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5"/>
  </p:notesMasterIdLst>
  <p:handoutMasterIdLst>
    <p:handoutMasterId r:id="rId26"/>
  </p:handoutMasterIdLst>
  <p:sldIdLst>
    <p:sldId id="294" r:id="rId5"/>
    <p:sldId id="296" r:id="rId6"/>
    <p:sldId id="297" r:id="rId7"/>
    <p:sldId id="310" r:id="rId8"/>
    <p:sldId id="268" r:id="rId9"/>
    <p:sldId id="280" r:id="rId10"/>
    <p:sldId id="289" r:id="rId11"/>
    <p:sldId id="282" r:id="rId12"/>
    <p:sldId id="304" r:id="rId13"/>
    <p:sldId id="293" r:id="rId14"/>
    <p:sldId id="299" r:id="rId15"/>
    <p:sldId id="306" r:id="rId16"/>
    <p:sldId id="305" r:id="rId17"/>
    <p:sldId id="311" r:id="rId18"/>
    <p:sldId id="313" r:id="rId19"/>
    <p:sldId id="314" r:id="rId20"/>
    <p:sldId id="285" r:id="rId21"/>
    <p:sldId id="287" r:id="rId22"/>
    <p:sldId id="300" r:id="rId23"/>
    <p:sldId id="30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04F"/>
    <a:srgbClr val="99CC00"/>
    <a:srgbClr val="DADADA"/>
    <a:srgbClr val="F3F3F3"/>
    <a:srgbClr val="FFFFFF"/>
    <a:srgbClr val="4EBE98"/>
    <a:srgbClr val="C9DE8F"/>
    <a:srgbClr val="45AE5C"/>
    <a:srgbClr val="CDA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89077" autoAdjust="0"/>
  </p:normalViewPr>
  <p:slideViewPr>
    <p:cSldViewPr>
      <p:cViewPr varScale="1">
        <p:scale>
          <a:sx n="47" d="100"/>
          <a:sy n="47" d="100"/>
        </p:scale>
        <p:origin x="6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hfsor121-0372\backup\ph\ACH\DirOff\Melissa.Gibson\2016%20Aces%20slides%20data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fsor121-0372\backup\ph\ACH\DirOff\Melissa.Gibson\2016%20Aces%20slides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4242733547196"/>
          <c:y val="4.9868536169820885E-2"/>
          <c:w val="0.87236621463983666"/>
          <c:h val="0.7458233181378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 Score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40.700000000000003</c:v>
                </c:pt>
                <c:pt idx="1">
                  <c:v>21.3</c:v>
                </c:pt>
                <c:pt idx="2">
                  <c:v>12.2</c:v>
                </c:pt>
                <c:pt idx="3">
                  <c:v>8.4</c:v>
                </c:pt>
                <c:pt idx="4">
                  <c:v>6.2</c:v>
                </c:pt>
                <c:pt idx="5">
                  <c:v>3.9</c:v>
                </c:pt>
                <c:pt idx="6" formatCode="0.0">
                  <c:v>3</c:v>
                </c:pt>
                <c:pt idx="7">
                  <c:v>2.2999999999999998</c:v>
                </c:pt>
                <c:pt idx="8">
                  <c:v>1.5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9-4C31-8BE4-56B334EFC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99232"/>
        <c:axId val="38858752"/>
      </c:barChart>
      <c:catAx>
        <c:axId val="3879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Number of Adverse Childhood Experiences Reported (ACE Score)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858752"/>
        <c:crosses val="autoZero"/>
        <c:auto val="1"/>
        <c:lblAlgn val="ctr"/>
        <c:lblOffset val="100"/>
        <c:noMultiLvlLbl val="0"/>
      </c:catAx>
      <c:valAx>
        <c:axId val="38858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Weighted %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9.2592592592592587E-3"/>
              <c:y val="0.334635538978680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79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9921745892876"/>
          <c:y val="6.6619511544107834E-2"/>
          <c:w val="0.87236621463983666"/>
          <c:h val="0.7458233181378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 Score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40.700000000000003</c:v>
                </c:pt>
                <c:pt idx="1">
                  <c:v>21.3</c:v>
                </c:pt>
                <c:pt idx="2">
                  <c:v>12.2</c:v>
                </c:pt>
                <c:pt idx="3">
                  <c:v>8.4</c:v>
                </c:pt>
                <c:pt idx="4">
                  <c:v>6.2</c:v>
                </c:pt>
                <c:pt idx="5">
                  <c:v>3.9</c:v>
                </c:pt>
                <c:pt idx="6" formatCode="0.0">
                  <c:v>3</c:v>
                </c:pt>
                <c:pt idx="7">
                  <c:v>2.2999999999999998</c:v>
                </c:pt>
                <c:pt idx="8">
                  <c:v>1.5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B-4FFE-A615-2C31AAA8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46816"/>
        <c:axId val="40153088"/>
      </c:barChart>
      <c:catAx>
        <c:axId val="4014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Number of Adverse Childhood Experiences Reported (ACE Score)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0153088"/>
        <c:crosses val="autoZero"/>
        <c:auto val="1"/>
        <c:lblAlgn val="ctr"/>
        <c:lblOffset val="100"/>
        <c:noMultiLvlLbl val="0"/>
      </c:catAx>
      <c:valAx>
        <c:axId val="40153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Weighted %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9.2592592592592587E-3"/>
              <c:y val="0.337460296276524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014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teen!$C$15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5686C">
                <a:lumMod val="60000"/>
                <a:lumOff val="40000"/>
              </a:srgbClr>
            </a:solidFill>
          </c:spPr>
          <c:invertIfNegative val="0"/>
          <c:cat>
            <c:strRef>
              <c:f>(teen!$C$16,teen!$C$28,teen!$C$40)</c:f>
              <c:strCache>
                <c:ptCount val="3"/>
                <c:pt idx="0">
                  <c:v>Intercourse by 15</c:v>
                </c:pt>
                <c:pt idx="1">
                  <c:v>Teen Pregnancy</c:v>
                </c:pt>
                <c:pt idx="2">
                  <c:v>Teen Paternity</c:v>
                </c:pt>
              </c:strCache>
            </c:strRef>
          </c:cat>
          <c:val>
            <c:numRef>
              <c:f>(teen!$C$14,teen!$C$26,teen!$C$38)</c:f>
              <c:numCache>
                <c:formatCode>General</c:formatCode>
                <c:ptCount val="3"/>
                <c:pt idx="0">
                  <c:v>6</c:v>
                </c:pt>
                <c:pt idx="1">
                  <c:v>17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1-4D4B-A968-37494B1E3880}"/>
            </c:ext>
          </c:extLst>
        </c:ser>
        <c:ser>
          <c:idx val="1"/>
          <c:order val="1"/>
          <c:tx>
            <c:strRef>
              <c:f>teen!$D$15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56DE36"/>
            </a:solidFill>
          </c:spPr>
          <c:invertIfNegative val="0"/>
          <c:cat>
            <c:strRef>
              <c:f>(teen!$C$16,teen!$C$28,teen!$C$40)</c:f>
              <c:strCache>
                <c:ptCount val="3"/>
                <c:pt idx="0">
                  <c:v>Intercourse by 15</c:v>
                </c:pt>
                <c:pt idx="1">
                  <c:v>Teen Pregnancy</c:v>
                </c:pt>
                <c:pt idx="2">
                  <c:v>Teen Paternity</c:v>
                </c:pt>
              </c:strCache>
            </c:strRef>
          </c:cat>
          <c:val>
            <c:numRef>
              <c:f>(teen!$D$14,teen!$D$26,teen!$D$38)</c:f>
              <c:numCache>
                <c:formatCode>General</c:formatCode>
                <c:ptCount val="3"/>
                <c:pt idx="0">
                  <c:v>13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1-4D4B-A968-37494B1E3880}"/>
            </c:ext>
          </c:extLst>
        </c:ser>
        <c:ser>
          <c:idx val="2"/>
          <c:order val="2"/>
          <c:tx>
            <c:strRef>
              <c:f>teen!$E$15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(teen!$C$16,teen!$C$28,teen!$C$40)</c:f>
              <c:strCache>
                <c:ptCount val="3"/>
                <c:pt idx="0">
                  <c:v>Intercourse by 15</c:v>
                </c:pt>
                <c:pt idx="1">
                  <c:v>Teen Pregnancy</c:v>
                </c:pt>
                <c:pt idx="2">
                  <c:v>Teen Paternity</c:v>
                </c:pt>
              </c:strCache>
            </c:strRef>
          </c:cat>
          <c:val>
            <c:numRef>
              <c:f>(teen!$E$14,teen!$E$26,teen!$E$38)</c:f>
              <c:numCache>
                <c:formatCode>General</c:formatCode>
                <c:ptCount val="3"/>
                <c:pt idx="0">
                  <c:v>16</c:v>
                </c:pt>
                <c:pt idx="1">
                  <c:v>25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11-4D4B-A968-37494B1E3880}"/>
            </c:ext>
          </c:extLst>
        </c:ser>
        <c:ser>
          <c:idx val="3"/>
          <c:order val="3"/>
          <c:tx>
            <c:strRef>
              <c:f>teen!$F$15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5750B"/>
            </a:solidFill>
          </c:spPr>
          <c:invertIfNegative val="0"/>
          <c:cat>
            <c:strRef>
              <c:f>(teen!$C$16,teen!$C$28,teen!$C$40)</c:f>
              <c:strCache>
                <c:ptCount val="3"/>
                <c:pt idx="0">
                  <c:v>Intercourse by 15</c:v>
                </c:pt>
                <c:pt idx="1">
                  <c:v>Teen Pregnancy</c:v>
                </c:pt>
                <c:pt idx="2">
                  <c:v>Teen Paternity</c:v>
                </c:pt>
              </c:strCache>
            </c:strRef>
          </c:cat>
          <c:val>
            <c:numRef>
              <c:f>(teen!$F$14,teen!$F$26,teen!$F$38)</c:f>
              <c:numCache>
                <c:formatCode>General</c:formatCode>
                <c:ptCount val="3"/>
                <c:pt idx="0">
                  <c:v>18</c:v>
                </c:pt>
                <c:pt idx="1">
                  <c:v>30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11-4D4B-A968-37494B1E3880}"/>
            </c:ext>
          </c:extLst>
        </c:ser>
        <c:ser>
          <c:idx val="4"/>
          <c:order val="4"/>
          <c:tx>
            <c:strRef>
              <c:f>teen!$G$15</c:f>
              <c:strCache>
                <c:ptCount val="1"/>
                <c:pt idx="0">
                  <c:v>4 or more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(teen!$C$16,teen!$C$28,teen!$C$40)</c:f>
              <c:strCache>
                <c:ptCount val="3"/>
                <c:pt idx="0">
                  <c:v>Intercourse by 15</c:v>
                </c:pt>
                <c:pt idx="1">
                  <c:v>Teen Pregnancy</c:v>
                </c:pt>
                <c:pt idx="2">
                  <c:v>Teen Paternity</c:v>
                </c:pt>
              </c:strCache>
            </c:strRef>
          </c:cat>
          <c:val>
            <c:numRef>
              <c:f>(teen!$G$14,teen!$G$26,teen!$G$38)</c:f>
              <c:numCache>
                <c:formatCode>General</c:formatCode>
                <c:ptCount val="3"/>
                <c:pt idx="0">
                  <c:v>28</c:v>
                </c:pt>
                <c:pt idx="1">
                  <c:v>40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11-4D4B-A968-37494B1E3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625600"/>
        <c:axId val="315822848"/>
      </c:barChart>
      <c:catAx>
        <c:axId val="31362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5822848"/>
        <c:crosses val="autoZero"/>
        <c:auto val="1"/>
        <c:lblAlgn val="ctr"/>
        <c:lblOffset val="100"/>
        <c:noMultiLvlLbl val="0"/>
      </c:catAx>
      <c:valAx>
        <c:axId val="315822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Percent with Health Problem (%)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3625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291663542057242"/>
          <c:y val="0.20220909069257545"/>
          <c:w val="0.38425874890638667"/>
          <c:h val="6.420918191888583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71554765331752E-2"/>
          <c:y val="5.1400554097404488E-2"/>
          <c:w val="0.84921485620749015"/>
          <c:h val="0.83943518274876217"/>
        </c:manualLayout>
      </c:layout>
      <c:barChart>
        <c:barDir val="col"/>
        <c:grouping val="clustered"/>
        <c:varyColors val="0"/>
        <c:ser>
          <c:idx val="0"/>
          <c:order val="0"/>
          <c:tx>
            <c:v>Attempted suicide &lt; = 18 years</c:v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AC8-48E1-A7D8-6797D167BB27}"/>
              </c:ext>
            </c:extLst>
          </c:dPt>
          <c:dPt>
            <c:idx val="1"/>
            <c:invertIfNegative val="0"/>
            <c:bubble3D val="0"/>
            <c:spPr>
              <a:solidFill>
                <a:srgbClr val="56DE36"/>
              </a:solidFill>
            </c:spPr>
            <c:extLst>
              <c:ext xmlns:c16="http://schemas.microsoft.com/office/drawing/2014/chart" uri="{C3380CC4-5D6E-409C-BE32-E72D297353CC}">
                <c16:uniqueId val="{00000003-5AC8-48E1-A7D8-6797D167BB2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AC8-48E1-A7D8-6797D167BB27}"/>
              </c:ext>
            </c:extLst>
          </c:dPt>
          <c:dPt>
            <c:idx val="3"/>
            <c:invertIfNegative val="0"/>
            <c:bubble3D val="0"/>
            <c:spPr>
              <a:solidFill>
                <a:srgbClr val="F5750B"/>
              </a:solidFill>
            </c:spPr>
            <c:extLst>
              <c:ext xmlns:c16="http://schemas.microsoft.com/office/drawing/2014/chart" uri="{C3380CC4-5D6E-409C-BE32-E72D297353CC}">
                <c16:uniqueId val="{00000007-5AC8-48E1-A7D8-6797D167BB2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5AC8-48E1-A7D8-6797D167BB2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5AC8-48E1-A7D8-6797D167BB27}"/>
              </c:ext>
            </c:extLst>
          </c:dPt>
          <c:dPt>
            <c:idx val="6"/>
            <c:invertIfNegative val="0"/>
            <c:bubble3D val="0"/>
            <c:spPr>
              <a:solidFill>
                <a:srgbClr val="660033"/>
              </a:solidFill>
            </c:spPr>
            <c:extLst>
              <c:ext xmlns:c16="http://schemas.microsoft.com/office/drawing/2014/chart" uri="{C3380CC4-5D6E-409C-BE32-E72D297353CC}">
                <c16:uniqueId val="{0000000D-5AC8-48E1-A7D8-6797D167BB2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5AC8-48E1-A7D8-6797D167BB27}"/>
              </c:ext>
            </c:extLst>
          </c:dPt>
          <c:cat>
            <c:strRef>
              <c:f>suicide!$C$12:$J$12</c:f>
              <c:strCach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&gt;=7</c:v>
                </c:pt>
              </c:strCache>
            </c:strRef>
          </c:cat>
          <c:val>
            <c:numRef>
              <c:f>suicide!$C$11:$J$11</c:f>
              <c:numCache>
                <c:formatCode>General</c:formatCode>
                <c:ptCount val="8"/>
                <c:pt idx="0">
                  <c:v>0.2</c:v>
                </c:pt>
                <c:pt idx="1">
                  <c:v>0.4</c:v>
                </c:pt>
                <c:pt idx="2">
                  <c:v>1.3</c:v>
                </c:pt>
                <c:pt idx="3">
                  <c:v>2.1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AC8-48E1-A7D8-6797D167B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29120"/>
        <c:axId val="19831040"/>
      </c:barChart>
      <c:catAx>
        <c:axId val="1982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ACE Score</a:t>
                </a:r>
              </a:p>
            </c:rich>
          </c:tx>
          <c:layout>
            <c:manualLayout>
              <c:xMode val="edge"/>
              <c:yMode val="edge"/>
              <c:x val="0.48277410888155114"/>
              <c:y val="0.9442393832805846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831040"/>
        <c:crosses val="autoZero"/>
        <c:auto val="1"/>
        <c:lblAlgn val="ctr"/>
        <c:lblOffset val="100"/>
        <c:noMultiLvlLbl val="0"/>
      </c:catAx>
      <c:valAx>
        <c:axId val="1983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(%)</a:t>
                </a:r>
              </a:p>
            </c:rich>
          </c:tx>
          <c:layout>
            <c:manualLayout>
              <c:xMode val="edge"/>
              <c:yMode val="edge"/>
              <c:x val="4.0594925634295717E-3"/>
              <c:y val="0.3641060976529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82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(No ACE)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Current Smoking</c:v>
                </c:pt>
                <c:pt idx="1">
                  <c:v>Binge Drinking</c:v>
                </c:pt>
                <c:pt idx="2">
                  <c:v>Obesity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17.600000000000001</c:v>
                </c:pt>
                <c:pt idx="1">
                  <c:v>9.9</c:v>
                </c:pt>
                <c:pt idx="2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8-49E9-A83E-BFD11FA286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1-2 (Low ACE)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Current Smoking</c:v>
                </c:pt>
                <c:pt idx="1">
                  <c:v>Binge Drinking</c:v>
                </c:pt>
                <c:pt idx="2">
                  <c:v>Obesity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24.7</c:v>
                </c:pt>
                <c:pt idx="1">
                  <c:v>14.1</c:v>
                </c:pt>
                <c:pt idx="2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8-49E9-A83E-BFD11FA286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3+ (High ACE)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Current Smoking</c:v>
                </c:pt>
                <c:pt idx="1">
                  <c:v>Binge Drinking</c:v>
                </c:pt>
                <c:pt idx="2">
                  <c:v>Obesity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37</c:v>
                </c:pt>
                <c:pt idx="1">
                  <c:v>18.100000000000001</c:v>
                </c:pt>
                <c:pt idx="2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8-49E9-A83E-BFD11FA286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971136"/>
        <c:axId val="64972672"/>
      </c:barChart>
      <c:catAx>
        <c:axId val="6497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972672"/>
        <c:crosses val="autoZero"/>
        <c:auto val="1"/>
        <c:lblAlgn val="ctr"/>
        <c:lblOffset val="100"/>
        <c:noMultiLvlLbl val="0"/>
      </c:catAx>
      <c:valAx>
        <c:axId val="64972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Weighted %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971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(No ACE)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Arthritis</c:v>
                </c:pt>
                <c:pt idx="1">
                  <c:v>Asthma</c:v>
                </c:pt>
                <c:pt idx="2">
                  <c:v>COPD</c:v>
                </c:pt>
                <c:pt idx="3">
                  <c:v>Depression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30.1</c:v>
                </c:pt>
                <c:pt idx="1">
                  <c:v>8.1999999999999993</c:v>
                </c:pt>
                <c:pt idx="2">
                  <c:v>9.5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D-4411-99B0-156117302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1-2 (Low ACE)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Arthritis</c:v>
                </c:pt>
                <c:pt idx="1">
                  <c:v>Asthma</c:v>
                </c:pt>
                <c:pt idx="2">
                  <c:v>COPD</c:v>
                </c:pt>
                <c:pt idx="3">
                  <c:v>Depression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11.3</c:v>
                </c:pt>
                <c:pt idx="2">
                  <c:v>11.8</c:v>
                </c:pt>
                <c:pt idx="3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D-4411-99B0-1561173026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3+ (High ACE)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Arthritis</c:v>
                </c:pt>
                <c:pt idx="1">
                  <c:v>Asthma</c:v>
                </c:pt>
                <c:pt idx="2">
                  <c:v>COPD</c:v>
                </c:pt>
                <c:pt idx="3">
                  <c:v>Depression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35.9</c:v>
                </c:pt>
                <c:pt idx="1">
                  <c:v>16.3</c:v>
                </c:pt>
                <c:pt idx="2">
                  <c:v>14.6</c:v>
                </c:pt>
                <c:pt idx="3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8D-4411-99B0-156117302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659264"/>
        <c:axId val="70791552"/>
      </c:barChart>
      <c:catAx>
        <c:axId val="6965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791552"/>
        <c:crosses val="autoZero"/>
        <c:auto val="1"/>
        <c:lblAlgn val="ctr"/>
        <c:lblOffset val="100"/>
        <c:noMultiLvlLbl val="0"/>
      </c:catAx>
      <c:valAx>
        <c:axId val="707915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Weighted %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8518518518518517E-2"/>
              <c:y val="0.307093599187198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6592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0.10185</cdr:x>
      <cdr:y>0</cdr:y>
    </cdr:from>
    <cdr:to>
      <cdr:x>0.19075</cdr:x>
      <cdr:y>0.11864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38200" y="-1905000"/>
          <a:ext cx="731583" cy="5333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0.18519</cdr:x>
      <cdr:y>0.32203</cdr:y>
    </cdr:from>
    <cdr:to>
      <cdr:x>0.27408</cdr:x>
      <cdr:y>0.43052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524000" y="1447800"/>
          <a:ext cx="731583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0.27778</cdr:x>
      <cdr:y>0.47458</cdr:y>
    </cdr:from>
    <cdr:to>
      <cdr:x>0.36667</cdr:x>
      <cdr:y>0.58306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286000" y="2133600"/>
          <a:ext cx="731583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0.37037</cdr:x>
      <cdr:y>0.54237</cdr:y>
    </cdr:from>
    <cdr:to>
      <cdr:x>0.44371</cdr:x>
      <cdr:y>0.65086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048000" y="2438400"/>
          <a:ext cx="603556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0.4537</cdr:x>
      <cdr:y>0.57627</cdr:y>
    </cdr:from>
    <cdr:to>
      <cdr:x>0.52704</cdr:x>
      <cdr:y>0.68476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3733800" y="2590800"/>
          <a:ext cx="603556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0.5463</cdr:x>
      <cdr:y>0.61017</cdr:y>
    </cdr:from>
    <cdr:to>
      <cdr:x>0.61964</cdr:x>
      <cdr:y>0.71865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4495800" y="2743200"/>
          <a:ext cx="603556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0.62963</cdr:x>
      <cdr:y>0.62712</cdr:y>
    </cdr:from>
    <cdr:to>
      <cdr:x>0.70297</cdr:x>
      <cdr:y>0.7356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5181600" y="2819400"/>
          <a:ext cx="603556" cy="4877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0.43519</cdr:x>
      <cdr:y>0.08475</cdr:y>
    </cdr:from>
    <cdr:to>
      <cdr:x>0.87448</cdr:x>
      <cdr:y>0.19323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3581400" y="381000"/>
          <a:ext cx="3615241" cy="48772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0.15238</cdr:x>
      <cdr:y>0.14092</cdr:y>
    </cdr:from>
    <cdr:to>
      <cdr:x>0.40952</cdr:x>
      <cdr:y>0.20296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692260"/>
          <a:ext cx="2057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Ace Score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EFC5A876-67D5-457E-A1AD-0B516CF6FA2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558D0599-4CED-419F-920B-09DD9533C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EC58AA83-B69C-410A-B8EE-743F1B052471}" type="datetimeFigureOut">
              <a:rPr lang="en-US" smtClean="0"/>
              <a:pPr/>
              <a:t>2/26/2017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93711AC9-5891-4ACF-8D2D-62B15FE07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5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7066-B0C2-436D-9316-924B97BF51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Almost double</a:t>
            </a:r>
            <a:r>
              <a:rPr lang="en-US" baseline="0" dirty="0" smtClean="0"/>
              <a:t> for poor/fair general health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62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brain is built by connections</a:t>
            </a:r>
          </a:p>
          <a:p>
            <a:r>
              <a:rPr lang="en-US" dirty="0" smtClean="0"/>
              <a:t>from the ground up like a house</a:t>
            </a:r>
          </a:p>
          <a:p>
            <a:r>
              <a:rPr lang="en-US" dirty="0" smtClean="0"/>
              <a:t>A weak foundation can lead to</a:t>
            </a:r>
          </a:p>
          <a:p>
            <a:r>
              <a:rPr lang="en-US" dirty="0" smtClean="0"/>
              <a:t>compromised function</a:t>
            </a:r>
          </a:p>
          <a:p>
            <a:r>
              <a:rPr lang="en-US" dirty="0" smtClean="0"/>
              <a:t>Simple connections for complex circuits over time with</a:t>
            </a:r>
          </a:p>
          <a:p>
            <a:r>
              <a:rPr lang="en-US" dirty="0" smtClean="0"/>
              <a:t>appropriate reinforcement</a:t>
            </a:r>
          </a:p>
          <a:p>
            <a:r>
              <a:rPr lang="en-US" dirty="0" smtClean="0"/>
              <a:t>The first three years of life are the most active with 700-1,000</a:t>
            </a:r>
          </a:p>
          <a:p>
            <a:r>
              <a:rPr lang="en-US" dirty="0" smtClean="0"/>
              <a:t>new connections per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5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Abnormal</a:t>
            </a:r>
            <a:r>
              <a:rPr lang="en-US" baseline="0" dirty="0" smtClean="0"/>
              <a:t> Stress hormone Levels</a:t>
            </a:r>
          </a:p>
          <a:p>
            <a:r>
              <a:rPr lang="en-US" baseline="0" dirty="0" smtClean="0"/>
              <a:t>US Middle Class Toddlers in Birth Families		5%</a:t>
            </a:r>
          </a:p>
          <a:p>
            <a:r>
              <a:rPr lang="en-US" baseline="0" dirty="0" smtClean="0"/>
              <a:t>Neglected/Maltreated Toddlers/Overseas Orphanages	30%</a:t>
            </a:r>
          </a:p>
          <a:p>
            <a:endParaRPr lang="en-US" baseline="0" dirty="0" smtClean="0"/>
          </a:p>
          <a:p>
            <a:r>
              <a:rPr lang="en-US" dirty="0" err="1" smtClean="0"/>
              <a:t>Gunnnar</a:t>
            </a:r>
            <a:r>
              <a:rPr lang="en-US" dirty="0" smtClean="0"/>
              <a:t> and </a:t>
            </a:r>
            <a:r>
              <a:rPr lang="en-US" dirty="0" err="1" smtClean="0"/>
              <a:t>Firsher</a:t>
            </a:r>
            <a:r>
              <a:rPr lang="en-US" dirty="0" smtClean="0"/>
              <a:t> (2006) Harvard Center</a:t>
            </a:r>
          </a:p>
          <a:p>
            <a:r>
              <a:rPr lang="en-US" dirty="0" smtClean="0"/>
              <a:t>for the Developing Child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6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6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</a:t>
            </a:r>
            <a:r>
              <a:rPr lang="en-US" baseline="0" smtClean="0"/>
              <a:t> Source = BRFSS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Self-reported exposure to any single ACE category is counted as one point toward the final ACE score (range: 0 to 8)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Self-reported exposure to any single ACE category is counted as one point toward the final ACE score (range: 0 to 8)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Amydgala</a:t>
            </a:r>
            <a:r>
              <a:rPr lang="en-US" dirty="0" smtClean="0"/>
              <a:t> Hijack”-toxic stress</a:t>
            </a:r>
          </a:p>
          <a:p>
            <a:r>
              <a:rPr lang="en-US" dirty="0" smtClean="0"/>
              <a:t>•Impaired memory esp. working and contextual</a:t>
            </a:r>
          </a:p>
          <a:p>
            <a:r>
              <a:rPr lang="en-US" dirty="0" smtClean="0"/>
              <a:t>•Inability to concentrate</a:t>
            </a:r>
          </a:p>
          <a:p>
            <a:r>
              <a:rPr lang="en-US" dirty="0" smtClean="0"/>
              <a:t>•Hard to follow directions</a:t>
            </a:r>
          </a:p>
          <a:p>
            <a:r>
              <a:rPr lang="en-US" dirty="0" smtClean="0"/>
              <a:t>•Hard to sit still</a:t>
            </a:r>
          </a:p>
          <a:p>
            <a:r>
              <a:rPr lang="en-US" dirty="0" smtClean="0"/>
              <a:t>•Constantly on edge</a:t>
            </a:r>
          </a:p>
          <a:p>
            <a:r>
              <a:rPr lang="en-US" dirty="0" smtClean="0"/>
              <a:t>•Easily provoked</a:t>
            </a:r>
          </a:p>
          <a:p>
            <a:r>
              <a:rPr lang="en-US" dirty="0" smtClean="0"/>
              <a:t>•Impulsive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7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  <a:ln>
            <a:noFill/>
          </a:ln>
        </p:spPr>
        <p:txBody>
          <a:bodyPr vert="horz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1D304F"/>
                </a:solidFill>
                <a:effectLst>
                  <a:outerShdw blurRad="38100" dist="25400" dir="5400000" algn="tl" rotWithShape="0">
                    <a:srgbClr val="C9DE8F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4478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rgbClr val="1D304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7" name="Picture 6" descr="public health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5793534"/>
            <a:ext cx="1981200" cy="9802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223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AF80-DDF8-4C6A-9A34-69D26C54B4A9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86E7-F278-4854-A89C-952E1958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6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FFFF"/>
            </a:gs>
            <a:gs pos="86000">
              <a:srgbClr val="F3F3F3"/>
            </a:gs>
            <a:gs pos="100000">
              <a:srgbClr val="DADAD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D304F"/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44211" y="0"/>
            <a:ext cx="4609314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C9D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193119" y="-7144"/>
            <a:ext cx="2982111" cy="3119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D304F">
                  <a:shade val="30000"/>
                  <a:satMod val="115000"/>
                </a:srgbClr>
              </a:gs>
              <a:gs pos="50000">
                <a:srgbClr val="1D304F">
                  <a:shade val="67500"/>
                  <a:satMod val="115000"/>
                </a:srgbClr>
              </a:gs>
              <a:gs pos="100000">
                <a:srgbClr val="1D304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1D30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52400" y="188976"/>
            <a:ext cx="9448800" cy="725424"/>
            <a:chOff x="113157" y="142322"/>
            <a:chExt cx="9183276" cy="725424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13157" y="218522"/>
              <a:ext cx="9183276" cy="649224"/>
              <a:chOff x="113157" y="218522"/>
              <a:chExt cx="9183276" cy="649224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113157" y="218894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4EBE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 rot="21435692">
                <a:off x="133383" y="218522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CDA47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123072" y="142322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2700" cap="flat" cmpd="sng" algn="ctr">
              <a:solidFill>
                <a:srgbClr val="45AE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rgbClr val="1D304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/url?sa=i&amp;rct=j&amp;q=&amp;esrc=s&amp;source=images&amp;cd=&amp;cad=rja&amp;uact=8&amp;ved=0ahUKEwi7sfLzmbXLAhXM1B4KHWbcDOMQjRwIBw&amp;url=http://www.cdc.gov/violenceprevention/acestudy/pyramid.html&amp;bvm=bv.116573086,d.dmo&amp;psig=AFQjCNHiCY4j2kx1tMRg8Zt4kQsgjPaiZQ&amp;ust=1457667810651851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058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Adverse Childhood Experiences (ACE)</a:t>
            </a:r>
            <a:br>
              <a:rPr lang="en-US" dirty="0" smtClean="0">
                <a:latin typeface="Arial Black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Kentucky Behavioral Risk Factor Survey 2015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52" y="3588151"/>
            <a:ext cx="7854696" cy="144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Connie Gayle White,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MD, MS,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FACOG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Senior Deputy Commissioner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Kentucky Department for Public Health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5951"/>
            <a:ext cx="2763464" cy="182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onnie.white\Pictures\1Kentuckypublichealth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24" y="5181600"/>
            <a:ext cx="3177251" cy="15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921788" cy="546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228600" y="1066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Toxic Stress </a:t>
            </a: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5588000" cy="4851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41300" dir="3600013" algn="ctr" rotWithShape="0">
              <a:srgbClr val="868E5C">
                <a:alpha val="58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8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ACEs </a:t>
            </a:r>
            <a:r>
              <a:rPr lang="en-US" dirty="0"/>
              <a:t>and Kentucky Children 2011-2012 National Survey of Children’s Health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/>
              <a:t>30% of KY children with ACE&gt;=2 (22.6% nationally</a:t>
            </a:r>
            <a:r>
              <a:rPr lang="en-US" dirty="0" smtClean="0"/>
              <a:t>)</a:t>
            </a:r>
          </a:p>
          <a:p>
            <a:r>
              <a:rPr lang="en-US" dirty="0"/>
              <a:t>1:5 KY children experience &gt;=2 </a:t>
            </a:r>
            <a:r>
              <a:rPr lang="en-US" dirty="0" smtClean="0"/>
              <a:t>ACE </a:t>
            </a:r>
            <a:r>
              <a:rPr lang="en-US" dirty="0"/>
              <a:t>by age 5 (1:8 nationally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KY children with ACE scores &gt;=3, one of the highest rates in the country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0437" y="6216134"/>
            <a:ext cx="3006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2014 </a:t>
            </a:r>
            <a:r>
              <a:rPr lang="en-US" dirty="0">
                <a:latin typeface="+mj-lt"/>
              </a:rPr>
              <a:t>KY Kids Count Data Book</a:t>
            </a:r>
          </a:p>
        </p:txBody>
      </p:sp>
    </p:spTree>
    <p:extLst>
      <p:ext uri="{BB962C8B-B14F-4D97-AF65-F5344CB8AC3E}">
        <p14:creationId xmlns:p14="http://schemas.microsoft.com/office/powerpoint/2010/main" val="39215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dirty="0"/>
              <a:t>Odds for Academic and Health Problems with Increasing </a:t>
            </a:r>
            <a:r>
              <a:rPr lang="en-US" sz="3300" dirty="0" smtClean="0"/>
              <a:t>ACE </a:t>
            </a:r>
            <a:r>
              <a:rPr lang="en-US" sz="3300" dirty="0"/>
              <a:t>in Spokane Children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578919"/>
              </p:ext>
            </p:extLst>
          </p:nvPr>
        </p:nvGraphicFramePr>
        <p:xfrm>
          <a:off x="419100" y="1726347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984333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1563263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5786754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7328231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79526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Academic</a:t>
                      </a:r>
                    </a:p>
                    <a:p>
                      <a:r>
                        <a:rPr lang="en-US" sz="2000" dirty="0" smtClean="0">
                          <a:latin typeface="+mj-lt"/>
                        </a:rPr>
                        <a:t>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Severe Attendance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Severe School Behavior 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Frequent Reported Poor Health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7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Three of more ACE </a:t>
                      </a:r>
                    </a:p>
                    <a:p>
                      <a:r>
                        <a:rPr lang="en-US" sz="2000" dirty="0" smtClean="0">
                          <a:latin typeface="+mj-lt"/>
                        </a:rPr>
                        <a:t>N=248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2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Two ACE</a:t>
                      </a:r>
                    </a:p>
                    <a:p>
                      <a:r>
                        <a:rPr lang="en-US" sz="2000" dirty="0" smtClean="0">
                          <a:latin typeface="+mj-lt"/>
                        </a:rPr>
                        <a:t>N=213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2.5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2.5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2.5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0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One ACE</a:t>
                      </a:r>
                    </a:p>
                    <a:p>
                      <a:r>
                        <a:rPr lang="en-US" sz="2000" dirty="0" smtClean="0">
                          <a:latin typeface="+mj-lt"/>
                        </a:rPr>
                        <a:t>N=476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1.5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2.5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2.0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40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No Known ACE</a:t>
                      </a:r>
                    </a:p>
                    <a:p>
                      <a:r>
                        <a:rPr lang="en-US" sz="2000" dirty="0" smtClean="0">
                          <a:latin typeface="+mj-lt"/>
                        </a:rPr>
                        <a:t>N=1,164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788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13817" y="6435380"/>
            <a:ext cx="2423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Washington </a:t>
            </a:r>
            <a:r>
              <a:rPr lang="en-US" dirty="0"/>
              <a:t>State 2012</a:t>
            </a:r>
          </a:p>
        </p:txBody>
      </p:sp>
    </p:spTree>
    <p:extLst>
      <p:ext uri="{BB962C8B-B14F-4D97-AF65-F5344CB8AC3E}">
        <p14:creationId xmlns:p14="http://schemas.microsoft.com/office/powerpoint/2010/main" val="477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34423" y="915912"/>
            <a:ext cx="992332" cy="887506"/>
          </a:xfrm>
          <a:prstGeom prst="rect">
            <a:avLst/>
          </a:prstGeom>
        </p:spPr>
      </p:pic>
      <p:pic>
        <p:nvPicPr>
          <p:cNvPr id="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765300" y="1203906"/>
            <a:ext cx="6918614" cy="5518897"/>
          </a:xfrm>
          <a:prstGeom prst="rect">
            <a:avLst/>
          </a:prstGeom>
        </p:spPr>
      </p:pic>
      <p:graphicFrame>
        <p:nvGraphicFramePr>
          <p:cNvPr id="6" name="table 796"/>
          <p:cNvGraphicFramePr>
            <a:graphicFrameLocks noGrp="1"/>
          </p:cNvGraphicFramePr>
          <p:nvPr>
            <p:extLst/>
          </p:nvPr>
        </p:nvGraphicFramePr>
        <p:xfrm>
          <a:off x="417368" y="738859"/>
          <a:ext cx="8363528" cy="6042941"/>
        </p:xfrm>
        <a:graphic>
          <a:graphicData uri="http://schemas.openxmlformats.org/drawingml/2006/table">
            <a:tbl>
              <a:tblPr/>
              <a:tblGrid>
                <a:gridCol w="21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4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920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rgbClr val="000000"/>
                          </a:solidFill>
                          <a:latin typeface="Times New Roman" panose="22635452340000000000" pitchFamily="1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41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spc="-50">
                          <a:solidFill>
                            <a:srgbClr val="FFFFFF"/>
                          </a:solidFill>
                          <a:latin typeface="Calibri" panose="22635452340000000000" pitchFamily="1"/>
                        </a:rPr>
                        <a:t>ACEs and High School Sophomores and Seniors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9B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88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03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spc="0" dirty="0">
                          <a:solidFill>
                            <a:srgbClr val="FFFFFF"/>
                          </a:solidFill>
                          <a:latin typeface="Times New Roman" panose="22635452340000000000" pitchFamily="1"/>
                        </a:rPr>
                        <a:t>Population </a:t>
                      </a:r>
                    </a:p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spc="0" dirty="0">
                          <a:solidFill>
                            <a:srgbClr val="FFFFFF"/>
                          </a:solidFill>
                          <a:latin typeface="Times New Roman" panose="22635452340000000000" pitchFamily="1"/>
                        </a:rPr>
                        <a:t>Average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14" y="1803420"/>
            <a:ext cx="32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Washington State determined that 13 out of every 30 students will have toxic stress from 3 or more traumatic experiences</a:t>
            </a:r>
          </a:p>
        </p:txBody>
      </p:sp>
    </p:spTree>
    <p:extLst>
      <p:ext uri="{BB962C8B-B14F-4D97-AF65-F5344CB8AC3E}">
        <p14:creationId xmlns:p14="http://schemas.microsoft.com/office/powerpoint/2010/main" val="41516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1143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ACE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Score and Teen Sexual Behaviors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609600" y="1435387"/>
          <a:ext cx="7848600" cy="467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1086" y="6365558"/>
            <a:ext cx="811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Hillis S et al,  2001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4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+mj-lt"/>
              </a:rPr>
              <a:t>ACE Score and Attempting Suicide 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+mj-lt"/>
              </a:rPr>
              <a:t>During Adolescence</a:t>
            </a:r>
            <a:endParaRPr lang="en-US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68430" y="6548653"/>
            <a:ext cx="73183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Dube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et al., </a:t>
            </a:r>
            <a:r>
              <a:rPr lang="en-US" sz="1000" u="sng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JAMA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, 2001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381000" y="1839218"/>
          <a:ext cx="8458200" cy="49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3442" y="2206823"/>
            <a:ext cx="339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Attempted suicide &lt; = 18 years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Prevalence of selected health risk factors among Kentucky adults aged 18 years and older by ACE score group,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KyBRFS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2015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09224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4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Prevalence of selected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conditions among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Kentucky adults aged 18 years and older by ACE score group,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KyBRFS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435632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05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b="1" dirty="0" smtClean="0"/>
              <a:t>Resilience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0656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Resilience is the ability to overcome serious hardship</a:t>
            </a:r>
          </a:p>
          <a:p>
            <a:r>
              <a:rPr lang="en-US" sz="3000" dirty="0" smtClean="0"/>
              <a:t>The foundation of resilience is the combination of</a:t>
            </a:r>
          </a:p>
          <a:p>
            <a:pPr lvl="1"/>
            <a:r>
              <a:rPr lang="en-US" sz="3000" i="1" dirty="0" smtClean="0"/>
              <a:t>Supportive </a:t>
            </a:r>
            <a:r>
              <a:rPr lang="en-US" sz="3000" i="1" dirty="0"/>
              <a:t>relationships</a:t>
            </a:r>
          </a:p>
          <a:p>
            <a:pPr lvl="1"/>
            <a:r>
              <a:rPr lang="en-US" sz="3000" b="1" i="1" dirty="0"/>
              <a:t>Adaptive skill building</a:t>
            </a:r>
          </a:p>
          <a:p>
            <a:pPr lvl="1"/>
            <a:r>
              <a:rPr lang="en-US" sz="3000" i="1" dirty="0"/>
              <a:t>Positive experiences that </a:t>
            </a:r>
            <a:r>
              <a:rPr lang="en-US" sz="3000" b="1" i="1" dirty="0"/>
              <a:t>re-inforce</a:t>
            </a:r>
            <a:r>
              <a:rPr lang="en-US" sz="3000" i="1" dirty="0"/>
              <a:t> </a:t>
            </a:r>
            <a:r>
              <a:rPr lang="en-US" sz="3000" b="1" i="1" dirty="0"/>
              <a:t>self-efficacy</a:t>
            </a:r>
            <a:r>
              <a:rPr lang="en-US" sz="3000" i="1" dirty="0"/>
              <a:t>, </a:t>
            </a:r>
            <a:r>
              <a:rPr lang="en-US" sz="3000" b="1" i="1" dirty="0"/>
              <a:t>perceived control</a:t>
            </a:r>
            <a:r>
              <a:rPr lang="en-US" sz="3000" i="1" dirty="0"/>
              <a:t>, and belonging</a:t>
            </a:r>
          </a:p>
          <a:p>
            <a:r>
              <a:rPr lang="en-US" sz="3000" dirty="0" smtClean="0"/>
              <a:t>Resilience requires </a:t>
            </a:r>
            <a:r>
              <a:rPr lang="en-US" sz="3000" dirty="0"/>
              <a:t>r</a:t>
            </a:r>
            <a:r>
              <a:rPr lang="en-US" sz="3000" dirty="0" smtClean="0"/>
              <a:t>elationships</a:t>
            </a:r>
          </a:p>
          <a:p>
            <a:r>
              <a:rPr lang="en-US" sz="3000" b="1" i="1" dirty="0" smtClean="0">
                <a:solidFill>
                  <a:schemeClr val="accent1">
                    <a:lumMod val="75000"/>
                  </a:schemeClr>
                </a:solidFill>
              </a:rPr>
              <a:t>The capabilities that underlie resilience can be strengthened at any age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1054" y="614384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Harvard Center for the Developing Child. Key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305800" cy="65314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Critical Periods</a:t>
            </a:r>
          </a:p>
        </p:txBody>
      </p:sp>
      <p:sp>
        <p:nvSpPr>
          <p:cNvPr id="7" name="Content Placeholder 5"/>
          <p:cNvSpPr txBox="1">
            <a:spLocks noGrp="1"/>
          </p:cNvSpPr>
          <p:nvPr>
            <p:ph idx="1"/>
          </p:nvPr>
        </p:nvSpPr>
        <p:spPr>
          <a:xfrm>
            <a:off x="228600" y="1371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Birth – 2 years; critical window for hardwiring the brain for social-emotional development.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810000" cy="410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8200" y="1751247"/>
            <a:ext cx="4114800" cy="449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latin typeface="+mj-lt"/>
              </a:rPr>
              <a:t>Social-Emotional development is based on </a:t>
            </a:r>
            <a:r>
              <a:rPr lang="en-US" b="1" dirty="0" smtClean="0">
                <a:latin typeface="+mj-lt"/>
              </a:rPr>
              <a:t>secure </a:t>
            </a:r>
            <a:r>
              <a:rPr lang="en-US" b="1" u="sng" dirty="0" smtClean="0">
                <a:latin typeface="+mj-lt"/>
              </a:rPr>
              <a:t>attachment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becomes the foundation for cognitive development and sense of self-identity.</a:t>
            </a:r>
          </a:p>
          <a:p>
            <a:pPr eaLnBrk="1" hangingPunct="1"/>
            <a:r>
              <a:rPr lang="en-US" dirty="0" smtClean="0">
                <a:latin typeface="+mj-lt"/>
              </a:rPr>
              <a:t>Attachment comes from a </a:t>
            </a:r>
            <a:r>
              <a:rPr lang="en-US" b="1" u="sng" dirty="0" smtClean="0">
                <a:latin typeface="+mj-lt"/>
              </a:rPr>
              <a:t>nurturing relationship </a:t>
            </a:r>
            <a:r>
              <a:rPr lang="en-US" dirty="0" smtClean="0">
                <a:latin typeface="+mj-lt"/>
              </a:rPr>
              <a:t>with a caregiver that is consistent and caring.</a:t>
            </a:r>
          </a:p>
          <a:p>
            <a:pPr eaLnBrk="1" hangingPunct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3918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Every child is one caring adult away from a success story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46984"/>
            <a:ext cx="8229600" cy="472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1993" y="762000"/>
            <a:ext cx="8305800" cy="7682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Critical Periods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3" y="1812471"/>
            <a:ext cx="4068939" cy="39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4" y="1812471"/>
            <a:ext cx="391185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4299" y="579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Two Year window – results of extreme deprivation of stimulation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dc.gov/violenceprevention/acestudy/images/ace_pyramid_wotex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35759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Kentucky Behavioral Risk Factor 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Survey (</a:t>
            </a:r>
            <a:r>
              <a:rPr lang="en-US" sz="4000" dirty="0" err="1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KyBRFS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</a:rPr>
              <a:t>Eleven questions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</a:rPr>
              <a:t>about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</a:rPr>
              <a:t>adverse childhood experiences (ACE) were added in the 2015 Kentucky Behavioral Risk Factor Survey (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Arial"/>
              </a:rPr>
              <a:t>KyBRFS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6623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ACE Module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Comprised of 11 questions that assess the following eight categories of ACE: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Childhood Abuse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Physical abuse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Sexual Abuse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Emotional Abuse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Household Dysfunction</a:t>
            </a:r>
          </a:p>
          <a:p>
            <a:pPr marL="907542" lvl="1" indent="-514350">
              <a:buFont typeface="+mj-lt"/>
              <a:buAutoNum type="arabicPeriod" startAt="4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Presence of a mentally ill household member</a:t>
            </a:r>
          </a:p>
          <a:p>
            <a:pPr marL="907542" lvl="1" indent="-514350">
              <a:buFont typeface="+mj-lt"/>
              <a:buAutoNum type="arabicPeriod" startAt="4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Alcohol or drug abuse in the household</a:t>
            </a:r>
          </a:p>
          <a:p>
            <a:pPr marL="907542" lvl="1" indent="-514350">
              <a:buFont typeface="+mj-lt"/>
              <a:buAutoNum type="arabicPeriod" startAt="4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Incarcerated household member</a:t>
            </a:r>
          </a:p>
          <a:p>
            <a:pPr marL="907542" lvl="1" indent="-514350">
              <a:buFont typeface="+mj-lt"/>
              <a:buAutoNum type="arabicPeriod" startAt="4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Violence between adults in the household</a:t>
            </a:r>
          </a:p>
          <a:p>
            <a:pPr marL="907542" lvl="1" indent="-514350">
              <a:buFont typeface="+mj-lt"/>
              <a:buAutoNum type="arabicPeriod" startAt="4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Parental divorce or separation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Prevalence of ACE Among Some States in the US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69499"/>
              </p:ext>
            </p:extLst>
          </p:nvPr>
        </p:nvGraphicFramePr>
        <p:xfrm>
          <a:off x="457200" y="1905000"/>
          <a:ext cx="8229600" cy="4724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415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% of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Adults with at least 1 ACE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% of adults with 4 or more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16.7%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Iowa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Kentucky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17.5%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Minnesota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Montana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Vermont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Washington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62%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48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Wisconsin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0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Prevalence of Adverse Childhood Experiences (ACE) among Kentucky adults ages 18 and older by ACE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Score,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KyBRFS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330794"/>
              </p:ext>
            </p:extLst>
          </p:nvPr>
        </p:nvGraphicFramePr>
        <p:xfrm>
          <a:off x="381000" y="19812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85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Prevalence of Adverse Childhood Experiences (ACE) among Kentucky adults ages 18 and older by ACE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Score,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KyBRFS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858171"/>
              </p:ext>
            </p:extLst>
          </p:nvPr>
        </p:nvGraphicFramePr>
        <p:xfrm>
          <a:off x="304800" y="19050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2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F6FC6"/>
      </a:accent1>
      <a:accent2>
        <a:srgbClr val="073763"/>
      </a:accent2>
      <a:accent3>
        <a:srgbClr val="0B5394"/>
      </a:accent3>
      <a:accent4>
        <a:srgbClr val="05686C"/>
      </a:accent4>
      <a:accent5>
        <a:srgbClr val="3ECCB4"/>
      </a:accent5>
      <a:accent6>
        <a:srgbClr val="248D7B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1E7A820607B428A4D9F77975192DE" ma:contentTypeVersion="2" ma:contentTypeDescription="Create a new document." ma:contentTypeScope="" ma:versionID="f7b9f07c00b278329216cac00840c08f">
  <xsd:schema xmlns:xsd="http://www.w3.org/2001/XMLSchema" xmlns:xs="http://www.w3.org/2001/XMLSchema" xmlns:p="http://schemas.microsoft.com/office/2006/metadata/properties" xmlns:ns1="http://schemas.microsoft.com/sharepoint/v3" xmlns:ns2="9d98fa39-7fbd-4685-a488-797cac822720" targetNamespace="http://schemas.microsoft.com/office/2006/metadata/properties" ma:root="true" ma:fieldsID="873753032221f58caa2d213f149a9f5b" ns1:_="" ns2:_="">
    <xsd:import namespace="http://schemas.microsoft.com/sharepoint/v3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8BBEDD-7B39-4788-8B59-8A9420CA88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876C9-D3D7-4CD8-95DF-C01865BDB3F3}"/>
</file>

<file path=customXml/itemProps3.xml><?xml version="1.0" encoding="utf-8"?>
<ds:datastoreItem xmlns:ds="http://schemas.openxmlformats.org/officeDocument/2006/customXml" ds:itemID="{DB128BF8-9915-4776-8224-AAC3604333FD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540a4017-22d9-44e0-b6ab-03a3cfc71131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2112</TotalTime>
  <Words>787</Words>
  <Application>Microsoft Office PowerPoint</Application>
  <PresentationFormat>On-screen Show (4:3)</PresentationFormat>
  <Paragraphs>177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Constantia</vt:lpstr>
      <vt:lpstr>Times New Roman</vt:lpstr>
      <vt:lpstr>Wingdings 2</vt:lpstr>
      <vt:lpstr>Flow</vt:lpstr>
      <vt:lpstr>Adverse Childhood Experiences (ACE) Kentucky Behavioral Risk Factor Survey 2015</vt:lpstr>
      <vt:lpstr>Critical Periods</vt:lpstr>
      <vt:lpstr>Critical Periods</vt:lpstr>
      <vt:lpstr>PowerPoint Presentation</vt:lpstr>
      <vt:lpstr>Kentucky Behavioral Risk Factor Survey (KyBRFS)</vt:lpstr>
      <vt:lpstr>ACE Module</vt:lpstr>
      <vt:lpstr>Prevalence of ACE Among Some States in the US</vt:lpstr>
      <vt:lpstr>Prevalence of Adverse Childhood Experiences (ACE) among Kentucky adults ages 18 and older by ACE Score, KyBRFS 2015</vt:lpstr>
      <vt:lpstr>Prevalence of Adverse Childhood Experiences (ACE) among Kentucky adults ages 18 and older by ACE Score, KyBRFS 2015</vt:lpstr>
      <vt:lpstr>PowerPoint Presentation</vt:lpstr>
      <vt:lpstr>PowerPoint Presentation</vt:lpstr>
      <vt:lpstr>ACEs and Kentucky Children 2011-2012 National Survey of Children’s Health </vt:lpstr>
      <vt:lpstr>Odds for Academic and Health Problems with Increasing ACE in Spokane Children </vt:lpstr>
      <vt:lpstr>PowerPoint Presentation</vt:lpstr>
      <vt:lpstr>PowerPoint Presentation</vt:lpstr>
      <vt:lpstr>PowerPoint Presentation</vt:lpstr>
      <vt:lpstr>Prevalence of selected health risk factors among Kentucky adults aged 18 years and older by ACE score group, KyBRFS 2015</vt:lpstr>
      <vt:lpstr>Prevalence of selected chronic conditions among Kentucky adults aged 18 years and older by ACE score group, KyBRFS 2015</vt:lpstr>
      <vt:lpstr>Resilience</vt:lpstr>
      <vt:lpstr>Every child is one caring adult away from a success story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Brandon.Hurley@ky.gov</dc:creator>
  <cp:lastModifiedBy>White, Connie (CHFS PH)</cp:lastModifiedBy>
  <cp:revision>205</cp:revision>
  <cp:lastPrinted>2017-01-30T12:33:49Z</cp:lastPrinted>
  <dcterms:created xsi:type="dcterms:W3CDTF">2012-03-09T18:35:37Z</dcterms:created>
  <dcterms:modified xsi:type="dcterms:W3CDTF">2017-02-26T20:45:01Z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0x01010050F1E7A820607B428A4D9F77975192DE</vt:lpwstr>
  </property>
</Properties>
</file>