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84" r:id="rId4"/>
    <p:sldId id="291" r:id="rId5"/>
    <p:sldId id="296" r:id="rId6"/>
    <p:sldId id="267" r:id="rId7"/>
    <p:sldId id="293" r:id="rId8"/>
    <p:sldId id="294" r:id="rId9"/>
    <p:sldId id="303" r:id="rId10"/>
    <p:sldId id="310" r:id="rId11"/>
    <p:sldId id="315" r:id="rId12"/>
    <p:sldId id="316" r:id="rId13"/>
    <p:sldId id="31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9A2D5B-2312-4136-8B49-11760A392BB9}">
          <p14:sldIdLst>
            <p14:sldId id="256"/>
            <p14:sldId id="258"/>
            <p14:sldId id="284"/>
            <p14:sldId id="291"/>
            <p14:sldId id="296"/>
            <p14:sldId id="267"/>
            <p14:sldId id="293"/>
            <p14:sldId id="294"/>
            <p14:sldId id="303"/>
            <p14:sldId id="310"/>
            <p14:sldId id="315"/>
            <p14:sldId id="316"/>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4434" autoAdjust="0"/>
  </p:normalViewPr>
  <p:slideViewPr>
    <p:cSldViewPr snapToGrid="0" snapToObjects="1">
      <p:cViewPr varScale="1">
        <p:scale>
          <a:sx n="53" d="100"/>
          <a:sy n="53" d="100"/>
        </p:scale>
        <p:origin x="1190" y="53"/>
      </p:cViewPr>
      <p:guideLst>
        <p:guide orient="horz" pos="2160"/>
        <p:guide pos="2880"/>
      </p:guideLst>
    </p:cSldViewPr>
  </p:slideViewPr>
  <p:outlineViewPr>
    <p:cViewPr>
      <p:scale>
        <a:sx n="33" d="100"/>
        <a:sy n="33" d="100"/>
      </p:scale>
      <p:origin x="0" y="-16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3C881-ADED-4462-9BB7-01B8EE4E9E79}" type="datetimeFigureOut">
              <a:rPr lang="en-US" smtClean="0"/>
              <a:t>2/26/2017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3CB2F-3AC5-406F-97DF-B08B9753CE7A}" type="slidenum">
              <a:rPr lang="en-US" smtClean="0"/>
              <a:t>‹#›</a:t>
            </a:fld>
            <a:endParaRPr lang="en-US"/>
          </a:p>
        </p:txBody>
      </p:sp>
    </p:spTree>
    <p:extLst>
      <p:ext uri="{BB962C8B-B14F-4D97-AF65-F5344CB8AC3E}">
        <p14:creationId xmlns:p14="http://schemas.microsoft.com/office/powerpoint/2010/main" val="384430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3CB2F-3AC5-406F-97DF-B08B9753CE7A}" type="slidenum">
              <a:rPr lang="en-US" smtClean="0"/>
              <a:t>8</a:t>
            </a:fld>
            <a:endParaRPr lang="en-US"/>
          </a:p>
        </p:txBody>
      </p:sp>
    </p:spTree>
    <p:extLst>
      <p:ext uri="{BB962C8B-B14F-4D97-AF65-F5344CB8AC3E}">
        <p14:creationId xmlns:p14="http://schemas.microsoft.com/office/powerpoint/2010/main" val="23777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A6832F-B3F3-A442-ACD1-BD0B9B3DADB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22381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6832F-B3F3-A442-ACD1-BD0B9B3DADB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24698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6832F-B3F3-A442-ACD1-BD0B9B3DADB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29772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6832F-B3F3-A442-ACD1-BD0B9B3DADB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192403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6832F-B3F3-A442-ACD1-BD0B9B3DADBD}" type="datetimeFigureOut">
              <a:rPr lang="en-US" smtClean="0"/>
              <a:t>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252802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A6832F-B3F3-A442-ACD1-BD0B9B3DADB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32640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A6832F-B3F3-A442-ACD1-BD0B9B3DADBD}" type="datetimeFigureOut">
              <a:rPr lang="en-US" smtClean="0"/>
              <a:t>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97422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A6832F-B3F3-A442-ACD1-BD0B9B3DADBD}" type="datetimeFigureOut">
              <a:rPr lang="en-US" smtClean="0"/>
              <a:t>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389306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6832F-B3F3-A442-ACD1-BD0B9B3DADBD}" type="datetimeFigureOut">
              <a:rPr lang="en-US" smtClean="0"/>
              <a:t>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103075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6832F-B3F3-A442-ACD1-BD0B9B3DADB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260378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6832F-B3F3-A442-ACD1-BD0B9B3DADBD}" type="datetimeFigureOut">
              <a:rPr lang="en-US" smtClean="0"/>
              <a:t>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98CB8-1F62-744D-86A0-768A50C539E1}" type="slidenum">
              <a:rPr lang="en-US" smtClean="0"/>
              <a:t>‹#›</a:t>
            </a:fld>
            <a:endParaRPr lang="en-US"/>
          </a:p>
        </p:txBody>
      </p:sp>
    </p:spTree>
    <p:extLst>
      <p:ext uri="{BB962C8B-B14F-4D97-AF65-F5344CB8AC3E}">
        <p14:creationId xmlns:p14="http://schemas.microsoft.com/office/powerpoint/2010/main" val="351269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5710.04_MortonCenter_PowerpointNoType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Slide Title # 1</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algn="r"/>
            <a:fld id="{08A6832F-B3F3-A442-ACD1-BD0B9B3DADBD}" type="datetimeFigureOut">
              <a:rPr lang="en-US" smtClean="0"/>
              <a:pPr algn="r"/>
              <a:t>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96F72"/>
                </a:solidFill>
              </a:defRPr>
            </a:lvl1pPr>
          </a:lstStyle>
          <a:p>
            <a:r>
              <a:rPr lang="en-US" dirty="0"/>
              <a:t>Slide Presentation Name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96F72"/>
                </a:solidFill>
              </a:defRPr>
            </a:lvl1pPr>
          </a:lstStyle>
          <a:p>
            <a:fld id="{BAE98CB8-1F62-744D-86A0-768A50C539E1}" type="slidenum">
              <a:rPr lang="en-US" smtClean="0"/>
              <a:pPr/>
              <a:t>‹#›</a:t>
            </a:fld>
            <a:endParaRPr lang="en-US" dirty="0"/>
          </a:p>
        </p:txBody>
      </p:sp>
    </p:spTree>
    <p:extLst>
      <p:ext uri="{BB962C8B-B14F-4D97-AF65-F5344CB8AC3E}">
        <p14:creationId xmlns:p14="http://schemas.microsoft.com/office/powerpoint/2010/main" val="236697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baseline="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n.wikipedia.org/wiki/File:800px-Caernarfon_womens_toilets.jpg" TargetMode="External"/><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www.chfs.ky.gov///test-chfs-edit.ky.gov/upload.wikimedia.org/wikipedia/commons/4/43/Who_needs_a_virtual_world?.jpg"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mgosser@themortoncenter.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710.04_MortonCenter_PowerpointNoTy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 y="1838325"/>
            <a:ext cx="9143999" cy="3581400"/>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1695450" y="3744233"/>
            <a:ext cx="5915025" cy="490491"/>
          </a:xfrm>
        </p:spPr>
        <p:txBody>
          <a:bodyPr>
            <a:noAutofit/>
          </a:bodyPr>
          <a:lstStyle/>
          <a:p>
            <a:r>
              <a:rPr lang="en-US" sz="4000" dirty="0">
                <a:solidFill>
                  <a:schemeClr val="accent2"/>
                </a:solidFill>
                <a:effectLst>
                  <a:outerShdw blurRad="38100" dist="38100" dir="2700000" algn="tl">
                    <a:srgbClr val="000000">
                      <a:alpha val="43137"/>
                    </a:srgbClr>
                  </a:outerShdw>
                </a:effectLst>
              </a:rPr>
              <a:t>Priscilla McIntosh, CEO</a:t>
            </a:r>
          </a:p>
          <a:p>
            <a:r>
              <a:rPr lang="en-US" sz="4000" dirty="0">
                <a:solidFill>
                  <a:schemeClr val="accent2"/>
                </a:solidFill>
                <a:effectLst>
                  <a:outerShdw blurRad="38100" dist="38100" dir="2700000" algn="tl">
                    <a:srgbClr val="000000">
                      <a:alpha val="43137"/>
                    </a:srgbClr>
                  </a:outerShdw>
                </a:effectLst>
              </a:rPr>
              <a:t>The Morton Center</a:t>
            </a:r>
          </a:p>
        </p:txBody>
      </p:sp>
      <p:sp>
        <p:nvSpPr>
          <p:cNvPr id="2" name="Title 1"/>
          <p:cNvSpPr>
            <a:spLocks noGrp="1"/>
          </p:cNvSpPr>
          <p:nvPr>
            <p:ph type="ctrTitle"/>
          </p:nvPr>
        </p:nvSpPr>
        <p:spPr/>
        <p:txBody>
          <a:bodyPr/>
          <a:lstStyle/>
          <a:p>
            <a:pPr algn="ctr"/>
            <a:r>
              <a:rPr lang="en-US" dirty="0"/>
              <a:t>Perspectives of a Treatment Center</a:t>
            </a:r>
          </a:p>
        </p:txBody>
      </p:sp>
    </p:spTree>
    <p:extLst>
      <p:ext uri="{BB962C8B-B14F-4D97-AF65-F5344CB8AC3E}">
        <p14:creationId xmlns:p14="http://schemas.microsoft.com/office/powerpoint/2010/main" val="24841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33650"/>
            <a:ext cx="9143999" cy="4324349"/>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Tips for Making Smart Choices</a:t>
            </a:r>
          </a:p>
        </p:txBody>
      </p:sp>
      <p:sp>
        <p:nvSpPr>
          <p:cNvPr id="3" name="Rectangle 2"/>
          <p:cNvSpPr/>
          <p:nvPr/>
        </p:nvSpPr>
        <p:spPr>
          <a:xfrm>
            <a:off x="457199" y="1443840"/>
            <a:ext cx="8229601" cy="4108817"/>
          </a:xfrm>
          <a:prstGeom prst="rect">
            <a:avLst/>
          </a:prstGeom>
        </p:spPr>
        <p:txBody>
          <a:bodyPr wrap="square">
            <a:spAutoFit/>
          </a:bodyPr>
          <a:lstStyle/>
          <a:p>
            <a:pPr marL="285750" indent="-285750">
              <a:buFont typeface="Arial" panose="020B0604020202020204" pitchFamily="34" charset="0"/>
              <a:buChar char="•"/>
            </a:pPr>
            <a:r>
              <a:rPr lang="en-US" altLang="en-US" sz="2400" dirty="0"/>
              <a:t>What do you do when you are faced with an important decision? Here are some tips for making smart choices:</a:t>
            </a:r>
          </a:p>
          <a:p>
            <a:pPr marL="285750" indent="-285750">
              <a:buFont typeface="Arial" panose="020B0604020202020204" pitchFamily="34" charset="0"/>
              <a:buChar char="•"/>
            </a:pPr>
            <a:endParaRPr lang="en-US" altLang="en-US" sz="700" dirty="0"/>
          </a:p>
          <a:p>
            <a:pPr marL="742950" lvl="1" indent="-285750">
              <a:buFont typeface="Arial" panose="020B0604020202020204" pitchFamily="34" charset="0"/>
              <a:buChar char="•"/>
            </a:pPr>
            <a:r>
              <a:rPr lang="en-US" altLang="en-US" sz="2400" b="1" dirty="0"/>
              <a:t>Pause. </a:t>
            </a:r>
            <a:r>
              <a:rPr lang="en-US" altLang="en-US" sz="2400" dirty="0"/>
              <a:t>Take a moment to think through your decision. </a:t>
            </a:r>
          </a:p>
          <a:p>
            <a:pPr marL="742950" lvl="1" indent="-285750">
              <a:buFont typeface="Arial" panose="020B0604020202020204" pitchFamily="34" charset="0"/>
              <a:buChar char="•"/>
            </a:pPr>
            <a:endParaRPr lang="en-US" altLang="en-US" sz="700" dirty="0"/>
          </a:p>
          <a:p>
            <a:pPr marL="742950" lvl="1" indent="-285750">
              <a:buFont typeface="Arial" panose="020B0604020202020204" pitchFamily="34" charset="0"/>
              <a:buChar char="•"/>
            </a:pPr>
            <a:r>
              <a:rPr lang="en-US" altLang="en-US" sz="2400" b="1" dirty="0"/>
              <a:t>What do you know?</a:t>
            </a:r>
            <a:r>
              <a:rPr lang="en-US" altLang="en-US" sz="2400" dirty="0"/>
              <a:t> Ask yourself: What are the facts involved in the situation? For instance, if someone has offered you drugs, what facts do you know about how the drugs may affect your brain and body?</a:t>
            </a:r>
          </a:p>
          <a:p>
            <a:pPr marL="742950" lvl="1" indent="-285750">
              <a:buFont typeface="Arial" panose="020B0604020202020204" pitchFamily="34" charset="0"/>
              <a:buChar char="•"/>
            </a:pPr>
            <a:endParaRPr lang="en-US" altLang="en-US" sz="700" dirty="0"/>
          </a:p>
          <a:p>
            <a:pPr marL="742950" lvl="1" indent="-285750">
              <a:buFont typeface="Arial" panose="020B0604020202020204" pitchFamily="34" charset="0"/>
              <a:buChar char="•"/>
            </a:pPr>
            <a:r>
              <a:rPr lang="en-US" altLang="en-US" sz="2400" b="1" dirty="0"/>
              <a:t>Do you know enough to make a decision?</a:t>
            </a:r>
            <a:r>
              <a:rPr lang="en-US" altLang="en-US" sz="2400" dirty="0"/>
              <a:t> If you don’t know all the facts, remove yourself from the situation and find out more. Make sure to use reliable sources.</a:t>
            </a:r>
          </a:p>
        </p:txBody>
      </p:sp>
    </p:spTree>
    <p:extLst>
      <p:ext uri="{BB962C8B-B14F-4D97-AF65-F5344CB8AC3E}">
        <p14:creationId xmlns:p14="http://schemas.microsoft.com/office/powerpoint/2010/main" val="360069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35140" cy="30175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a:p>
        </p:txBody>
      </p:sp>
      <p:sp>
        <p:nvSpPr>
          <p:cNvPr id="3" name="Rectangle 2"/>
          <p:cNvSpPr/>
          <p:nvPr/>
        </p:nvSpPr>
        <p:spPr>
          <a:xfrm>
            <a:off x="320040" y="2386584"/>
            <a:ext cx="8503920" cy="4279392"/>
          </a:xfrm>
          <a:prstGeom prst="rect">
            <a:avLst/>
          </a:prstGeom>
          <a:solidFill>
            <a:schemeClr val="tx1">
              <a:lumMod val="85000"/>
              <a:lumOff val="1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a:p>
        </p:txBody>
      </p:sp>
      <p:pic>
        <p:nvPicPr>
          <p:cNvPr id="4098" name="Picture 2" descr="http://jasonmccarty.ca/wp-content/uploads/2011/04/addi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37160"/>
            <a:ext cx="6451718" cy="2743200"/>
          </a:xfrm>
          <a:prstGeom prst="rect">
            <a:avLst/>
          </a:prstGeom>
          <a:solidFill>
            <a:schemeClr val="tx1">
              <a:lumMod val="85000"/>
              <a:lumOff val="15000"/>
              <a:alpha val="79000"/>
            </a:schemeClr>
          </a:solidFill>
        </p:spPr>
      </p:pic>
      <p:sp>
        <p:nvSpPr>
          <p:cNvPr id="13" name="Rectangle 12"/>
          <p:cNvSpPr/>
          <p:nvPr/>
        </p:nvSpPr>
        <p:spPr>
          <a:xfrm>
            <a:off x="3257092" y="2003907"/>
            <a:ext cx="5704027" cy="2014606"/>
          </a:xfrm>
          <a:prstGeom prst="rect">
            <a:avLst/>
          </a:prstGeom>
          <a:solidFill>
            <a:schemeClr val="tx1">
              <a:lumMod val="85000"/>
              <a:lumOff val="1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a:p>
        </p:txBody>
      </p:sp>
      <p:sp>
        <p:nvSpPr>
          <p:cNvPr id="6" name="Rectangle 5"/>
          <p:cNvSpPr/>
          <p:nvPr/>
        </p:nvSpPr>
        <p:spPr>
          <a:xfrm>
            <a:off x="0" y="2118299"/>
            <a:ext cx="9144000" cy="301752"/>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b="1" dirty="0">
              <a:solidFill>
                <a:schemeClr val="tx1"/>
              </a:solidFill>
              <a:latin typeface="Baskerville Old Face" panose="02020602080505020303" pitchFamily="18" charset="0"/>
            </a:endParaRPr>
          </a:p>
        </p:txBody>
      </p:sp>
      <p:sp>
        <p:nvSpPr>
          <p:cNvPr id="2" name="Rectangle 1"/>
          <p:cNvSpPr/>
          <p:nvPr/>
        </p:nvSpPr>
        <p:spPr>
          <a:xfrm>
            <a:off x="3408739" y="2112264"/>
            <a:ext cx="5415222" cy="1810512"/>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r>
              <a:rPr lang="en-US" sz="2100" b="1" dirty="0">
                <a:solidFill>
                  <a:schemeClr val="tx1">
                    <a:lumMod val="65000"/>
                    <a:lumOff val="35000"/>
                  </a:schemeClr>
                </a:solidFill>
                <a:latin typeface="Baskerville Old Face" panose="02020602080505020303" pitchFamily="18" charset="0"/>
              </a:rPr>
              <a:t>Treatment often involves harm reduction</a:t>
            </a:r>
          </a:p>
          <a:p>
            <a:pPr algn="ctr"/>
            <a:r>
              <a:rPr lang="en-US" sz="1600" b="1" dirty="0">
                <a:solidFill>
                  <a:schemeClr val="tx1"/>
                </a:solidFill>
                <a:latin typeface="Baskerville Old Face" panose="02020602080505020303" pitchFamily="18" charset="0"/>
              </a:rPr>
              <a:t>- Meeting person where they are</a:t>
            </a:r>
          </a:p>
          <a:p>
            <a:pPr marL="232286" indent="-232286" algn="ctr">
              <a:buFontTx/>
              <a:buChar char="-"/>
            </a:pPr>
            <a:r>
              <a:rPr lang="en-US" sz="1600" b="1" dirty="0">
                <a:solidFill>
                  <a:schemeClr val="tx1"/>
                </a:solidFill>
                <a:latin typeface="Baskerville Old Face" panose="02020602080505020303" pitchFamily="18" charset="0"/>
              </a:rPr>
              <a:t>Helping person avoid danger</a:t>
            </a:r>
          </a:p>
          <a:p>
            <a:pPr marL="232286" indent="-232286" algn="ctr">
              <a:buFontTx/>
              <a:buChar char="-"/>
            </a:pPr>
            <a:r>
              <a:rPr lang="en-US" sz="1600" b="1" dirty="0">
                <a:solidFill>
                  <a:schemeClr val="tx1"/>
                </a:solidFill>
                <a:latin typeface="Baskerville Old Face" panose="02020602080505020303" pitchFamily="18" charset="0"/>
              </a:rPr>
              <a:t>Providing resources (education)</a:t>
            </a:r>
          </a:p>
          <a:p>
            <a:pPr marL="278743" indent="-278743" algn="ctr">
              <a:buFontTx/>
              <a:buChar char="-"/>
            </a:pPr>
            <a:r>
              <a:rPr lang="en-US" sz="1600" b="1" dirty="0">
                <a:solidFill>
                  <a:schemeClr val="tx1"/>
                </a:solidFill>
                <a:latin typeface="Baskerville Old Face" panose="02020602080505020303" pitchFamily="18" charset="0"/>
              </a:rPr>
              <a:t>Sometimes disease model is incorporated &amp; harm reduction is adjunctive</a:t>
            </a:r>
          </a:p>
          <a:p>
            <a:pPr marL="278743" indent="-278743" algn="ctr">
              <a:buFontTx/>
              <a:buChar char="-"/>
            </a:pPr>
            <a:r>
              <a:rPr lang="en-US" sz="1600" b="1" i="1" dirty="0">
                <a:solidFill>
                  <a:schemeClr val="tx1"/>
                </a:solidFill>
                <a:latin typeface="Baskerville Old Face" panose="02020602080505020303" pitchFamily="18" charset="0"/>
              </a:rPr>
              <a:t>“Keeping them alive for the day they do decide to be sober”</a:t>
            </a:r>
          </a:p>
        </p:txBody>
      </p:sp>
      <p:sp>
        <p:nvSpPr>
          <p:cNvPr id="7" name="Rectangle 6"/>
          <p:cNvSpPr/>
          <p:nvPr/>
        </p:nvSpPr>
        <p:spPr>
          <a:xfrm>
            <a:off x="-15545" y="6131052"/>
            <a:ext cx="9144000" cy="301752"/>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b="1" dirty="0">
              <a:solidFill>
                <a:schemeClr val="tx1"/>
              </a:solidFill>
              <a:latin typeface="Baskerville Old Face" panose="02020602080505020303" pitchFamily="18" charset="0"/>
            </a:endParaRPr>
          </a:p>
        </p:txBody>
      </p:sp>
      <p:pic>
        <p:nvPicPr>
          <p:cNvPr id="4100" name="Picture 4" descr="http://upload.wikimedia.org/wikipedia/commons/thumb/d/dd/800px-Caernarfon_womens_toilets.jpg/220px-800px-Caernarfon_womens_toile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1" y="3154680"/>
            <a:ext cx="2477483" cy="2852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le:Who needs a virtual world?.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4037167"/>
            <a:ext cx="3017520" cy="19704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andiceslosthighway.files.wordpress.com/2011/12/wp_001011.jpg?w=9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0626" y="4110479"/>
            <a:ext cx="2295832" cy="18971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ts1.mm.bing.net/th?id=HN.608047694237073442&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0888" y="137160"/>
            <a:ext cx="1723073" cy="18379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996871" y="42794"/>
            <a:ext cx="1964249" cy="2014606"/>
          </a:xfrm>
          <a:prstGeom prst="rect">
            <a:avLst/>
          </a:prstGeom>
          <a:solidFill>
            <a:schemeClr val="tx1">
              <a:lumMod val="85000"/>
              <a:lumOff val="1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332" tIns="37166" rIns="74332" bIns="37166" rtlCol="0" anchor="ctr"/>
          <a:lstStyle/>
          <a:p>
            <a:pPr algn="ctr"/>
            <a:endParaRPr lang="en-US"/>
          </a:p>
        </p:txBody>
      </p:sp>
    </p:spTree>
    <p:extLst>
      <p:ext uri="{BB962C8B-B14F-4D97-AF65-F5344CB8AC3E}">
        <p14:creationId xmlns:p14="http://schemas.microsoft.com/office/powerpoint/2010/main" val="192001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20408"/>
            <a:ext cx="3001438" cy="398223"/>
          </a:xfrm>
          <a:prstGeom prst="rect">
            <a:avLst/>
          </a:prstGeom>
          <a:noFill/>
        </p:spPr>
        <p:txBody>
          <a:bodyPr vert="horz" lIns="74332" tIns="37166" rIns="74332" bIns="37166" rtlCol="0">
            <a:spAutoFit/>
          </a:bodyPr>
          <a:lstStyle/>
          <a:p>
            <a:r>
              <a:rPr lang="en-US" sz="2100" b="1" dirty="0">
                <a:solidFill>
                  <a:srgbClr val="68838B"/>
                </a:solidFill>
                <a:latin typeface="Baskerville Old Face" panose="02020602080505020303" pitchFamily="18" charset="0"/>
              </a:rPr>
              <a:t>The bottom line - </a:t>
            </a:r>
          </a:p>
        </p:txBody>
      </p:sp>
      <p:sp>
        <p:nvSpPr>
          <p:cNvPr id="6" name="TextBox 5"/>
          <p:cNvSpPr txBox="1"/>
          <p:nvPr/>
        </p:nvSpPr>
        <p:spPr>
          <a:xfrm>
            <a:off x="960120" y="1380744"/>
            <a:ext cx="7203668" cy="4476263"/>
          </a:xfrm>
          <a:prstGeom prst="rect">
            <a:avLst/>
          </a:prstGeom>
          <a:noFill/>
        </p:spPr>
        <p:txBody>
          <a:bodyPr vert="horz" lIns="74332" tIns="37166" rIns="74332" bIns="37166" rtlCol="0">
            <a:spAutoFit/>
          </a:bodyPr>
          <a:lstStyle/>
          <a:p>
            <a:r>
              <a:rPr lang="en-US" sz="2600" b="1" dirty="0">
                <a:latin typeface="Baskerville Old Face" panose="02020602080505020303" pitchFamily="18" charset="0"/>
              </a:rPr>
              <a:t>No single factor determines whether a person will become addicted to drugs vs. experimentation/using.  The overall risk for developing an addiction is impacted by:</a:t>
            </a:r>
          </a:p>
          <a:p>
            <a:r>
              <a:rPr lang="en-US" sz="2600" b="1" dirty="0">
                <a:latin typeface="Baskerville Old Face" panose="02020602080505020303" pitchFamily="18" charset="0"/>
              </a:rPr>
              <a:t> </a:t>
            </a:r>
          </a:p>
          <a:p>
            <a:r>
              <a:rPr lang="en-US" sz="2600" b="1" dirty="0">
                <a:latin typeface="Baskerville Old Face" panose="02020602080505020303" pitchFamily="18" charset="0"/>
              </a:rPr>
              <a:t>*- Biological makeup of the individual  </a:t>
            </a:r>
          </a:p>
          <a:p>
            <a:r>
              <a:rPr lang="en-US" sz="2600" b="1" dirty="0">
                <a:latin typeface="Baskerville Old Face" panose="02020602080505020303" pitchFamily="18" charset="0"/>
              </a:rPr>
              <a:t>*- The developmental stage of the individual when they start</a:t>
            </a:r>
          </a:p>
          <a:p>
            <a:r>
              <a:rPr lang="en-US" sz="2600" b="1" dirty="0">
                <a:latin typeface="Baskerville Old Face" panose="02020602080505020303" pitchFamily="18" charset="0"/>
              </a:rPr>
              <a:t>using (adolescents are at a higher risk) </a:t>
            </a:r>
          </a:p>
          <a:p>
            <a:r>
              <a:rPr lang="en-US" sz="2600" b="1" dirty="0">
                <a:latin typeface="Baskerville Old Face" panose="02020602080505020303" pitchFamily="18" charset="0"/>
              </a:rPr>
              <a:t>*- The surrounding social environment (conditions at home, at school, and in the neighborhood.)</a:t>
            </a:r>
          </a:p>
        </p:txBody>
      </p:sp>
    </p:spTree>
    <p:extLst>
      <p:ext uri="{BB962C8B-B14F-4D97-AF65-F5344CB8AC3E}">
        <p14:creationId xmlns:p14="http://schemas.microsoft.com/office/powerpoint/2010/main" val="339171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257424"/>
            <a:ext cx="4695825" cy="2474524"/>
          </a:xfrm>
          <a:prstGeom prst="rect">
            <a:avLst/>
          </a:prstGeom>
        </p:spPr>
        <p:txBody>
          <a:bodyPr wrap="square">
            <a:spAutoFit/>
          </a:bodyPr>
          <a:lstStyle/>
          <a:p>
            <a:pPr algn="ctr">
              <a:defRPr/>
            </a:pPr>
            <a:r>
              <a:rPr lang="en-US" sz="3600" b="1" dirty="0"/>
              <a:t>The Morton Center</a:t>
            </a:r>
          </a:p>
          <a:p>
            <a:pPr algn="ctr">
              <a:lnSpc>
                <a:spcPct val="90000"/>
              </a:lnSpc>
              <a:defRPr/>
            </a:pPr>
            <a:r>
              <a:rPr lang="en-US" sz="3600" dirty="0"/>
              <a:t>1028 Barret Avenue</a:t>
            </a:r>
          </a:p>
          <a:p>
            <a:pPr algn="ctr">
              <a:lnSpc>
                <a:spcPct val="90000"/>
              </a:lnSpc>
              <a:defRPr/>
            </a:pPr>
            <a:r>
              <a:rPr lang="en-US" sz="3600" dirty="0"/>
              <a:t>Louisville, KY 40204</a:t>
            </a:r>
          </a:p>
          <a:p>
            <a:pPr algn="ctr">
              <a:lnSpc>
                <a:spcPct val="90000"/>
              </a:lnSpc>
              <a:defRPr/>
            </a:pPr>
            <a:r>
              <a:rPr lang="en-US" sz="3600" dirty="0"/>
              <a:t>502-451-1221</a:t>
            </a:r>
          </a:p>
          <a:p>
            <a:pPr algn="ctr">
              <a:lnSpc>
                <a:spcPct val="90000"/>
              </a:lnSpc>
              <a:defRPr/>
            </a:pPr>
            <a:r>
              <a:rPr lang="en-US" sz="2400" dirty="0">
                <a:hlinkClick r:id="rId2"/>
              </a:rPr>
              <a:t>www.themortoncenter.org</a:t>
            </a:r>
            <a:endParaRPr lang="en-US" sz="2400" dirty="0"/>
          </a:p>
        </p:txBody>
      </p:sp>
    </p:spTree>
    <p:extLst>
      <p:ext uri="{BB962C8B-B14F-4D97-AF65-F5344CB8AC3E}">
        <p14:creationId xmlns:p14="http://schemas.microsoft.com/office/powerpoint/2010/main" val="125689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0"/>
            <a:ext cx="5629275" cy="1611312"/>
          </a:xfrm>
        </p:spPr>
        <p:txBody>
          <a:bodyPr>
            <a:normAutofit/>
          </a:bodyPr>
          <a:lstStyle/>
          <a:p>
            <a:pPr algn="ctr"/>
            <a:r>
              <a:rPr lang="en-US" altLang="en-US" dirty="0">
                <a:effectLst>
                  <a:outerShdw blurRad="38100" dist="38100" dir="2700000" algn="tl">
                    <a:srgbClr val="000000">
                      <a:alpha val="43137"/>
                    </a:srgbClr>
                  </a:outerShdw>
                </a:effectLst>
                <a:cs typeface="Tunga" pitchFamily="2" charset="0"/>
              </a:rPr>
              <a:t>Why do Kids try drugs?</a:t>
            </a:r>
            <a:endParaRPr lang="en-US" dirty="0">
              <a:solidFill>
                <a:srgbClr val="00B5DD"/>
              </a:solidFill>
              <a:effectLst>
                <a:outerShdw blurRad="38100" dist="38100" dir="2700000" algn="tl">
                  <a:srgbClr val="000000">
                    <a:alpha val="43137"/>
                  </a:srgbClr>
                </a:outerShdw>
              </a:effectLst>
              <a:latin typeface="Helvetica Neue"/>
              <a:cs typeface="Helvetica Neue"/>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8250"/>
            <a:ext cx="1809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57200" y="1803837"/>
            <a:ext cx="4173415" cy="4309086"/>
          </a:xfrm>
        </p:spPr>
        <p:txBody>
          <a:bodyPr>
            <a:normAutofit fontScale="62500" lnSpcReduction="20000"/>
          </a:bodyPr>
          <a:lstStyle/>
          <a:p>
            <a:pPr>
              <a:defRPr/>
            </a:pPr>
            <a:r>
              <a:rPr lang="en-US" b="1" dirty="0"/>
              <a:t>To feel good</a:t>
            </a:r>
          </a:p>
          <a:p>
            <a:pPr>
              <a:defRPr/>
            </a:pPr>
            <a:endParaRPr lang="en-US" sz="1300" b="1" dirty="0"/>
          </a:p>
          <a:p>
            <a:pPr>
              <a:defRPr/>
            </a:pPr>
            <a:r>
              <a:rPr lang="en-US" b="1" dirty="0"/>
              <a:t>Because they want to fit in</a:t>
            </a:r>
          </a:p>
          <a:p>
            <a:pPr>
              <a:defRPr/>
            </a:pPr>
            <a:endParaRPr lang="en-US" sz="1100" b="1" dirty="0"/>
          </a:p>
          <a:p>
            <a:pPr>
              <a:defRPr/>
            </a:pPr>
            <a:r>
              <a:rPr lang="en-US" b="1" dirty="0"/>
              <a:t>Because they want to escape or relax</a:t>
            </a:r>
          </a:p>
          <a:p>
            <a:pPr>
              <a:defRPr/>
            </a:pPr>
            <a:endParaRPr lang="en-US" sz="1300" b="1" dirty="0"/>
          </a:p>
          <a:p>
            <a:pPr>
              <a:defRPr/>
            </a:pPr>
            <a:r>
              <a:rPr lang="en-US" b="1" dirty="0"/>
              <a:t>Because they are bored</a:t>
            </a:r>
          </a:p>
          <a:p>
            <a:pPr>
              <a:defRPr/>
            </a:pPr>
            <a:endParaRPr lang="en-US" sz="1300" b="1" dirty="0"/>
          </a:p>
          <a:p>
            <a:pPr>
              <a:defRPr/>
            </a:pPr>
            <a:r>
              <a:rPr lang="en-US" b="1" dirty="0"/>
              <a:t>Because the media says it’s cool</a:t>
            </a:r>
          </a:p>
          <a:p>
            <a:pPr>
              <a:defRPr/>
            </a:pPr>
            <a:endParaRPr lang="en-US" sz="1300" b="1" dirty="0"/>
          </a:p>
          <a:p>
            <a:pPr>
              <a:defRPr/>
            </a:pPr>
            <a:r>
              <a:rPr lang="en-US" b="1" dirty="0"/>
              <a:t>Because they think it makes them seem grown-up</a:t>
            </a:r>
          </a:p>
          <a:p>
            <a:pPr>
              <a:defRPr/>
            </a:pPr>
            <a:endParaRPr lang="en-US" sz="1300" b="1" dirty="0"/>
          </a:p>
          <a:p>
            <a:pPr>
              <a:defRPr/>
            </a:pPr>
            <a:r>
              <a:rPr lang="en-US" b="1" dirty="0"/>
              <a:t>Because they want to rebel</a:t>
            </a:r>
          </a:p>
          <a:p>
            <a:pPr>
              <a:defRPr/>
            </a:pPr>
            <a:endParaRPr lang="en-US" sz="1300" b="1" dirty="0"/>
          </a:p>
          <a:p>
            <a:pPr>
              <a:defRPr/>
            </a:pPr>
            <a:r>
              <a:rPr lang="en-US" b="1" dirty="0"/>
              <a:t>Because they want to experiment</a:t>
            </a:r>
          </a:p>
        </p:txBody>
      </p:sp>
      <p:pic>
        <p:nvPicPr>
          <p:cNvPr id="6" name="Picture 4" descr="bs013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2" y="1047750"/>
            <a:ext cx="4162425" cy="5351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523214"/>
            <a:ext cx="7896687" cy="834786"/>
          </a:xfrm>
          <a:prstGeom prst="rect">
            <a:avLst/>
          </a:prstGeom>
        </p:spPr>
        <p:txBody>
          <a:bodyPr>
            <a:normAutofit fontScale="97500"/>
          </a:bodyPr>
          <a:lstStyle>
            <a:lvl1pPr algn="l" defTabSz="457200" rtl="0" eaLnBrk="1" latinLnBrk="0" hangingPunct="1">
              <a:spcBef>
                <a:spcPct val="0"/>
              </a:spcBef>
              <a:buNone/>
              <a:defRPr sz="4400" kern="1200" baseline="0">
                <a:solidFill>
                  <a:schemeClr val="accent1"/>
                </a:solidFill>
                <a:latin typeface="+mj-lt"/>
                <a:ea typeface="+mj-ea"/>
                <a:cs typeface="+mj-cs"/>
              </a:defRPr>
            </a:lvl1pPr>
          </a:lstStyle>
          <a:p>
            <a:pPr algn="ctr"/>
            <a:r>
              <a:rPr lang="en-US" sz="4800" dirty="0">
                <a:effectLst>
                  <a:outerShdw blurRad="38100" dist="38100" dir="2700000" algn="tl">
                    <a:srgbClr val="000000">
                      <a:alpha val="43137"/>
                    </a:srgbClr>
                  </a:outerShdw>
                </a:effectLst>
              </a:rPr>
              <a:t>Definition of Abuse</a:t>
            </a:r>
            <a:endParaRPr lang="en-US" sz="5000" dirty="0">
              <a:solidFill>
                <a:srgbClr val="00B5DD"/>
              </a:solidFill>
              <a:effectLst>
                <a:outerShdw blurRad="38100" dist="38100" dir="2700000" algn="tl">
                  <a:srgbClr val="000000">
                    <a:alpha val="43137"/>
                  </a:srgbClr>
                </a:outerShdw>
              </a:effectLst>
              <a:latin typeface="Helvetica Neue"/>
              <a:cs typeface="Helvetica Neue"/>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48250"/>
            <a:ext cx="1809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6750" y="1478411"/>
            <a:ext cx="7315200" cy="2769989"/>
          </a:xfrm>
          <a:prstGeom prst="rect">
            <a:avLst/>
          </a:prstGeom>
        </p:spPr>
        <p:txBody>
          <a:bodyPr wrap="square">
            <a:spAutoFit/>
          </a:bodyPr>
          <a:lstStyle/>
          <a:p>
            <a:r>
              <a:rPr lang="en-US" sz="2400" dirty="0"/>
              <a:t>Using any substance differently than it was intended to be used is considered “Abuse”</a:t>
            </a:r>
          </a:p>
          <a:p>
            <a:r>
              <a:rPr lang="en-US" dirty="0"/>
              <a:t>EXAMPLES:</a:t>
            </a:r>
          </a:p>
          <a:p>
            <a:endParaRPr lang="en-US" sz="300" dirty="0"/>
          </a:p>
          <a:p>
            <a:pPr marL="742950" lvl="1" indent="-285750">
              <a:buFont typeface="Arial" panose="020B0604020202020204" pitchFamily="34" charset="0"/>
              <a:buChar char="•"/>
            </a:pPr>
            <a:r>
              <a:rPr lang="en-US" sz="2000" dirty="0"/>
              <a:t>A student who does NOT have ADHD takes a friend’s ADHD medications to pull an all-nighter.</a:t>
            </a:r>
          </a:p>
          <a:p>
            <a:pPr marL="742950" lvl="1" indent="-285750">
              <a:buFont typeface="Arial" panose="020B0604020202020204" pitchFamily="34" charset="0"/>
              <a:buChar char="•"/>
            </a:pPr>
            <a:endParaRPr lang="en-US" sz="500" dirty="0"/>
          </a:p>
          <a:p>
            <a:pPr marL="742950" lvl="1" indent="-285750">
              <a:buFont typeface="Arial" panose="020B0604020202020204" pitchFamily="34" charset="0"/>
              <a:buChar char="•"/>
            </a:pPr>
            <a:r>
              <a:rPr lang="en-US" sz="2000" dirty="0"/>
              <a:t>A man who is prescribed pain medication after surgery begins taking more medication than prescribed or advised by his physician.</a:t>
            </a:r>
          </a:p>
        </p:txBody>
      </p:sp>
    </p:spTree>
    <p:extLst>
      <p:ext uri="{BB962C8B-B14F-4D97-AF65-F5344CB8AC3E}">
        <p14:creationId xmlns:p14="http://schemas.microsoft.com/office/powerpoint/2010/main" val="216942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584479"/>
            <a:ext cx="9143999" cy="3273519"/>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Rectangle 1"/>
          <p:cNvSpPr/>
          <p:nvPr/>
        </p:nvSpPr>
        <p:spPr>
          <a:xfrm>
            <a:off x="922074" y="380575"/>
            <a:ext cx="7421826" cy="1754326"/>
          </a:xfrm>
          <a:prstGeom prst="rect">
            <a:avLst/>
          </a:prstGeom>
        </p:spPr>
        <p:txBody>
          <a:bodyPr wrap="square">
            <a:spAutoFit/>
          </a:bodyPr>
          <a:lstStyle/>
          <a:p>
            <a:pPr algn="ctr"/>
            <a:r>
              <a:rPr lang="en-US" sz="5400" dirty="0">
                <a:solidFill>
                  <a:schemeClr val="accent1"/>
                </a:solidFill>
                <a:effectLst>
                  <a:outerShdw blurRad="38100" dist="38100" dir="2700000" algn="tl">
                    <a:srgbClr val="000000">
                      <a:alpha val="43137"/>
                    </a:srgbClr>
                  </a:outerShdw>
                </a:effectLst>
              </a:rPr>
              <a:t>Definition of Dependency</a:t>
            </a:r>
            <a:br>
              <a:rPr lang="en-US" sz="5400" dirty="0"/>
            </a:br>
            <a:endParaRPr lang="en-US" sz="5400" dirty="0">
              <a:solidFill>
                <a:srgbClr val="00B5DD"/>
              </a:solidFill>
              <a:effectLst>
                <a:outerShdw blurRad="38100" dist="38100" dir="2700000" algn="tl">
                  <a:srgbClr val="000000">
                    <a:alpha val="43137"/>
                  </a:srgbClr>
                </a:outerShdw>
              </a:effectLst>
              <a:latin typeface="Helvetica Neue"/>
              <a:cs typeface="Helvetica Neue"/>
            </a:endParaRP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364" t="43551"/>
          <a:stretch/>
        </p:blipFill>
        <p:spPr bwMode="auto">
          <a:xfrm>
            <a:off x="7062184" y="4394545"/>
            <a:ext cx="2081816" cy="246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66725" y="1750695"/>
            <a:ext cx="8001000" cy="347472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Dependency is continued use of drugs or alcohol, even when significant problems related to their use have developed.</a:t>
            </a:r>
          </a:p>
          <a:p>
            <a:endParaRPr lang="en-US" sz="800" dirty="0"/>
          </a:p>
          <a:p>
            <a:r>
              <a:rPr lang="en-US" dirty="0"/>
              <a:t>Simply stated: Abuse has gotten to the point where it disrupts healthy functioning. </a:t>
            </a:r>
          </a:p>
          <a:p>
            <a:endParaRPr lang="en-US" sz="600" dirty="0"/>
          </a:p>
          <a:p>
            <a:pPr lvl="2"/>
            <a:r>
              <a:rPr lang="en-US" dirty="0"/>
              <a:t>Losing ability to make my own choices</a:t>
            </a:r>
          </a:p>
          <a:p>
            <a:pPr lvl="2"/>
            <a:endParaRPr lang="en-US" sz="400" dirty="0"/>
          </a:p>
          <a:p>
            <a:pPr lvl="2"/>
            <a:r>
              <a:rPr lang="en-US" dirty="0"/>
              <a:t>Feeling sick when I don’t use</a:t>
            </a:r>
          </a:p>
          <a:p>
            <a:pPr lvl="2"/>
            <a:endParaRPr lang="en-US" sz="400" dirty="0"/>
          </a:p>
          <a:p>
            <a:pPr lvl="2"/>
            <a:r>
              <a:rPr lang="en-US" dirty="0"/>
              <a:t>Using in a way that keeps me from my loved ones, favorite activities etc. </a:t>
            </a:r>
          </a:p>
        </p:txBody>
      </p:sp>
    </p:spTree>
    <p:extLst>
      <p:ext uri="{BB962C8B-B14F-4D97-AF65-F5344CB8AC3E}">
        <p14:creationId xmlns:p14="http://schemas.microsoft.com/office/powerpoint/2010/main" val="24535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 y="184577"/>
            <a:ext cx="8067673" cy="1754326"/>
          </a:xfrm>
          <a:prstGeom prst="rect">
            <a:avLst/>
          </a:prstGeom>
        </p:spPr>
        <p:txBody>
          <a:bodyPr wrap="square">
            <a:spAutoFit/>
          </a:bodyPr>
          <a:lstStyle/>
          <a:p>
            <a:pPr algn="ctr"/>
            <a:r>
              <a:rPr lang="en-US" sz="4400" dirty="0">
                <a:solidFill>
                  <a:schemeClr val="accent1"/>
                </a:solidFill>
                <a:effectLst>
                  <a:outerShdw blurRad="38100" dist="38100" dir="2700000" algn="tl">
                    <a:srgbClr val="000000">
                      <a:alpha val="43137"/>
                    </a:srgbClr>
                  </a:outerShdw>
                </a:effectLst>
                <a:latin typeface="Baskerville Old Face" panose="02020602080505020303" pitchFamily="18" charset="0"/>
              </a:rPr>
              <a:t>The trend – Marijuana is, once again, popular</a:t>
            </a:r>
            <a:endParaRPr lang="en-US" sz="2000" dirty="0">
              <a:solidFill>
                <a:schemeClr val="accent1"/>
              </a:solidFill>
              <a:effectLst>
                <a:outerShdw blurRad="38100" dist="38100" dir="2700000" algn="tl">
                  <a:srgbClr val="000000">
                    <a:alpha val="43137"/>
                  </a:srgbClr>
                </a:outerShdw>
              </a:effectLst>
            </a:endParaRPr>
          </a:p>
          <a:p>
            <a:pPr lvl="1"/>
            <a:endParaRPr lang="en-US" sz="2000" dirty="0"/>
          </a:p>
        </p:txBody>
      </p:sp>
      <p:pic>
        <p:nvPicPr>
          <p:cNvPr id="4" name="Picture 2" descr="http://www.drugabuse.gov/sites/default/files/mjmtf13percei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642" y="1938903"/>
            <a:ext cx="5269007" cy="413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938"/>
            <a:ext cx="8229600" cy="1143000"/>
          </a:xfrm>
        </p:spPr>
        <p:txBody>
          <a:bodyPr/>
          <a:lstStyle/>
          <a:p>
            <a:pPr algn="ctr"/>
            <a:r>
              <a:rPr lang="en-US" dirty="0">
                <a:effectLst>
                  <a:outerShdw blurRad="38100" dist="38100" dir="2700000" algn="tl">
                    <a:srgbClr val="000000">
                      <a:alpha val="43137"/>
                    </a:srgbClr>
                  </a:outerShdw>
                </a:effectLst>
              </a:rPr>
              <a:t>Is Marijuana Addictive?</a:t>
            </a:r>
          </a:p>
        </p:txBody>
      </p:sp>
      <p:sp>
        <p:nvSpPr>
          <p:cNvPr id="5" name="Rectangle 4"/>
          <p:cNvSpPr/>
          <p:nvPr/>
        </p:nvSpPr>
        <p:spPr>
          <a:xfrm>
            <a:off x="4695823" y="3768570"/>
            <a:ext cx="4448175" cy="3089430"/>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5640256"/>
            <a:ext cx="1164429" cy="1092385"/>
          </a:xfrm>
          <a:prstGeom prst="rect">
            <a:avLst/>
          </a:prstGeom>
        </p:spPr>
      </p:pic>
      <p:sp>
        <p:nvSpPr>
          <p:cNvPr id="7" name="Rectangle 6"/>
          <p:cNvSpPr/>
          <p:nvPr/>
        </p:nvSpPr>
        <p:spPr>
          <a:xfrm>
            <a:off x="1" y="5486399"/>
            <a:ext cx="1447800" cy="1246241"/>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Content Placeholder 7"/>
          <p:cNvSpPr>
            <a:spLocks noGrp="1"/>
          </p:cNvSpPr>
          <p:nvPr>
            <p:ph idx="1"/>
          </p:nvPr>
        </p:nvSpPr>
        <p:spPr>
          <a:xfrm>
            <a:off x="457200" y="1531938"/>
            <a:ext cx="8229600" cy="4525963"/>
          </a:xfrm>
        </p:spPr>
        <p:txBody>
          <a:bodyPr>
            <a:normAutofit fontScale="55000" lnSpcReduction="20000"/>
          </a:bodyPr>
          <a:lstStyle/>
          <a:p>
            <a:r>
              <a:rPr lang="en-US" sz="4600" b="1" dirty="0">
                <a:solidFill>
                  <a:schemeClr val="bg1">
                    <a:lumMod val="50000"/>
                  </a:schemeClr>
                </a:solidFill>
                <a:latin typeface="+mj-lt"/>
              </a:rPr>
              <a:t>All evidence points to YES, marijuana CAN be addictive.</a:t>
            </a:r>
          </a:p>
          <a:p>
            <a:endParaRPr lang="en-US" sz="1500" b="1" dirty="0">
              <a:solidFill>
                <a:schemeClr val="bg1">
                  <a:lumMod val="50000"/>
                </a:schemeClr>
              </a:solidFill>
              <a:latin typeface="+mj-lt"/>
            </a:endParaRPr>
          </a:p>
          <a:p>
            <a:r>
              <a:rPr lang="en-US" sz="4600" b="1" dirty="0">
                <a:solidFill>
                  <a:schemeClr val="bg1">
                    <a:lumMod val="50000"/>
                  </a:schemeClr>
                </a:solidFill>
                <a:latin typeface="+mj-lt"/>
              </a:rPr>
              <a:t>9% of users will become addicted.  However….</a:t>
            </a:r>
          </a:p>
          <a:p>
            <a:endParaRPr lang="en-US" sz="1500" b="1" dirty="0">
              <a:solidFill>
                <a:schemeClr val="bg1">
                  <a:lumMod val="50000"/>
                </a:schemeClr>
              </a:solidFill>
              <a:latin typeface="+mj-lt"/>
            </a:endParaRPr>
          </a:p>
          <a:p>
            <a:r>
              <a:rPr lang="en-US" sz="4600" b="1" dirty="0">
                <a:solidFill>
                  <a:schemeClr val="bg1">
                    <a:lumMod val="50000"/>
                  </a:schemeClr>
                </a:solidFill>
                <a:latin typeface="+mj-lt"/>
              </a:rPr>
              <a:t>This number jumps to 17% (or 1 in 6) for those who start before the age of 18 and to 25% to 50% for those who use daily.</a:t>
            </a:r>
          </a:p>
          <a:p>
            <a:endParaRPr lang="en-US" sz="1700" b="1" dirty="0">
              <a:solidFill>
                <a:schemeClr val="bg1">
                  <a:lumMod val="50000"/>
                </a:schemeClr>
              </a:solidFill>
              <a:latin typeface="+mj-lt"/>
            </a:endParaRPr>
          </a:p>
          <a:p>
            <a:r>
              <a:rPr lang="en-US" sz="4600" b="1" dirty="0">
                <a:solidFill>
                  <a:schemeClr val="bg1">
                    <a:lumMod val="50000"/>
                  </a:schemeClr>
                </a:solidFill>
                <a:latin typeface="+mj-lt"/>
              </a:rPr>
              <a:t>Because marijuana bonds to fat cells, it took researchers a while to identify it as addictive, because the withdrawal symptoms were harder to pick up on.</a:t>
            </a:r>
          </a:p>
          <a:p>
            <a:endParaRPr lang="en-US" sz="1700" b="1" dirty="0">
              <a:solidFill>
                <a:schemeClr val="bg1">
                  <a:lumMod val="50000"/>
                </a:schemeClr>
              </a:solidFill>
              <a:latin typeface="+mj-lt"/>
            </a:endParaRPr>
          </a:p>
          <a:p>
            <a:r>
              <a:rPr lang="en-US" sz="4600" b="1" dirty="0">
                <a:solidFill>
                  <a:schemeClr val="bg1">
                    <a:lumMod val="50000"/>
                  </a:schemeClr>
                </a:solidFill>
                <a:latin typeface="+mj-lt"/>
              </a:rPr>
              <a:t>However, withdrawal symptoms are mostly mood-based – irritability, depression, restlessness, sleep changes.</a:t>
            </a:r>
          </a:p>
          <a:p>
            <a:endParaRPr lang="en-US" dirty="0"/>
          </a:p>
        </p:txBody>
      </p:sp>
    </p:spTree>
    <p:extLst>
      <p:ext uri="{BB962C8B-B14F-4D97-AF65-F5344CB8AC3E}">
        <p14:creationId xmlns:p14="http://schemas.microsoft.com/office/powerpoint/2010/main" val="4983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5823" y="3768570"/>
            <a:ext cx="4448175" cy="3089430"/>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Alcohol 101</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b="1" dirty="0">
                <a:solidFill>
                  <a:schemeClr val="tx1">
                    <a:lumMod val="65000"/>
                    <a:lumOff val="35000"/>
                  </a:schemeClr>
                </a:solidFill>
                <a:latin typeface="+mj-lt"/>
              </a:rPr>
              <a:t>Research has also shown that youth who use alcohol before age 15 are </a:t>
            </a:r>
            <a:r>
              <a:rPr lang="en-US" b="1" i="1" dirty="0">
                <a:solidFill>
                  <a:srgbClr val="FF0000"/>
                </a:solidFill>
                <a:effectLst>
                  <a:outerShdw blurRad="38100" dist="38100" dir="2700000" algn="tl">
                    <a:srgbClr val="000000">
                      <a:alpha val="43137"/>
                    </a:srgbClr>
                  </a:outerShdw>
                </a:effectLst>
                <a:latin typeface="+mj-lt"/>
              </a:rPr>
              <a:t>five times </a:t>
            </a:r>
            <a:r>
              <a:rPr lang="en-US" b="1" dirty="0">
                <a:solidFill>
                  <a:schemeClr val="tx1">
                    <a:lumMod val="65000"/>
                    <a:lumOff val="35000"/>
                  </a:schemeClr>
                </a:solidFill>
                <a:latin typeface="+mj-lt"/>
              </a:rPr>
              <a:t>more likely to become alcohol dependent than adults who begin drinking at age 21.</a:t>
            </a:r>
          </a:p>
          <a:p>
            <a:endParaRPr lang="en-US" b="1" dirty="0">
              <a:solidFill>
                <a:schemeClr val="tx1">
                  <a:lumMod val="65000"/>
                  <a:lumOff val="35000"/>
                </a:schemeClr>
              </a:solidFill>
              <a:latin typeface="+mj-lt"/>
            </a:endParaRPr>
          </a:p>
          <a:p>
            <a:r>
              <a:rPr lang="en-US" b="1" dirty="0">
                <a:solidFill>
                  <a:schemeClr val="tx1">
                    <a:lumMod val="65000"/>
                    <a:lumOff val="35000"/>
                  </a:schemeClr>
                </a:solidFill>
                <a:latin typeface="+mj-lt"/>
              </a:rPr>
              <a:t>Other consequences of youth alcohol use include increased risky sexual behaviors, poor school performance, and increased risk of suicide and homicide.</a:t>
            </a:r>
          </a:p>
          <a:p>
            <a:endParaRPr lang="en-US" dirty="0"/>
          </a:p>
        </p:txBody>
      </p:sp>
    </p:spTree>
    <p:extLst>
      <p:ext uri="{BB962C8B-B14F-4D97-AF65-F5344CB8AC3E}">
        <p14:creationId xmlns:p14="http://schemas.microsoft.com/office/powerpoint/2010/main" val="57172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84479"/>
            <a:ext cx="9143999" cy="3273519"/>
          </a:xfrm>
          <a:prstGeom prst="rect">
            <a:avLst/>
          </a:prstGeom>
          <a:solidFill>
            <a:schemeClr val="lt1">
              <a:alpha val="58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Why is the drinking age 21?</a:t>
            </a:r>
          </a:p>
        </p:txBody>
      </p:sp>
      <p:sp>
        <p:nvSpPr>
          <p:cNvPr id="3" name="Content Placeholder 2"/>
          <p:cNvSpPr>
            <a:spLocks noGrp="1"/>
          </p:cNvSpPr>
          <p:nvPr>
            <p:ph idx="1"/>
          </p:nvPr>
        </p:nvSpPr>
        <p:spPr>
          <a:xfrm>
            <a:off x="457200" y="1548510"/>
            <a:ext cx="8229600" cy="4525963"/>
          </a:xfrm>
        </p:spPr>
        <p:txBody>
          <a:bodyPr>
            <a:normAutofit/>
          </a:bodyPr>
          <a:lstStyle/>
          <a:p>
            <a:pPr marL="514350" indent="-514350">
              <a:buAutoNum type="arabicPeriod"/>
            </a:pPr>
            <a:r>
              <a:rPr lang="en-US" sz="2800" b="1" dirty="0"/>
              <a:t>Physical development/body composition make it risky</a:t>
            </a:r>
          </a:p>
          <a:p>
            <a:pPr marL="0" indent="0">
              <a:buNone/>
            </a:pPr>
            <a:endParaRPr lang="en-US" sz="1600" dirty="0">
              <a:latin typeface="Baskerville Old Face" panose="02020602080505020303" pitchFamily="18" charset="0"/>
            </a:endParaRPr>
          </a:p>
          <a:p>
            <a:pPr marL="0" indent="0">
              <a:buNone/>
            </a:pPr>
            <a:r>
              <a:rPr lang="en-US" sz="2800" b="1" dirty="0">
                <a:latin typeface="+mj-lt"/>
              </a:rPr>
              <a:t>2. Brains are still undergoing critical development</a:t>
            </a:r>
          </a:p>
          <a:p>
            <a:pPr marL="0" indent="0">
              <a:buNone/>
            </a:pPr>
            <a:r>
              <a:rPr lang="en-US" sz="2800" b="1" dirty="0">
                <a:latin typeface="+mj-lt"/>
              </a:rPr>
              <a:t>	- full brain development is at – age 25</a:t>
            </a:r>
          </a:p>
          <a:p>
            <a:pPr marL="0" indent="0">
              <a:buNone/>
            </a:pPr>
            <a:br>
              <a:rPr lang="en-US" sz="1600" dirty="0">
                <a:latin typeface="+mj-lt"/>
              </a:rPr>
            </a:br>
            <a:r>
              <a:rPr lang="en-US" sz="2800" b="1" dirty="0">
                <a:latin typeface="+mj-lt"/>
              </a:rPr>
              <a:t>3. Combination of body &amp; brain development create faster intoxication &amp; to a greater degree</a:t>
            </a:r>
          </a:p>
          <a:p>
            <a:endParaRPr lang="en-US" sz="2800" dirty="0"/>
          </a:p>
        </p:txBody>
      </p:sp>
    </p:spTree>
    <p:extLst>
      <p:ext uri="{BB962C8B-B14F-4D97-AF65-F5344CB8AC3E}">
        <p14:creationId xmlns:p14="http://schemas.microsoft.com/office/powerpoint/2010/main" val="38097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4" y="429036"/>
            <a:ext cx="6286501" cy="1143000"/>
          </a:xfrm>
        </p:spPr>
        <p:txBody>
          <a:bodyPr>
            <a:normAutofit fontScale="90000"/>
          </a:bodyPr>
          <a:lstStyle/>
          <a:p>
            <a:r>
              <a:rPr lang="en-US" dirty="0">
                <a:effectLst>
                  <a:outerShdw blurRad="38100" dist="38100" dir="2700000" algn="tl">
                    <a:srgbClr val="000000">
                      <a:alpha val="43137"/>
                    </a:srgbClr>
                  </a:outerShdw>
                </a:effectLst>
              </a:rPr>
              <a:t>How strong is the release of dopamine?</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0965" y="280035"/>
            <a:ext cx="2212619" cy="1441003"/>
          </a:xfrm>
          <a:prstGeom prst="rect">
            <a:avLst/>
          </a:prstGeom>
          <a:solidFill>
            <a:scrgbClr r="0" g="0" b="0">
              <a:alpha val="0"/>
            </a:scrgbClr>
          </a:solidFill>
        </p:spPr>
      </p:pic>
      <p:sp>
        <p:nvSpPr>
          <p:cNvPr id="4" name="Rectangle 3"/>
          <p:cNvSpPr/>
          <p:nvPr/>
        </p:nvSpPr>
        <p:spPr>
          <a:xfrm>
            <a:off x="1381125" y="1943100"/>
            <a:ext cx="6038850" cy="2077492"/>
          </a:xfrm>
          <a:prstGeom prst="rect">
            <a:avLst/>
          </a:prstGeom>
        </p:spPr>
        <p:txBody>
          <a:bodyPr wrap="square">
            <a:spAutoFit/>
          </a:bodyPr>
          <a:lstStyle/>
          <a:p>
            <a:r>
              <a:rPr lang="en-US" b="1" dirty="0">
                <a:latin typeface="+mj-lt"/>
              </a:rPr>
              <a:t>If we say our dopamine levels are at 100 in a "normal state:“</a:t>
            </a:r>
          </a:p>
          <a:p>
            <a:endParaRPr lang="en-US" sz="600" b="1" dirty="0">
              <a:latin typeface="+mj-lt"/>
            </a:endParaRPr>
          </a:p>
          <a:p>
            <a:pPr marL="285750" indent="-285750">
              <a:buFont typeface="Arial" panose="020B0604020202020204" pitchFamily="34" charset="0"/>
              <a:buChar char="•"/>
            </a:pPr>
            <a:r>
              <a:rPr lang="en-US" b="1" dirty="0">
                <a:latin typeface="+mj-lt"/>
              </a:rPr>
              <a:t>Favorite food – 150 units</a:t>
            </a:r>
          </a:p>
          <a:p>
            <a:endParaRPr lang="en-US" sz="300" b="1" dirty="0">
              <a:latin typeface="+mj-lt"/>
            </a:endParaRPr>
          </a:p>
          <a:p>
            <a:pPr marL="285750" indent="-285750">
              <a:buFont typeface="Arial" panose="020B0604020202020204" pitchFamily="34" charset="0"/>
              <a:buChar char="•"/>
            </a:pPr>
            <a:r>
              <a:rPr lang="en-US" b="1" dirty="0">
                <a:latin typeface="+mj-lt"/>
              </a:rPr>
              <a:t>Cocaine – 350 units</a:t>
            </a:r>
          </a:p>
          <a:p>
            <a:pPr marL="285750" indent="-285750">
              <a:buFont typeface="Arial" panose="020B0604020202020204" pitchFamily="34" charset="0"/>
              <a:buChar char="•"/>
            </a:pPr>
            <a:endParaRPr lang="en-US" sz="300" b="1" dirty="0">
              <a:latin typeface="+mj-lt"/>
            </a:endParaRPr>
          </a:p>
          <a:p>
            <a:pPr marL="285750" indent="-285750">
              <a:buFont typeface="Arial" panose="020B0604020202020204" pitchFamily="34" charset="0"/>
              <a:buChar char="•"/>
            </a:pPr>
            <a:r>
              <a:rPr lang="en-US" b="1" dirty="0">
                <a:latin typeface="+mj-lt"/>
              </a:rPr>
              <a:t>Meth – 1,250 units</a:t>
            </a:r>
          </a:p>
          <a:p>
            <a:pPr marL="285750" indent="-285750">
              <a:buFont typeface="Arial" panose="020B0604020202020204" pitchFamily="34" charset="0"/>
              <a:buChar char="•"/>
            </a:pPr>
            <a:endParaRPr lang="en-US" sz="600" b="1" dirty="0">
              <a:latin typeface="+mj-lt"/>
            </a:endParaRPr>
          </a:p>
          <a:p>
            <a:r>
              <a:rPr lang="en-US" b="1" dirty="0">
                <a:latin typeface="+mj-lt"/>
              </a:rPr>
              <a:t>That's why it's sometimes said meth is "instantly addictive:" The high from it is so extreme.  </a:t>
            </a:r>
          </a:p>
        </p:txBody>
      </p:sp>
      <p:pic>
        <p:nvPicPr>
          <p:cNvPr id="5" name="Picture 2" descr="http://www.drugabuse.gov/sites/default/files/images/colorbox/aslide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948" y="4297591"/>
            <a:ext cx="4367052" cy="256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32744"/>
      </p:ext>
    </p:extLst>
  </p:cSld>
  <p:clrMapOvr>
    <a:masterClrMapping/>
  </p:clrMapOvr>
</p:sld>
</file>

<file path=ppt/theme/theme1.xml><?xml version="1.0" encoding="utf-8"?>
<a:theme xmlns:a="http://schemas.openxmlformats.org/drawingml/2006/main" name="Office Theme">
  <a:themeElements>
    <a:clrScheme name="The Morton Center Theme 1">
      <a:dk1>
        <a:srgbClr val="696F72"/>
      </a:dk1>
      <a:lt1>
        <a:sysClr val="window" lastClr="FFFFFF"/>
      </a:lt1>
      <a:dk2>
        <a:srgbClr val="000000"/>
      </a:dk2>
      <a:lt2>
        <a:srgbClr val="EEECE1"/>
      </a:lt2>
      <a:accent1>
        <a:srgbClr val="00B5DD"/>
      </a:accent1>
      <a:accent2>
        <a:srgbClr val="61CAE6"/>
      </a:accent2>
      <a:accent3>
        <a:srgbClr val="FFFFFF"/>
      </a:accent3>
      <a:accent4>
        <a:srgbClr val="696F72"/>
      </a:accent4>
      <a:accent5>
        <a:srgbClr val="00B5DD"/>
      </a:accent5>
      <a:accent6>
        <a:srgbClr val="61CAE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1E7A820607B428A4D9F77975192DE" ma:contentTypeVersion="2" ma:contentTypeDescription="Create a new document." ma:contentTypeScope="" ma:versionID="f7b9f07c00b278329216cac00840c08f">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873753032221f58caa2d213f149a9f5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D4BDED9-F36F-42F4-9750-2F969B46A9E4}"/>
</file>

<file path=customXml/itemProps2.xml><?xml version="1.0" encoding="utf-8"?>
<ds:datastoreItem xmlns:ds="http://schemas.openxmlformats.org/officeDocument/2006/customXml" ds:itemID="{C269612E-2FCE-4C71-9EFF-6244A7EE3B0B}"/>
</file>

<file path=customXml/itemProps3.xml><?xml version="1.0" encoding="utf-8"?>
<ds:datastoreItem xmlns:ds="http://schemas.openxmlformats.org/officeDocument/2006/customXml" ds:itemID="{20D03496-314F-495A-B1A3-3113CB1DC22D}"/>
</file>

<file path=docProps/app.xml><?xml version="1.0" encoding="utf-8"?>
<Properties xmlns="http://schemas.openxmlformats.org/officeDocument/2006/extended-properties" xmlns:vt="http://schemas.openxmlformats.org/officeDocument/2006/docPropsVTypes">
  <TotalTime>5091</TotalTime>
  <Words>534</Words>
  <Application>Microsoft Office PowerPoint</Application>
  <PresentationFormat>On-screen Show (4:3)</PresentationFormat>
  <Paragraphs>94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Baskerville Old Face</vt:lpstr>
      <vt:lpstr>Calibri</vt:lpstr>
      <vt:lpstr>Helvetica Neue</vt:lpstr>
      <vt:lpstr>Tunga</vt:lpstr>
      <vt:lpstr>Office Theme</vt:lpstr>
      <vt:lpstr>Perspectives of a Treatment Center</vt:lpstr>
      <vt:lpstr>Why do Kids try drugs?</vt:lpstr>
      <vt:lpstr>PowerPoint Presentation</vt:lpstr>
      <vt:lpstr>PowerPoint Presentation</vt:lpstr>
      <vt:lpstr>PowerPoint Presentation</vt:lpstr>
      <vt:lpstr>Is Marijuana Addictive?</vt:lpstr>
      <vt:lpstr>Alcohol 101</vt:lpstr>
      <vt:lpstr>Why is the drinking age 21?</vt:lpstr>
      <vt:lpstr>How strong is the release of dopamine?</vt:lpstr>
      <vt:lpstr>Tips for Making Smart Choices</vt:lpstr>
      <vt:lpstr>PowerPoint Presentation</vt:lpstr>
      <vt:lpstr>PowerPoint Presentation</vt:lpstr>
      <vt:lpstr>PowerPoint Presentation</vt:lpstr>
    </vt:vector>
  </TitlesOfParts>
  <Company>Doe-Anderson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to go here</dc:title>
  <dc:creator>Meagan Boyle</dc:creator>
  <cp:lastModifiedBy>Hardin</cp:lastModifiedBy>
  <cp:revision>123</cp:revision>
  <dcterms:created xsi:type="dcterms:W3CDTF">2014-11-10T15:28:03Z</dcterms:created>
  <dcterms:modified xsi:type="dcterms:W3CDTF">2017-02-27T02:00:30Z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0x01010050F1E7A820607B428A4D9F77975192DE</vt:lpwstr>
  </property>
</Properties>
</file>