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4"/>
  </p:handoutMasterIdLst>
  <p:sldIdLst>
    <p:sldId id="270" r:id="rId3"/>
    <p:sldId id="278" r:id="rId4"/>
    <p:sldId id="271" r:id="rId5"/>
    <p:sldId id="277" r:id="rId6"/>
    <p:sldId id="281" r:id="rId7"/>
    <p:sldId id="282" r:id="rId8"/>
    <p:sldId id="279" r:id="rId9"/>
    <p:sldId id="275" r:id="rId10"/>
    <p:sldId id="280" r:id="rId11"/>
    <p:sldId id="262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28" autoAdjust="0"/>
  </p:normalViewPr>
  <p:slideViewPr>
    <p:cSldViewPr showGuides="1"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5B0DB-3CF7-434D-A821-3274BC8FA41D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E56D3-3278-44A2-B322-5D31C4658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85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9B71-0333-4462-BA5B-1064943C4D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0FD3-7DF0-4446-950D-AA64D29F7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9B71-0333-4462-BA5B-1064943C4D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0FD3-7DF0-4446-950D-AA64D29F7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1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9B71-0333-4462-BA5B-1064943C4D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0FD3-7DF0-4446-950D-AA64D29F7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04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000000"/>
                </a:solidFill>
              </a:rPr>
              <a:pPr/>
              <a:t>3/13/2019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9023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000000"/>
                </a:solidFill>
              </a:rPr>
              <a:pPr/>
              <a:t>3/13/2019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9697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000000"/>
                </a:solidFill>
              </a:rPr>
              <a:pPr/>
              <a:t>3/13/2019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95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000000"/>
                </a:solidFill>
              </a:rPr>
              <a:pPr/>
              <a:t>3/13/2019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71908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000000"/>
                </a:solidFill>
              </a:rPr>
              <a:pPr/>
              <a:t>3/13/2019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9042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000000"/>
                </a:solidFill>
              </a:rPr>
              <a:pPr/>
              <a:t>3/13/2019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90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000000"/>
                </a:solidFill>
              </a:rPr>
              <a:pPr/>
              <a:t>3/13/2019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04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000000"/>
                </a:solidFill>
              </a:rPr>
              <a:pPr/>
              <a:t>3/13/2019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7485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9B71-0333-4462-BA5B-1064943C4D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0FD3-7DF0-4446-950D-AA64D29F7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000000"/>
                </a:solidFill>
              </a:rPr>
              <a:pPr/>
              <a:t>3/13/2019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23180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000000"/>
                </a:solidFill>
              </a:rPr>
              <a:pPr/>
              <a:t>3/13/2019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68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>
                <a:solidFill>
                  <a:srgbClr val="000000"/>
                </a:solidFill>
              </a:rPr>
              <a:pPr/>
              <a:t>3/13/2019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9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9B71-0333-4462-BA5B-1064943C4D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0FD3-7DF0-4446-950D-AA64D29F7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3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9B71-0333-4462-BA5B-1064943C4D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0FD3-7DF0-4446-950D-AA64D29F7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0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9B71-0333-4462-BA5B-1064943C4D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0FD3-7DF0-4446-950D-AA64D29F7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5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9B71-0333-4462-BA5B-1064943C4D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0FD3-7DF0-4446-950D-AA64D29F7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4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9B71-0333-4462-BA5B-1064943C4D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0FD3-7DF0-4446-950D-AA64D29F7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0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9B71-0333-4462-BA5B-1064943C4D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0FD3-7DF0-4446-950D-AA64D29F7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0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9B71-0333-4462-BA5B-1064943C4D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0FD3-7DF0-4446-950D-AA64D29F7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1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B9B71-0333-4462-BA5B-1064943C4D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C0FD3-7DF0-4446-950D-AA64D29F7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0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4CF2E0-CCC4-4E1E-9902-C3C36AB3FDA4}" type="datetimeFigureOut">
              <a:rPr lang="en-US" smtClean="0">
                <a:solidFill>
                  <a:srgbClr val="000000"/>
                </a:solidFill>
              </a:rPr>
              <a:pPr/>
              <a:t>3/13/2019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42FDE4-A7DD-41A7-A0A6-9B649FB433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4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 as of: Feb 22nd, 2019</a:t>
            </a:r>
          </a:p>
          <a:p>
            <a:endParaRPr lang="en-US" dirty="0"/>
          </a:p>
          <a:p>
            <a:r>
              <a:rPr lang="en-US" dirty="0" smtClean="0"/>
              <a:t>Prepared by Matt Anderson </a:t>
            </a:r>
            <a:r>
              <a:rPr lang="en-US" dirty="0" err="1" smtClean="0"/>
              <a:t>M.Ed</a:t>
            </a:r>
            <a:endParaRPr lang="en-US" dirty="0" smtClean="0"/>
          </a:p>
          <a:p>
            <a:r>
              <a:rPr lang="en-US" dirty="0" smtClean="0"/>
              <a:t>Health Education Coordinator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Syringe Exchange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9" t="4215" r="12290" b="13453"/>
          <a:stretch/>
        </p:blipFill>
        <p:spPr>
          <a:xfrm>
            <a:off x="7343308" y="5486400"/>
            <a:ext cx="1445091" cy="1076640"/>
          </a:xfrm>
          <a:prstGeom prst="rect">
            <a:avLst/>
          </a:prstGeom>
        </p:spPr>
      </p:pic>
      <p:pic>
        <p:nvPicPr>
          <p:cNvPr id="2050" name="Picture 2" descr="C:\Users\kristym.bolen\Desktop\Acred Stuff\LOGOS\standard-colo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88" y="5638800"/>
            <a:ext cx="1081983" cy="94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48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65" y="280143"/>
            <a:ext cx="8657070" cy="629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4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65" y="280143"/>
            <a:ext cx="8657070" cy="629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55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57200"/>
            <a:ext cx="86868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Starting August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all data will be tabulated on a </a:t>
            </a:r>
            <a:r>
              <a:rPr lang="en-US" sz="3600" b="1" u="sng" dirty="0" smtClean="0">
                <a:solidFill>
                  <a:srgbClr val="FF0000"/>
                </a:solidFill>
              </a:rPr>
              <a:t>calendar year instead of fiscal year</a:t>
            </a:r>
            <a:r>
              <a:rPr lang="en-US" sz="3600" dirty="0" smtClean="0"/>
              <a:t>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This will align our reports with CDC’s standard of measuring data.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The first report in August </a:t>
            </a:r>
            <a:r>
              <a:rPr lang="en-US" sz="2800" dirty="0" smtClean="0"/>
              <a:t>(August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) </a:t>
            </a:r>
            <a:r>
              <a:rPr lang="en-US" sz="3600" dirty="0" smtClean="0"/>
              <a:t>will reflect this change. All future reports, data reviews and charts/graphs will be based on calendar data.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738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All data is self-reported by the client, unless specified</a:t>
            </a:r>
          </a:p>
          <a:p>
            <a:endParaRPr lang="en-US" dirty="0"/>
          </a:p>
          <a:p>
            <a:r>
              <a:rPr lang="en-US" dirty="0" smtClean="0"/>
              <a:t>Data is updated every Monday and reflects information obtained from the Neo360 data collection system used at the exchange site</a:t>
            </a:r>
          </a:p>
          <a:p>
            <a:endParaRPr lang="en-US" dirty="0"/>
          </a:p>
          <a:p>
            <a:r>
              <a:rPr lang="en-US" dirty="0" smtClean="0"/>
              <a:t>Questions about the data can be emailed to matthew.anderson@ky.gov</a:t>
            </a:r>
          </a:p>
          <a:p>
            <a:endParaRPr lang="en-US" dirty="0"/>
          </a:p>
          <a:p>
            <a:r>
              <a:rPr lang="en-US" dirty="0" smtClean="0"/>
              <a:t>General questions about the syringe exchange program can be emailed to maria.hardy@ky.gov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83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61060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Since </a:t>
            </a:r>
            <a:r>
              <a:rPr lang="en-US" b="1" u="sng" dirty="0" smtClean="0"/>
              <a:t>January 4, 2019</a:t>
            </a:r>
            <a:endParaRPr lang="en-US" b="1" u="sng" dirty="0"/>
          </a:p>
          <a:p>
            <a:pPr lvl="1"/>
            <a:r>
              <a:rPr lang="en-US" dirty="0" smtClean="0"/>
              <a:t>42 unduplicated clients; 927 since program began 7/1/16</a:t>
            </a:r>
          </a:p>
          <a:p>
            <a:pPr lvl="1"/>
            <a:r>
              <a:rPr lang="en-US" dirty="0" smtClean="0"/>
              <a:t>4,364 total visits since program began 7/1/16 </a:t>
            </a:r>
            <a:endParaRPr lang="en-US" dirty="0"/>
          </a:p>
          <a:p>
            <a:r>
              <a:rPr lang="en-US" dirty="0" smtClean="0"/>
              <a:t>Averaging 45.5 clients per week since January 4th 2019 </a:t>
            </a:r>
          </a:p>
          <a:p>
            <a:pPr lvl="2"/>
            <a:r>
              <a:rPr lang="en-US" dirty="0" smtClean="0"/>
              <a:t>Range: 34-63</a:t>
            </a:r>
          </a:p>
          <a:p>
            <a:r>
              <a:rPr lang="en-US" dirty="0" smtClean="0"/>
              <a:t>Averaging </a:t>
            </a:r>
            <a:r>
              <a:rPr lang="en-US" dirty="0"/>
              <a:t>6</a:t>
            </a:r>
            <a:r>
              <a:rPr lang="en-US" dirty="0" smtClean="0"/>
              <a:t> New Clients per week since January 4th 2018</a:t>
            </a:r>
            <a:endParaRPr lang="en-US" dirty="0"/>
          </a:p>
          <a:p>
            <a:pPr lvl="2"/>
            <a:r>
              <a:rPr lang="en-US" dirty="0" smtClean="0"/>
              <a:t>Range: 3-9</a:t>
            </a:r>
            <a:endParaRPr lang="en-US" dirty="0"/>
          </a:p>
          <a:p>
            <a:r>
              <a:rPr lang="en-US" dirty="0" smtClean="0"/>
              <a:t>102.1% </a:t>
            </a:r>
            <a:r>
              <a:rPr lang="en-US" dirty="0"/>
              <a:t>of syringes </a:t>
            </a:r>
            <a:r>
              <a:rPr lang="en-US" dirty="0" smtClean="0"/>
              <a:t>dispensed to existing clients were returned since January 4th 2019 </a:t>
            </a:r>
            <a:r>
              <a:rPr lang="en-US" dirty="0" smtClean="0">
                <a:solidFill>
                  <a:srgbClr val="FF0000"/>
                </a:solidFill>
              </a:rPr>
              <a:t>* Many existing SEP clients return extra syringes each week boosting our return rate over 100%*</a:t>
            </a:r>
          </a:p>
          <a:p>
            <a:r>
              <a:rPr lang="en-US" dirty="0" smtClean="0"/>
              <a:t>89.6% of syringes dispensed to new and existing clients were returned since January 4</a:t>
            </a:r>
            <a:r>
              <a:rPr lang="en-US" baseline="30000" dirty="0" smtClean="0"/>
              <a:t>th</a:t>
            </a:r>
            <a:r>
              <a:rPr lang="en-US" dirty="0" smtClean="0"/>
              <a:t> 2019.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1,680 clean syringes were dispensed to 42 new clients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89.3% of clients have been to the Exchange 2 or more visits</a:t>
            </a:r>
          </a:p>
          <a:p>
            <a:pPr lvl="1"/>
            <a:r>
              <a:rPr lang="en-US" dirty="0" smtClean="0"/>
              <a:t>53.9% have been 10 or more times</a:t>
            </a:r>
          </a:p>
          <a:p>
            <a:pPr lvl="1"/>
            <a:r>
              <a:rPr lang="en-US" dirty="0" smtClean="0"/>
              <a:t>29.9 have been 20 or more times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65" y="280143"/>
            <a:ext cx="8657070" cy="629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63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65" y="280143"/>
            <a:ext cx="8657070" cy="629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34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65" y="280143"/>
            <a:ext cx="8657070" cy="629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98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65" y="280143"/>
            <a:ext cx="8657070" cy="629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3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65" y="280143"/>
            <a:ext cx="8657070" cy="629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53070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ABCHD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0C0"/>
      </a:accent1>
      <a:accent2>
        <a:srgbClr val="00B050"/>
      </a:accent2>
      <a:accent3>
        <a:srgbClr val="00B050"/>
      </a:accent3>
      <a:accent4>
        <a:srgbClr val="00B050"/>
      </a:accent4>
      <a:accent5>
        <a:srgbClr val="00B050"/>
      </a:accent5>
      <a:accent6>
        <a:srgbClr val="0070C0"/>
      </a:accent6>
      <a:hlink>
        <a:srgbClr val="0070C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ABCHD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0C0"/>
      </a:accent1>
      <a:accent2>
        <a:srgbClr val="00B050"/>
      </a:accent2>
      <a:accent3>
        <a:srgbClr val="00B050"/>
      </a:accent3>
      <a:accent4>
        <a:srgbClr val="00B050"/>
      </a:accent4>
      <a:accent5>
        <a:srgbClr val="00B050"/>
      </a:accent5>
      <a:accent6>
        <a:srgbClr val="0070C0"/>
      </a:accent6>
      <a:hlink>
        <a:srgbClr val="0070C0"/>
      </a:hlink>
      <a:folHlink>
        <a:srgbClr val="FFFF0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D181FDBD801A49BA8BE3B9CAB6D323" ma:contentTypeVersion="1" ma:contentTypeDescription="Create a new document." ma:contentTypeScope="" ma:versionID="3863f59763085345790520b73e2e9606">
  <xsd:schema xmlns:xsd="http://www.w3.org/2001/XMLSchema" xmlns:xs="http://www.w3.org/2001/XMLSchema" xmlns:p="http://schemas.microsoft.com/office/2006/metadata/properties" xmlns:ns2="9d98fa39-7fbd-4685-a488-797cac822720" targetNamespace="http://schemas.microsoft.com/office/2006/metadata/properties" ma:root="true" ma:fieldsID="17c9429493a53ace03395f5fbf3cf513" ns2:_="">
    <xsd:import namespace="9d98fa39-7fbd-4685-a488-797cac82272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8fa39-7fbd-4685-a488-797cac8227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CB8B20-B325-422D-AF74-5647C7EE5510}"/>
</file>

<file path=customXml/itemProps2.xml><?xml version="1.0" encoding="utf-8"?>
<ds:datastoreItem xmlns:ds="http://schemas.openxmlformats.org/officeDocument/2006/customXml" ds:itemID="{66DA1047-46A2-42F3-8CD7-8ED925A9AEAA}"/>
</file>

<file path=customXml/itemProps3.xml><?xml version="1.0" encoding="utf-8"?>
<ds:datastoreItem xmlns:ds="http://schemas.openxmlformats.org/officeDocument/2006/customXml" ds:itemID="{522D4DFE-397C-4E2F-8653-D3ADB5A93183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21819</TotalTime>
  <Words>260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Franklin Gothic Book</vt:lpstr>
      <vt:lpstr>Perpetua</vt:lpstr>
      <vt:lpstr>Wingdings 2</vt:lpstr>
      <vt:lpstr>Office Theme</vt:lpstr>
      <vt:lpstr>Equity</vt:lpstr>
      <vt:lpstr>Syringe Exchange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Bolen, Kristy M  (LHD- Ash-Boyd Co)</dc:creator>
  <cp:lastModifiedBy>Strenecky, Linwood L (CHFS DPH DPHPS)</cp:lastModifiedBy>
  <cp:revision>430</cp:revision>
  <cp:lastPrinted>2019-02-26T15:23:05Z</cp:lastPrinted>
  <dcterms:created xsi:type="dcterms:W3CDTF">2016-08-08T18:57:01Z</dcterms:created>
  <dcterms:modified xsi:type="dcterms:W3CDTF">2019-03-13T17:18:09Z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0x01010062D181FDBD801A49BA8BE3B9CAB6D323</vt:lpwstr>
  </property>
</Properties>
</file>