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7" r:id="rId4"/>
    <p:sldId id="270" r:id="rId5"/>
    <p:sldId id="269" r:id="rId6"/>
    <p:sldId id="261" r:id="rId7"/>
    <p:sldId id="262" r:id="rId8"/>
    <p:sldId id="263" r:id="rId9"/>
    <p:sldId id="265" r:id="rId10"/>
    <p:sldId id="267" r:id="rId11"/>
    <p:sldId id="259" r:id="rId12"/>
    <p:sldId id="268" r:id="rId13"/>
    <p:sldId id="271" r:id="rId14"/>
    <p:sldId id="272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76481" autoAdjust="0"/>
  </p:normalViewPr>
  <p:slideViewPr>
    <p:cSldViewPr snapToGrid="0">
      <p:cViewPr varScale="1">
        <p:scale>
          <a:sx n="56" d="100"/>
          <a:sy n="56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B1CD5-6B71-4459-AFC2-124FA1C5D088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078AF-27F5-4D33-8044-4A0E86232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2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7E7B16-C002-4759-9F64-C7CAC392A1F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AD2395-1055-4DBE-9215-56AC1FE8F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1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Sandy and Craig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2395-1055-4DBE-9215-56AC1FE8FB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48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2395-1055-4DBE-9215-56AC1FE8FB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72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2395-1055-4DBE-9215-56AC1FE8FB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47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 smtClean="0"/>
              <a:t>included in the kits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4 hour on-line</a:t>
            </a:r>
            <a:r>
              <a:rPr lang="en-US" baseline="0" dirty="0" smtClean="0"/>
              <a:t> training for counselors and teachers</a:t>
            </a:r>
          </a:p>
          <a:p>
            <a:r>
              <a:rPr lang="en-US" baseline="0" dirty="0" smtClean="0"/>
              <a:t>How to set up the program at your school</a:t>
            </a:r>
          </a:p>
          <a:p>
            <a:r>
              <a:rPr lang="en-US" baseline="0" dirty="0" smtClean="0"/>
              <a:t>Helpful tools to evaluate your lessons</a:t>
            </a:r>
            <a:endParaRPr lang="en-US" baseline="0" dirty="0"/>
          </a:p>
          <a:p>
            <a:r>
              <a:rPr lang="en-US" baseline="0" dirty="0" smtClean="0"/>
              <a:t>Home Links</a:t>
            </a:r>
          </a:p>
          <a:p>
            <a:r>
              <a:rPr lang="en-US" baseline="0" dirty="0" smtClean="0"/>
              <a:t>Follow Through Lessons</a:t>
            </a:r>
          </a:p>
          <a:p>
            <a:r>
              <a:rPr lang="en-US" baseline="0" dirty="0" smtClean="0"/>
              <a:t>Detailed lessons</a:t>
            </a:r>
          </a:p>
          <a:p>
            <a:r>
              <a:rPr lang="en-US" baseline="0" dirty="0" smtClean="0"/>
              <a:t>Depending on the grade level: puppets, </a:t>
            </a:r>
            <a:r>
              <a:rPr lang="en-US" baseline="0" dirty="0" err="1" smtClean="0"/>
              <a:t>dvds</a:t>
            </a:r>
            <a:r>
              <a:rPr lang="en-US" baseline="0" dirty="0" smtClean="0"/>
              <a:t>, and songs to reinforce the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2395-1055-4DBE-9215-56AC1FE8FB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26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2395-1055-4DBE-9215-56AC1FE8FB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1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2395-1055-4DBE-9215-56AC1FE8FB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77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Promotes:  School Success, school connectedness, and a safe and respectful school climate</a:t>
            </a:r>
          </a:p>
          <a:p>
            <a:r>
              <a:rPr lang="en-US" baseline="0" dirty="0" smtClean="0"/>
              <a:t>Prevents: problem </a:t>
            </a:r>
            <a:r>
              <a:rPr lang="en-US" baseline="0" dirty="0" err="1" smtClean="0"/>
              <a:t>bx</a:t>
            </a:r>
            <a:r>
              <a:rPr lang="en-US" baseline="0" dirty="0" smtClean="0"/>
              <a:t>, poor rejection, impulsivity, anti social </a:t>
            </a:r>
            <a:r>
              <a:rPr lang="en-US" baseline="0" dirty="0" err="1" smtClean="0"/>
              <a:t>bx</a:t>
            </a:r>
            <a:r>
              <a:rPr lang="en-US" baseline="0" dirty="0" smtClean="0"/>
              <a:t>, and low academic achievement</a:t>
            </a:r>
          </a:p>
          <a:p>
            <a:r>
              <a:rPr lang="en-US" baseline="0" dirty="0" smtClean="0"/>
              <a:t>Through the development of: self regulation, social emotional competencies and school connectedness.</a:t>
            </a:r>
          </a:p>
          <a:p>
            <a:r>
              <a:rPr lang="en-US" baseline="0" dirty="0" smtClean="0"/>
              <a:t>This program has been studied in multiple the United States and multiple countries, of various age groups, socio economic status, racial backgrounds, and geographic settings.</a:t>
            </a:r>
          </a:p>
          <a:p>
            <a:r>
              <a:rPr lang="en-US" baseline="0" dirty="0" smtClean="0"/>
              <a:t>In 2015 Columbia University evaluated the cost benefit for SEL and Second step was one of the program evaluated. The programs had an 11 dollar return for every one dollar spent.</a:t>
            </a:r>
          </a:p>
          <a:p>
            <a:r>
              <a:rPr lang="en-US" baseline="0" dirty="0" smtClean="0"/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2395-1055-4DBE-9215-56AC1FE8FB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05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30-45 guidance lesson a week depending on grade level</a:t>
            </a:r>
          </a:p>
          <a:p>
            <a:r>
              <a:rPr lang="en-US" baseline="0" dirty="0" smtClean="0"/>
              <a:t>4 follow-up lessons conducted by teachers.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2395-1055-4DBE-9215-56AC1FE8FB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9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2395-1055-4DBE-9215-56AC1FE8FB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99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Skills for learning include listening</a:t>
            </a:r>
            <a:r>
              <a:rPr lang="en-US" baseline="0" dirty="0" smtClean="0"/>
              <a:t> with attention, assertiveness and self talk.</a:t>
            </a:r>
          </a:p>
          <a:p>
            <a:r>
              <a:rPr lang="en-US" baseline="0" dirty="0" smtClean="0"/>
              <a:t>Skills for empathy include being able to identify how others are feeling, and identify a time we felt that way too, so we can show compassion- empathy in 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2395-1055-4DBE-9215-56AC1FE8FB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9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2395-1055-4DBE-9215-56AC1FE8FB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92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Sandy</a:t>
            </a:r>
          </a:p>
          <a:p>
            <a:endParaRPr lang="en-US" dirty="0" smtClean="0"/>
          </a:p>
          <a:p>
            <a:r>
              <a:rPr lang="en-US" dirty="0" smtClean="0"/>
              <a:t>Steps</a:t>
            </a:r>
            <a:r>
              <a:rPr lang="en-US" baseline="0" dirty="0" smtClean="0"/>
              <a:t> to Calming down:</a:t>
            </a:r>
          </a:p>
          <a:p>
            <a:r>
              <a:rPr lang="en-US" baseline="0" dirty="0" smtClean="0"/>
              <a:t>Put you hands on your tummy</a:t>
            </a:r>
          </a:p>
          <a:p>
            <a:r>
              <a:rPr lang="en-US" baseline="0" dirty="0" smtClean="0"/>
              <a:t>Say Stop</a:t>
            </a:r>
          </a:p>
          <a:p>
            <a:r>
              <a:rPr lang="en-US" baseline="0" dirty="0" smtClean="0"/>
              <a:t>Name your feeling</a:t>
            </a:r>
          </a:p>
          <a:p>
            <a:r>
              <a:rPr lang="en-US" baseline="0" dirty="0" smtClean="0"/>
              <a:t>Take Belly Breaths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 Step Problem Solving Steps</a:t>
            </a:r>
          </a:p>
          <a:p>
            <a:r>
              <a:rPr lang="en-US" baseline="0" dirty="0" smtClean="0"/>
              <a:t>S: Say the Problem- they will learn to use words to describe rather than acting in a mean aggressive ways</a:t>
            </a:r>
          </a:p>
          <a:p>
            <a:r>
              <a:rPr lang="en-US" baseline="0" dirty="0" smtClean="0"/>
              <a:t>T: Think of Solutions: Come up with multiple solutions to a problem, rather than acting on the first idea that comes to mind</a:t>
            </a:r>
          </a:p>
          <a:p>
            <a:r>
              <a:rPr lang="en-US" baseline="0" dirty="0" smtClean="0"/>
              <a:t>E: Explore consequences: think about what could happen, both positive and negative consequences</a:t>
            </a:r>
          </a:p>
          <a:p>
            <a:r>
              <a:rPr lang="en-US" baseline="0" dirty="0" smtClean="0"/>
              <a:t>P: Pick the best solution: best meet prosocial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2395-1055-4DBE-9215-56AC1FE8FB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23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5-10</a:t>
            </a:r>
            <a:r>
              <a:rPr lang="en-US" baseline="0" dirty="0" smtClean="0"/>
              <a:t> minute daily lessons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2395-1055-4DBE-9215-56AC1FE8FB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7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3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864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22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6542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56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11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8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7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8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9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9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0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6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0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7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34" y="3894668"/>
            <a:ext cx="7766936" cy="164630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Second Step: Promoting Healthy Lifestyles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649" y="5415854"/>
            <a:ext cx="7766936" cy="1096899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Craig Dollins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Sandy Hartmann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48" y="420518"/>
            <a:ext cx="8275551" cy="28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Link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251" t="17823" r="32525" b="6932"/>
          <a:stretch/>
        </p:blipFill>
        <p:spPr>
          <a:xfrm>
            <a:off x="3043452" y="764275"/>
            <a:ext cx="4749420" cy="56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Demographics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214659"/>
              </p:ext>
            </p:extLst>
          </p:nvPr>
        </p:nvGraphicFramePr>
        <p:xfrm>
          <a:off x="677863" y="2160588"/>
          <a:ext cx="7643177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Tier 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Tier</a:t>
                      </a:r>
                      <a:r>
                        <a:rPr lang="en-US" baseline="0" dirty="0" smtClean="0"/>
                        <a:t> 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Tier 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 &amp; Reduced Lunch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Kindergarten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Second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Third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Fourth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Fifth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8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1758590"/>
              </p:ext>
            </p:extLst>
          </p:nvPr>
        </p:nvGraphicFramePr>
        <p:xfrm>
          <a:off x="677863" y="2160588"/>
          <a:ext cx="418306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Level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Learning-1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$439 each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2-3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$389 each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4-5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$419 each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6-8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$429 each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7758517"/>
              </p:ext>
            </p:extLst>
          </p:nvPr>
        </p:nvGraphicFramePr>
        <p:xfrm>
          <a:off x="5089525" y="2160588"/>
          <a:ext cx="418465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Packages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Learning-5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$2,629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K-5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$2,259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-8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$1,179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6" y="4284028"/>
            <a:ext cx="441307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&amp;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Attendance data</a:t>
            </a:r>
          </a:p>
          <a:p>
            <a:r>
              <a:rPr lang="en-US" dirty="0" smtClean="0"/>
              <a:t>MAP scores</a:t>
            </a:r>
          </a:p>
          <a:p>
            <a:r>
              <a:rPr lang="en-US" dirty="0" smtClean="0"/>
              <a:t>Discipline referrals</a:t>
            </a:r>
          </a:p>
          <a:p>
            <a:r>
              <a:rPr lang="en-US" dirty="0" smtClean="0"/>
              <a:t>K-Prep scores</a:t>
            </a:r>
          </a:p>
          <a:p>
            <a:r>
              <a:rPr lang="en-US" dirty="0" smtClean="0"/>
              <a:t>Star Reading Scores</a:t>
            </a:r>
          </a:p>
          <a:p>
            <a:r>
              <a:rPr lang="en-US" dirty="0" smtClean="0"/>
              <a:t>Ready &amp; Resilient Poll (Tier 2)</a:t>
            </a:r>
          </a:p>
          <a:p>
            <a:r>
              <a:rPr lang="en-US" dirty="0" smtClean="0"/>
              <a:t>Pre-Test/Post-Test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778000"/>
            <a:ext cx="5443008" cy="3474085"/>
          </a:xfrm>
        </p:spPr>
      </p:pic>
    </p:spTree>
    <p:extLst>
      <p:ext uri="{BB962C8B-B14F-4D97-AF65-F5344CB8AC3E}">
        <p14:creationId xmlns:p14="http://schemas.microsoft.com/office/powerpoint/2010/main" val="14474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 for your time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For more information on the Second Step Program: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Committee for Children</a:t>
            </a:r>
          </a:p>
          <a:p>
            <a:pPr marL="0" indent="0" algn="ctr">
              <a:buNone/>
            </a:pPr>
            <a:r>
              <a:rPr lang="en-US" sz="4000" dirty="0" smtClean="0"/>
              <a:t>www.cfchildren.org/second-step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18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During the 2016-2017 school year Miles Elementary submitted for RAMP certification from the American School Counseling Association (ASCA) and achieved this status. </a:t>
            </a:r>
          </a:p>
          <a:p>
            <a:r>
              <a:rPr lang="en-US" dirty="0" smtClean="0"/>
              <a:t>One of only 650 schools nationally.</a:t>
            </a:r>
          </a:p>
          <a:p>
            <a:r>
              <a:rPr lang="en-US" dirty="0" smtClean="0"/>
              <a:t>As of 2016, there were only 9 total RAMP certified schools in the state of Kentucky.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25920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298" t="7979" r="32327" b="7985"/>
          <a:stretch/>
        </p:blipFill>
        <p:spPr>
          <a:xfrm>
            <a:off x="2651495" y="950012"/>
            <a:ext cx="5250558" cy="6045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21" y="121337"/>
            <a:ext cx="6892119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723331"/>
            <a:ext cx="4184035" cy="5318030"/>
          </a:xfrm>
        </p:spPr>
        <p:txBody>
          <a:bodyPr>
            <a:normAutofit/>
          </a:bodyPr>
          <a:lstStyle/>
          <a:p>
            <a:r>
              <a:rPr lang="en-US" sz="2800" dirty="0"/>
              <a:t>Grades for which it is designed= Pre K-8</a:t>
            </a:r>
            <a:r>
              <a:rPr lang="en-US" sz="2800" baseline="30000" dirty="0"/>
              <a:t>th</a:t>
            </a:r>
            <a:r>
              <a:rPr lang="en-US" sz="2800" dirty="0"/>
              <a:t> grade</a:t>
            </a:r>
          </a:p>
          <a:p>
            <a:r>
              <a:rPr lang="en-US" sz="2800" dirty="0"/>
              <a:t>Time= </a:t>
            </a:r>
            <a:r>
              <a:rPr lang="en-US" sz="2800" dirty="0" smtClean="0"/>
              <a:t>Less than 90 minutes a week.</a:t>
            </a:r>
            <a:endParaRPr lang="en-US" sz="2800" dirty="0"/>
          </a:p>
          <a:p>
            <a:r>
              <a:rPr lang="en-US" sz="2800" dirty="0"/>
              <a:t> Duration of the program= 22 weeks (3-4 Units)</a:t>
            </a:r>
          </a:p>
          <a:p>
            <a:r>
              <a:rPr lang="en-US" sz="2800" dirty="0"/>
              <a:t>Frequency of the program= Daily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61369" y="846160"/>
            <a:ext cx="4094327" cy="40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Skills for Learning</a:t>
            </a:r>
          </a:p>
          <a:p>
            <a:r>
              <a:rPr lang="en-US" sz="3200" dirty="0"/>
              <a:t>Empathy</a:t>
            </a:r>
          </a:p>
          <a:p>
            <a:r>
              <a:rPr lang="en-US" sz="3200" dirty="0"/>
              <a:t>Emotion Management </a:t>
            </a:r>
          </a:p>
          <a:p>
            <a:r>
              <a:rPr lang="en-US" sz="3200" dirty="0"/>
              <a:t>Problem Solving 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3069" y="928049"/>
            <a:ext cx="4094328" cy="46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for Learning &amp; Empathy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3880772"/>
          </a:xfrm>
        </p:spPr>
        <p:txBody>
          <a:bodyPr>
            <a:noAutofit/>
          </a:bodyPr>
          <a:lstStyle/>
          <a:p>
            <a:r>
              <a:rPr lang="en-US" sz="2800" dirty="0"/>
              <a:t>Skills to achieve in school</a:t>
            </a:r>
          </a:p>
          <a:p>
            <a:r>
              <a:rPr lang="en-US" sz="2800" dirty="0" smtClean="0"/>
              <a:t>Identify &amp; understand their own feelings.</a:t>
            </a:r>
          </a:p>
          <a:p>
            <a:r>
              <a:rPr lang="en-US" sz="2800" dirty="0" smtClean="0"/>
              <a:t>Understanding other’s perspectives</a:t>
            </a:r>
          </a:p>
          <a:p>
            <a:r>
              <a:rPr lang="en-US" sz="2800" dirty="0" smtClean="0"/>
              <a:t>Showing Compassion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18" y="1930068"/>
            <a:ext cx="2998535" cy="3881437"/>
          </a:xfrm>
        </p:spPr>
      </p:pic>
    </p:spTree>
    <p:extLst>
      <p:ext uri="{BB962C8B-B14F-4D97-AF65-F5344CB8AC3E}">
        <p14:creationId xmlns:p14="http://schemas.microsoft.com/office/powerpoint/2010/main" val="40793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Recognize how strong feelings affect their brains &amp; bodies.</a:t>
            </a:r>
          </a:p>
          <a:p>
            <a:r>
              <a:rPr lang="en-US" dirty="0" smtClean="0"/>
              <a:t>Calm down using the calm down steps.</a:t>
            </a:r>
          </a:p>
          <a:p>
            <a:pPr lvl="1"/>
            <a:r>
              <a:rPr lang="en-US" dirty="0" smtClean="0"/>
              <a:t>Stop- Use your stop signal</a:t>
            </a:r>
          </a:p>
          <a:p>
            <a:pPr lvl="1"/>
            <a:r>
              <a:rPr lang="en-US" dirty="0" smtClean="0"/>
              <a:t>Name the feeling</a:t>
            </a:r>
          </a:p>
          <a:p>
            <a:pPr lvl="1"/>
            <a:r>
              <a:rPr lang="en-US" dirty="0" smtClean="0"/>
              <a:t>Calm down-</a:t>
            </a:r>
          </a:p>
          <a:p>
            <a:pPr lvl="2"/>
            <a:r>
              <a:rPr lang="en-US" dirty="0" smtClean="0"/>
              <a:t>Positive Self-Talk </a:t>
            </a:r>
          </a:p>
          <a:p>
            <a:pPr lvl="2"/>
            <a:r>
              <a:rPr lang="en-US" dirty="0" smtClean="0"/>
              <a:t>Deep Breathing Exercises</a:t>
            </a:r>
          </a:p>
          <a:p>
            <a:pPr lvl="2"/>
            <a:r>
              <a:rPr lang="en-US" dirty="0" smtClean="0"/>
              <a:t>Counting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82" y="2160588"/>
            <a:ext cx="2998535" cy="3881437"/>
          </a:xfrm>
        </p:spPr>
      </p:pic>
    </p:spTree>
    <p:extLst>
      <p:ext uri="{BB962C8B-B14F-4D97-AF65-F5344CB8AC3E}">
        <p14:creationId xmlns:p14="http://schemas.microsoft.com/office/powerpoint/2010/main" val="8935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Calm down before trying to solve problems, using the Calming-Down Steps</a:t>
            </a:r>
          </a:p>
          <a:p>
            <a:r>
              <a:rPr lang="en-US" dirty="0" smtClean="0"/>
              <a:t>Apply the first two steps of the Second Step Problem-Solving Steps</a:t>
            </a:r>
          </a:p>
          <a:p>
            <a:r>
              <a:rPr lang="en-US" dirty="0" smtClean="0"/>
              <a:t>Make a plan, breaking down a big task into smaller more manageable parts.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82" y="2160588"/>
            <a:ext cx="2998535" cy="3881437"/>
          </a:xfrm>
        </p:spPr>
      </p:pic>
    </p:spTree>
    <p:extLst>
      <p:ext uri="{BB962C8B-B14F-4D97-AF65-F5344CB8AC3E}">
        <p14:creationId xmlns:p14="http://schemas.microsoft.com/office/powerpoint/2010/main" val="242476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Following Through Lesson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3537" t="8056" r="32240" b="5882"/>
          <a:stretch/>
        </p:blipFill>
        <p:spPr>
          <a:xfrm>
            <a:off x="1078173" y="1746914"/>
            <a:ext cx="3480179" cy="4380932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1027" t="8400" r="33679" b="7275"/>
          <a:stretch/>
        </p:blipFill>
        <p:spPr>
          <a:xfrm>
            <a:off x="5145206" y="1637732"/>
            <a:ext cx="3589361" cy="44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1E7A820607B428A4D9F77975192DE" ma:contentTypeVersion="2" ma:contentTypeDescription="Create a new document." ma:contentTypeScope="" ma:versionID="f7b9f07c00b278329216cac00840c08f">
  <xsd:schema xmlns:xsd="http://www.w3.org/2001/XMLSchema" xmlns:xs="http://www.w3.org/2001/XMLSchema" xmlns:p="http://schemas.microsoft.com/office/2006/metadata/properties" xmlns:ns1="http://schemas.microsoft.com/sharepoint/v3" xmlns:ns2="9d98fa39-7fbd-4685-a488-797cac822720" targetNamespace="http://schemas.microsoft.com/office/2006/metadata/properties" ma:root="true" ma:fieldsID="873753032221f58caa2d213f149a9f5b" ns1:_="" ns2:_="">
    <xsd:import namespace="http://schemas.microsoft.com/sharepoint/v3"/>
    <xsd:import namespace="9d98fa39-7fbd-4685-a488-797cac82272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8fa39-7fbd-4685-a488-797cac8227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0E38C04-8A5A-47C9-8AEF-677C9EA52253}"/>
</file>

<file path=customXml/itemProps2.xml><?xml version="1.0" encoding="utf-8"?>
<ds:datastoreItem xmlns:ds="http://schemas.openxmlformats.org/officeDocument/2006/customXml" ds:itemID="{21AD4B19-2438-4820-A75A-C072A7A0BAD3}"/>
</file>

<file path=customXml/itemProps3.xml><?xml version="1.0" encoding="utf-8"?>
<ds:datastoreItem xmlns:ds="http://schemas.openxmlformats.org/officeDocument/2006/customXml" ds:itemID="{2699EF83-5407-4D52-B279-7B30B63940FF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4528</TotalTime>
  <Words>727</Words>
  <Application>Microsoft Office PowerPoint</Application>
  <PresentationFormat>Widescreen</PresentationFormat>
  <Paragraphs>163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Wingdings 3</vt:lpstr>
      <vt:lpstr>Facet</vt:lpstr>
      <vt:lpstr>Second Step: Promoting Healthy Lifestyles</vt:lpstr>
      <vt:lpstr>RAMP Certification</vt:lpstr>
      <vt:lpstr>PowerPoint Presentation</vt:lpstr>
      <vt:lpstr>PowerPoint Presentation</vt:lpstr>
      <vt:lpstr>Curriculum </vt:lpstr>
      <vt:lpstr>Skills for Learning &amp; Empathy</vt:lpstr>
      <vt:lpstr>Emotion Management </vt:lpstr>
      <vt:lpstr>Problem Solving Skills</vt:lpstr>
      <vt:lpstr>Sample Following Through Lesson</vt:lpstr>
      <vt:lpstr>Home Link</vt:lpstr>
      <vt:lpstr>Building Demographics</vt:lpstr>
      <vt:lpstr>Cost </vt:lpstr>
      <vt:lpstr>Measurement &amp; Outcomes</vt:lpstr>
      <vt:lpstr>Thanks for your time 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Step: Promoting Healthy Lifestyles</dc:title>
  <dc:creator>Dollins, Craig--Erlanger</dc:creator>
  <cp:lastModifiedBy>Hartmann, Sandra--Erlanger</cp:lastModifiedBy>
  <cp:revision>38</cp:revision>
  <cp:lastPrinted>2017-02-24T20:47:41Z</cp:lastPrinted>
  <dcterms:created xsi:type="dcterms:W3CDTF">2017-02-21T15:07:28Z</dcterms:created>
  <dcterms:modified xsi:type="dcterms:W3CDTF">2017-02-26T19:48:50Z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0x01010050F1E7A820607B428A4D9F77975192DE</vt:lpwstr>
  </property>
</Properties>
</file>