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309" r:id="rId3"/>
    <p:sldId id="258" r:id="rId4"/>
    <p:sldId id="277" r:id="rId5"/>
    <p:sldId id="278" r:id="rId6"/>
    <p:sldId id="260" r:id="rId7"/>
    <p:sldId id="293" r:id="rId8"/>
    <p:sldId id="273" r:id="rId9"/>
    <p:sldId id="279" r:id="rId10"/>
    <p:sldId id="296" r:id="rId11"/>
    <p:sldId id="297" r:id="rId12"/>
    <p:sldId id="298" r:id="rId13"/>
    <p:sldId id="301" r:id="rId14"/>
    <p:sldId id="302" r:id="rId15"/>
    <p:sldId id="303" r:id="rId16"/>
    <p:sldId id="261" r:id="rId17"/>
    <p:sldId id="304" r:id="rId18"/>
    <p:sldId id="262" r:id="rId19"/>
    <p:sldId id="263" r:id="rId20"/>
    <p:sldId id="264" r:id="rId21"/>
    <p:sldId id="305" r:id="rId22"/>
    <p:sldId id="306" r:id="rId23"/>
    <p:sldId id="265" r:id="rId24"/>
    <p:sldId id="310" r:id="rId25"/>
    <p:sldId id="266" r:id="rId26"/>
    <p:sldId id="311" r:id="rId27"/>
    <p:sldId id="267" r:id="rId28"/>
    <p:sldId id="312" r:id="rId29"/>
    <p:sldId id="30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5" autoAdjust="0"/>
    <p:restoredTop sz="94660"/>
  </p:normalViewPr>
  <p:slideViewPr>
    <p:cSldViewPr snapToGrid="0">
      <p:cViewPr varScale="1">
        <p:scale>
          <a:sx n="81" d="100"/>
          <a:sy n="81" d="100"/>
        </p:scale>
        <p:origin x="91" y="62"/>
      </p:cViewPr>
      <p:guideLst/>
    </p:cSldViewPr>
  </p:slideViewPr>
  <p:notesTextViewPr>
    <p:cViewPr>
      <p:scale>
        <a:sx n="1" d="1"/>
        <a:sy n="1" d="1"/>
      </p:scale>
      <p:origin x="0" y="0"/>
    </p:cViewPr>
  </p:notesTextViewPr>
  <p:notesViewPr>
    <p:cSldViewPr snapToGrid="0">
      <p:cViewPr varScale="1">
        <p:scale>
          <a:sx n="69" d="100"/>
          <a:sy n="69" d="100"/>
        </p:scale>
        <p:origin x="25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2DBD1-8443-4AED-AEF8-5DC49A06E059}"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9CFA6-109B-4A4F-AEBF-6987B396F5D9}" type="slidenum">
              <a:rPr lang="en-US" smtClean="0"/>
              <a:t>‹#›</a:t>
            </a:fld>
            <a:endParaRPr lang="en-US"/>
          </a:p>
        </p:txBody>
      </p:sp>
    </p:spTree>
    <p:extLst>
      <p:ext uri="{BB962C8B-B14F-4D97-AF65-F5344CB8AC3E}">
        <p14:creationId xmlns:p14="http://schemas.microsoft.com/office/powerpoint/2010/main" val="156317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9CFA6-109B-4A4F-AEBF-6987B396F5D9}" type="slidenum">
              <a:rPr lang="en-US" smtClean="0"/>
              <a:t>4</a:t>
            </a:fld>
            <a:endParaRPr lang="en-US"/>
          </a:p>
        </p:txBody>
      </p:sp>
    </p:spTree>
    <p:extLst>
      <p:ext uri="{BB962C8B-B14F-4D97-AF65-F5344CB8AC3E}">
        <p14:creationId xmlns:p14="http://schemas.microsoft.com/office/powerpoint/2010/main" val="201665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evidence-based </a:t>
            </a:r>
            <a:r>
              <a:rPr lang="en-US" i="1" dirty="0" smtClean="0">
                <a:effectLst/>
              </a:rPr>
              <a:t>Too Good for Drugs </a:t>
            </a:r>
            <a:r>
              <a:rPr lang="en-US" dirty="0" smtClean="0">
                <a:effectLst/>
              </a:rPr>
              <a:t>program is designed to empower students grades K-12 with the skills they need to make healthy choices, build positive friendships, resist negative peer pressure, and ultimately avoid drug use. More specifically, lessons on understanding the negative health effects related to prescription drug misuse are available in the following grades 4</a:t>
            </a:r>
            <a:r>
              <a:rPr lang="en-US" baseline="30000" dirty="0" smtClean="0">
                <a:effectLst/>
              </a:rPr>
              <a:t>th</a:t>
            </a:r>
            <a:r>
              <a:rPr lang="en-US" baseline="0" dirty="0" smtClean="0">
                <a:effectLst/>
              </a:rPr>
              <a:t> thru HS. </a:t>
            </a:r>
          </a:p>
          <a:p>
            <a:r>
              <a:rPr lang="en-US" b="1" dirty="0" smtClean="0">
                <a:effectLst/>
              </a:rPr>
              <a:t>Too Good for Drugs K-5</a:t>
            </a:r>
          </a:p>
          <a:p>
            <a:r>
              <a:rPr lang="en-US" dirty="0" smtClean="0">
                <a:effectLst/>
              </a:rPr>
              <a:t>Skill development is at the core of Too Good for Drugs K–5, a universal prevention program designed to mitigate the risk factors and enhance protective factors related to alcohol, tobacco, and other drug (ATOD) use. The program introduces and develops social and emotional skills for making healthy choices, building positive friendships, communicating effectively, and resisting peer pressure.</a:t>
            </a:r>
          </a:p>
          <a:p>
            <a:r>
              <a:rPr lang="en-US" dirty="0" smtClean="0">
                <a:effectLst/>
              </a:rPr>
              <a:t> </a:t>
            </a:r>
          </a:p>
          <a:p>
            <a:r>
              <a:rPr lang="en-US" b="1" dirty="0" smtClean="0">
                <a:effectLst/>
              </a:rPr>
              <a:t>Too Good for Drugs teaches five essential social and emotional learning skills, which research has linked with healthy development and academic success:</a:t>
            </a:r>
          </a:p>
          <a:p>
            <a:r>
              <a:rPr lang="en-US" dirty="0" smtClean="0">
                <a:effectLst/>
              </a:rPr>
              <a:t>Goal Setting</a:t>
            </a:r>
          </a:p>
          <a:p>
            <a:r>
              <a:rPr lang="en-US" dirty="0" smtClean="0">
                <a:effectLst/>
              </a:rPr>
              <a:t>Decision Making</a:t>
            </a:r>
          </a:p>
          <a:p>
            <a:r>
              <a:rPr lang="en-US" dirty="0" smtClean="0">
                <a:effectLst/>
              </a:rPr>
              <a:t>Bonding with pro-social others</a:t>
            </a:r>
          </a:p>
          <a:p>
            <a:r>
              <a:rPr lang="en-US" dirty="0" smtClean="0">
                <a:effectLst/>
              </a:rPr>
              <a:t>Identifying and managing emotions</a:t>
            </a:r>
          </a:p>
          <a:p>
            <a:r>
              <a:rPr lang="en-US" dirty="0" smtClean="0">
                <a:effectLst/>
              </a:rPr>
              <a:t>Communicating effectively</a:t>
            </a:r>
          </a:p>
          <a:p>
            <a:r>
              <a:rPr lang="en-US" b="1" dirty="0" smtClean="0">
                <a:effectLst/>
              </a:rPr>
              <a:t>How does Too Good work?</a:t>
            </a:r>
          </a:p>
          <a:p>
            <a:r>
              <a:rPr lang="en-US" dirty="0" smtClean="0">
                <a:effectLst/>
              </a:rPr>
              <a:t>Too Good offers developmentally appropriate curricula for each grade level in kindergarten through grade 5. Each grade level builds on previous levels, developing the skills sequentially with engaging, age-appropriate lessons and activities.</a:t>
            </a:r>
          </a:p>
          <a:p>
            <a:r>
              <a:rPr lang="en-US" b="1" dirty="0" smtClean="0">
                <a:effectLst/>
              </a:rPr>
              <a:t>Mitigates risk factors and builds protective factors</a:t>
            </a:r>
          </a:p>
          <a:p>
            <a:r>
              <a:rPr lang="en-US" dirty="0" smtClean="0">
                <a:effectLst/>
              </a:rPr>
              <a:t>Too Good focuses on the risk factors that can be positively affected in the classroom: favorable attitudes toward drugs, violence, and other problem behaviors; and friends who engage in problem behavior.</a:t>
            </a:r>
          </a:p>
          <a:p>
            <a:r>
              <a:rPr lang="en-US" dirty="0" smtClean="0">
                <a:effectLst/>
              </a:rPr>
              <a:t>Too Good builds protection within the student by:</a:t>
            </a:r>
          </a:p>
          <a:p>
            <a:r>
              <a:rPr lang="en-US" dirty="0" smtClean="0">
                <a:effectLst/>
              </a:rPr>
              <a:t>Providing opportunities for pro-social involvement</a:t>
            </a:r>
          </a:p>
          <a:p>
            <a:r>
              <a:rPr lang="en-US" dirty="0" smtClean="0">
                <a:effectLst/>
              </a:rPr>
              <a:t>Establishing positive norms including healthy beliefs and clear standards</a:t>
            </a:r>
          </a:p>
          <a:p>
            <a:r>
              <a:rPr lang="en-US" dirty="0" smtClean="0">
                <a:effectLst/>
              </a:rPr>
              <a:t>Promoting bonding to pro-social peers</a:t>
            </a:r>
          </a:p>
          <a:p>
            <a:r>
              <a:rPr lang="en-US" dirty="0" smtClean="0">
                <a:effectLst/>
              </a:rPr>
              <a:t>Increasing personal and social skills</a:t>
            </a:r>
          </a:p>
          <a:p>
            <a:endParaRPr lang="en-US" dirty="0"/>
          </a:p>
        </p:txBody>
      </p:sp>
      <p:sp>
        <p:nvSpPr>
          <p:cNvPr id="4" name="Slide Number Placeholder 3"/>
          <p:cNvSpPr>
            <a:spLocks noGrp="1"/>
          </p:cNvSpPr>
          <p:nvPr>
            <p:ph type="sldNum" sz="quarter" idx="10"/>
          </p:nvPr>
        </p:nvSpPr>
        <p:spPr/>
        <p:txBody>
          <a:bodyPr/>
          <a:lstStyle/>
          <a:p>
            <a:fld id="{D909CFA6-109B-4A4F-AEBF-6987B396F5D9}" type="slidenum">
              <a:rPr lang="en-US" smtClean="0"/>
              <a:t>6</a:t>
            </a:fld>
            <a:endParaRPr lang="en-US"/>
          </a:p>
        </p:txBody>
      </p:sp>
    </p:spTree>
    <p:extLst>
      <p:ext uri="{BB962C8B-B14F-4D97-AF65-F5344CB8AC3E}">
        <p14:creationId xmlns:p14="http://schemas.microsoft.com/office/powerpoint/2010/main" val="129636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9CFA6-109B-4A4F-AEBF-6987B396F5D9}" type="slidenum">
              <a:rPr lang="en-US" smtClean="0"/>
              <a:t>8</a:t>
            </a:fld>
            <a:endParaRPr lang="en-US"/>
          </a:p>
        </p:txBody>
      </p:sp>
    </p:spTree>
    <p:extLst>
      <p:ext uri="{BB962C8B-B14F-4D97-AF65-F5344CB8AC3E}">
        <p14:creationId xmlns:p14="http://schemas.microsoft.com/office/powerpoint/2010/main" val="58868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2/22/2017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2/22/2017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85916" y="478058"/>
            <a:ext cx="7315200" cy="877888"/>
          </a:xfrm>
        </p:spPr>
        <p:txBody>
          <a:bodyPr>
            <a:normAutofit/>
          </a:bodyPr>
          <a:lstStyle/>
          <a:p>
            <a:r>
              <a:rPr lang="en-US" sz="4800" dirty="0" smtClean="0"/>
              <a:t>Too Good For Drugs</a:t>
            </a:r>
            <a:endParaRPr lang="en-US" sz="4800" dirty="0"/>
          </a:p>
        </p:txBody>
      </p:sp>
      <p:sp>
        <p:nvSpPr>
          <p:cNvPr id="4" name="Rectangle 3"/>
          <p:cNvSpPr/>
          <p:nvPr/>
        </p:nvSpPr>
        <p:spPr>
          <a:xfrm>
            <a:off x="3078444" y="1414428"/>
            <a:ext cx="6134100" cy="738664"/>
          </a:xfrm>
          <a:prstGeom prst="rect">
            <a:avLst/>
          </a:prstGeom>
        </p:spPr>
        <p:txBody>
          <a:bodyPr wrap="square">
            <a:spAutoFit/>
          </a:bodyPr>
          <a:lstStyle/>
          <a:p>
            <a:r>
              <a:rPr lang="en-US" sz="2400" dirty="0" smtClean="0">
                <a:solidFill>
                  <a:schemeClr val="bg1"/>
                </a:solidFill>
                <a:latin typeface="Helvetica" panose="020B0604020202020204" pitchFamily="34" charset="0"/>
                <a:cs typeface="Helvetica" panose="020B0604020202020204" pitchFamily="34" charset="0"/>
              </a:rPr>
              <a:t>Elementary • Middle School • High </a:t>
            </a:r>
            <a:r>
              <a:rPr lang="en-US" sz="2400" dirty="0">
                <a:solidFill>
                  <a:schemeClr val="bg1"/>
                </a:solidFill>
                <a:latin typeface="Helvetica" panose="020B0604020202020204" pitchFamily="34" charset="0"/>
                <a:cs typeface="Helvetica" panose="020B0604020202020204" pitchFamily="34" charset="0"/>
              </a:rPr>
              <a:t>School</a:t>
            </a:r>
          </a:p>
          <a:p>
            <a:r>
              <a:rPr lang="en-US" dirty="0"/>
              <a:t> </a:t>
            </a:r>
          </a:p>
        </p:txBody>
      </p:sp>
      <p:pic>
        <p:nvPicPr>
          <p:cNvPr id="5"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69" y="375845"/>
            <a:ext cx="1447800" cy="11697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078444" y="2146268"/>
            <a:ext cx="6306625" cy="2174969"/>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sz="6900" dirty="0" smtClean="0">
                <a:solidFill>
                  <a:schemeClr val="bg1"/>
                </a:solidFill>
                <a:latin typeface="Helvetica" panose="020B0604020202020204" pitchFamily="34" charset="0"/>
                <a:cs typeface="Helvetica" panose="020B0604020202020204" pitchFamily="34" charset="0"/>
              </a:rPr>
              <a:t>Program Overview Session</a:t>
            </a:r>
            <a:r>
              <a:rPr lang="en-US" sz="6500" dirty="0" smtClean="0">
                <a:solidFill>
                  <a:schemeClr val="bg1"/>
                </a:solidFill>
                <a:latin typeface="Helvetica" panose="020B0604020202020204" pitchFamily="34" charset="0"/>
                <a:cs typeface="Helvetica" panose="020B0604020202020204" pitchFamily="34" charset="0"/>
              </a:rPr>
              <a:t/>
            </a:r>
            <a:br>
              <a:rPr lang="en-US" sz="6500" dirty="0" smtClean="0">
                <a:solidFill>
                  <a:schemeClr val="bg1"/>
                </a:solidFill>
                <a:latin typeface="Helvetica" panose="020B0604020202020204" pitchFamily="34" charset="0"/>
                <a:cs typeface="Helvetica" panose="020B0604020202020204" pitchFamily="34" charset="0"/>
              </a:rPr>
            </a:br>
            <a:endParaRPr lang="en-US" sz="6500" dirty="0" smtClean="0">
              <a:solidFill>
                <a:schemeClr val="bg1"/>
              </a:solidFill>
              <a:latin typeface="Helvetica" panose="020B0604020202020204" pitchFamily="34" charset="0"/>
              <a:cs typeface="Helvetica" panose="020B0604020202020204" pitchFamily="34" charset="0"/>
            </a:endParaRPr>
          </a:p>
          <a:p>
            <a:r>
              <a:rPr lang="en-US" sz="3400" dirty="0" smtClean="0">
                <a:solidFill>
                  <a:schemeClr val="bg1"/>
                </a:solidFill>
                <a:latin typeface="Helvetica" panose="020B0604020202020204" pitchFamily="34" charset="0"/>
                <a:cs typeface="Helvetica" panose="020B0604020202020204" pitchFamily="34" charset="0"/>
              </a:rPr>
              <a:t>February 27, 2017</a:t>
            </a:r>
            <a:r>
              <a:rPr lang="en-US" dirty="0" smtClean="0"/>
              <a:t/>
            </a:r>
            <a:br>
              <a:rPr lang="en-US" dirty="0" smtClean="0"/>
            </a:br>
            <a:r>
              <a:rPr lang="en-US" dirty="0" smtClean="0"/>
              <a:t>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69" y="5908706"/>
            <a:ext cx="3276600" cy="737305"/>
          </a:xfrm>
          <a:prstGeom prst="rect">
            <a:avLst/>
          </a:prstGeom>
          <a:blipFill>
            <a:blip r:embed="rId4"/>
            <a:tile tx="0" ty="0" sx="100000" sy="100000" flip="none" algn="tl"/>
          </a:blipFill>
        </p:spPr>
      </p:pic>
      <p:sp>
        <p:nvSpPr>
          <p:cNvPr id="8" name="TextBox 7"/>
          <p:cNvSpPr txBox="1"/>
          <p:nvPr/>
        </p:nvSpPr>
        <p:spPr>
          <a:xfrm>
            <a:off x="7958015" y="5308541"/>
            <a:ext cx="3762104" cy="1200329"/>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Wanda Absher, Psy. S.</a:t>
            </a:r>
          </a:p>
          <a:p>
            <a:r>
              <a:rPr lang="en-US" sz="2400"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Safe Schools Coordinator</a:t>
            </a:r>
          </a:p>
          <a:p>
            <a:r>
              <a:rPr lang="en-US" sz="2400" dirty="0" smtClean="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Pulaski County Schools</a:t>
            </a:r>
          </a:p>
        </p:txBody>
      </p:sp>
    </p:spTree>
    <p:extLst>
      <p:ext uri="{BB962C8B-B14F-4D97-AF65-F5344CB8AC3E}">
        <p14:creationId xmlns:p14="http://schemas.microsoft.com/office/powerpoint/2010/main" val="35730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Good for Drugs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6058" y="7480"/>
            <a:ext cx="5159828" cy="6830332"/>
          </a:xfrm>
        </p:spPr>
      </p:pic>
      <p:pic>
        <p:nvPicPr>
          <p:cNvPr id="7"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259961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Good for Drugs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14" y="43556"/>
            <a:ext cx="5099189" cy="6814443"/>
          </a:xfrm>
        </p:spPr>
      </p:pic>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99421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Good for Drugs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9899" y="0"/>
            <a:ext cx="5161301" cy="6929305"/>
          </a:xfrm>
        </p:spPr>
      </p:pic>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21958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2816" y="88214"/>
            <a:ext cx="5055586" cy="6672428"/>
          </a:xfr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
        <p:nvSpPr>
          <p:cNvPr id="3" name="Rectangle 2"/>
          <p:cNvSpPr/>
          <p:nvPr/>
        </p:nvSpPr>
        <p:spPr>
          <a:xfrm>
            <a:off x="4428309" y="5960509"/>
            <a:ext cx="1959428" cy="54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6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0"/>
            <a:ext cx="5020055" cy="6672227"/>
          </a:xfrm>
        </p:spPr>
      </p:pic>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
        <p:nvSpPr>
          <p:cNvPr id="7" name="Rectangle 6"/>
          <p:cNvSpPr/>
          <p:nvPr/>
        </p:nvSpPr>
        <p:spPr>
          <a:xfrm>
            <a:off x="4428309" y="5960509"/>
            <a:ext cx="1959428" cy="544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8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869268" y="864108"/>
            <a:ext cx="7315200" cy="726948"/>
          </a:xfrm>
        </p:spPr>
        <p:txBody>
          <a:bodyPr>
            <a:normAutofit/>
          </a:bodyPr>
          <a:lstStyle/>
          <a:p>
            <a:pPr marL="0" indent="0" algn="ctr">
              <a:buNone/>
            </a:pPr>
            <a:r>
              <a:rPr lang="en-US" sz="4000" b="1" dirty="0" smtClean="0">
                <a:effectLst>
                  <a:outerShdw blurRad="38100" dist="38100" dir="2700000" algn="tl">
                    <a:srgbClr val="000000">
                      <a:alpha val="43137"/>
                    </a:srgbClr>
                  </a:outerShdw>
                </a:effectLst>
              </a:rPr>
              <a:t>Looking for More?</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869268" y="1789611"/>
            <a:ext cx="7315200" cy="482019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US" sz="3200" i="1" dirty="0" smtClean="0"/>
              <a:t>Journal Assignments</a:t>
            </a:r>
          </a:p>
          <a:p>
            <a:pPr marL="0" indent="0" algn="ctr">
              <a:buFont typeface="Wingdings 2" pitchFamily="18" charset="2"/>
              <a:buNone/>
            </a:pPr>
            <a:r>
              <a:rPr lang="en-US" sz="3200" i="1" dirty="0" smtClean="0"/>
              <a:t>Language Arts Extender</a:t>
            </a:r>
          </a:p>
          <a:p>
            <a:pPr marL="0" indent="0" algn="ctr">
              <a:buFont typeface="Wingdings 2" pitchFamily="18" charset="2"/>
              <a:buNone/>
            </a:pPr>
            <a:r>
              <a:rPr lang="en-US" sz="3200" i="1" dirty="0" smtClean="0"/>
              <a:t>Art Extender</a:t>
            </a:r>
          </a:p>
          <a:p>
            <a:pPr marL="0" indent="0" algn="ctr">
              <a:buFont typeface="Wingdings 2" pitchFamily="18" charset="2"/>
              <a:buNone/>
            </a:pPr>
            <a:r>
              <a:rPr lang="en-US" sz="3200" i="1" dirty="0" smtClean="0"/>
              <a:t>Technology</a:t>
            </a:r>
          </a:p>
          <a:p>
            <a:pPr marL="0" indent="0" algn="ctr">
              <a:buFont typeface="Wingdings 2" pitchFamily="18" charset="2"/>
              <a:buNone/>
            </a:pPr>
            <a:r>
              <a:rPr lang="en-US" sz="3200" i="1" dirty="0" smtClean="0"/>
              <a:t>Recommended Books</a:t>
            </a:r>
          </a:p>
          <a:p>
            <a:pPr marL="0" indent="0" algn="ctr">
              <a:buFont typeface="Wingdings 2" pitchFamily="18" charset="2"/>
              <a:buNone/>
            </a:pPr>
            <a:r>
              <a:rPr lang="en-US" sz="3200" i="1" dirty="0" smtClean="0"/>
              <a:t>Recommended Audio and Video</a:t>
            </a:r>
          </a:p>
          <a:p>
            <a:pPr marL="0" indent="0" algn="ctr">
              <a:buFont typeface="Wingdings 2" pitchFamily="18" charset="2"/>
              <a:buNone/>
            </a:pPr>
            <a:r>
              <a:rPr lang="en-US" sz="3200" i="1" dirty="0" smtClean="0"/>
              <a:t>ETC…..</a:t>
            </a:r>
          </a:p>
          <a:p>
            <a:pPr marL="0" indent="0" algn="ctr">
              <a:buFont typeface="Wingdings 2" pitchFamily="18" charset="2"/>
              <a:buNone/>
            </a:pPr>
            <a:endParaRPr lang="en-US" sz="1800" i="1" dirty="0">
              <a:effectLst>
                <a:outerShdw blurRad="38100" dist="38100" dir="2700000" algn="tl">
                  <a:srgbClr val="000000">
                    <a:alpha val="43137"/>
                  </a:srgbClr>
                </a:outerShdw>
              </a:effectLst>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5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639941" y="472327"/>
            <a:ext cx="7435428" cy="1303020"/>
          </a:xfrm>
        </p:spPr>
        <p:txBody>
          <a:bodyPr>
            <a:noAutofit/>
          </a:bodyPr>
          <a:lstStyle/>
          <a:p>
            <a:pPr marL="0" indent="0" algn="ctr">
              <a:buNone/>
            </a:pPr>
            <a:r>
              <a:rPr lang="en-US" sz="4400" dirty="0" smtClean="0">
                <a:solidFill>
                  <a:srgbClr val="FF0000"/>
                </a:solidFill>
              </a:rPr>
              <a:t>How much time is required to present the </a:t>
            </a:r>
            <a:r>
              <a:rPr lang="en-US" sz="4400" dirty="0" smtClean="0">
                <a:solidFill>
                  <a:srgbClr val="FF0000"/>
                </a:solidFill>
              </a:rPr>
              <a:t>curricula?</a:t>
            </a:r>
            <a:endParaRPr lang="en-US" sz="4400" dirty="0" smtClean="0">
              <a:solidFill>
                <a:srgbClr val="FF0000"/>
              </a:solidFill>
            </a:endParaRPr>
          </a:p>
        </p:txBody>
      </p:sp>
      <p:sp>
        <p:nvSpPr>
          <p:cNvPr id="4" name="TextBox 3"/>
          <p:cNvSpPr txBox="1"/>
          <p:nvPr/>
        </p:nvSpPr>
        <p:spPr>
          <a:xfrm>
            <a:off x="3853543" y="2058128"/>
            <a:ext cx="7979471" cy="3077766"/>
          </a:xfrm>
          <a:prstGeom prst="rect">
            <a:avLst/>
          </a:prstGeom>
          <a:noFill/>
        </p:spPr>
        <p:txBody>
          <a:bodyPr wrap="square" rtlCol="0">
            <a:spAutoFit/>
          </a:bodyPr>
          <a:lstStyle/>
          <a:p>
            <a:r>
              <a:rPr lang="en-US" dirty="0"/>
              <a:t>	</a:t>
            </a:r>
          </a:p>
          <a:p>
            <a:r>
              <a:rPr lang="en-US" i="1" dirty="0" smtClean="0"/>
              <a:t>	</a:t>
            </a:r>
            <a:r>
              <a:rPr lang="en-US" sz="4400" i="1" dirty="0" smtClean="0"/>
              <a:t>30 – Minutes Grades K-3</a:t>
            </a:r>
            <a:endParaRPr lang="en-US" sz="4400" dirty="0" smtClean="0"/>
          </a:p>
          <a:p>
            <a:r>
              <a:rPr lang="en-US" sz="4400" i="1" dirty="0"/>
              <a:t>	45 – Minutes Grades 4 and 5</a:t>
            </a:r>
            <a:endParaRPr lang="en-US" sz="4400" dirty="0"/>
          </a:p>
          <a:p>
            <a:r>
              <a:rPr lang="en-US" sz="4400" i="1" dirty="0"/>
              <a:t>	50 – Minutes Grades 6-8 and </a:t>
            </a:r>
            <a:r>
              <a:rPr lang="en-US" sz="4400" i="1" dirty="0" smtClean="0"/>
              <a:t>					High </a:t>
            </a:r>
            <a:r>
              <a:rPr lang="en-US" sz="4400" i="1" dirty="0"/>
              <a:t>School</a:t>
            </a:r>
            <a:endParaRPr lang="en-US" sz="4400" dirty="0"/>
          </a:p>
        </p:txBody>
      </p:sp>
      <p:pic>
        <p:nvPicPr>
          <p:cNvPr id="5"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321154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5" name="Shape 157"/>
          <p:cNvSpPr>
            <a:spLocks noGrp="1"/>
          </p:cNvSpPr>
          <p:nvPr>
            <p:ph idx="1"/>
          </p:nvPr>
        </p:nvSpPr>
        <p:spPr>
          <a:xfrm>
            <a:off x="3869268" y="518249"/>
            <a:ext cx="7315200" cy="58123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indent="0">
              <a:buNone/>
              <a:defRPr sz="2500">
                <a:solidFill>
                  <a:srgbClr val="FFFFFF"/>
                </a:solidFill>
                <a:latin typeface="+mj-lt"/>
                <a:ea typeface="+mj-ea"/>
                <a:cs typeface="+mj-cs"/>
                <a:sym typeface="Helvetica"/>
              </a:defRPr>
            </a:pPr>
            <a:r>
              <a:rPr lang="en-US" sz="3200" spc="-150" dirty="0" smtClean="0">
                <a:latin typeface="Helvetica" panose="020B0604020202020204" pitchFamily="34" charset="0"/>
                <a:ea typeface="Microsoft JhengHei" panose="020B0604030504040204" pitchFamily="34" charset="-120"/>
                <a:cs typeface="Helvetica" panose="020B0604020202020204" pitchFamily="34" charset="0"/>
              </a:rPr>
              <a:t>ills </a:t>
            </a:r>
          </a:p>
          <a:p>
            <a:pPr marL="0" indent="0" algn="ctr">
              <a:buNone/>
              <a:defRPr sz="2500">
                <a:solidFill>
                  <a:srgbClr val="FFFFFF"/>
                </a:solidFill>
                <a:latin typeface="+mj-lt"/>
                <a:ea typeface="+mj-ea"/>
                <a:cs typeface="+mj-cs"/>
                <a:sym typeface="Helvetica"/>
              </a:defRPr>
            </a:pPr>
            <a:r>
              <a:rPr lang="en-US" sz="3600" b="1" dirty="0" smtClean="0">
                <a:solidFill>
                  <a:schemeClr val="tx1"/>
                </a:solidFill>
                <a:effectLst>
                  <a:outerShdw blurRad="38100" dist="38100" dir="2700000" algn="tl">
                    <a:srgbClr val="000000">
                      <a:alpha val="43137"/>
                    </a:srgbClr>
                  </a:outerShdw>
                </a:effectLst>
                <a:latin typeface="Helvetica" panose="020B0604020202020204" pitchFamily="34" charset="0"/>
                <a:ea typeface="Microsoft JhengHei" panose="020B0604030504040204" pitchFamily="34" charset="-120"/>
                <a:cs typeface="Helvetica" panose="020B0604020202020204" pitchFamily="34" charset="0"/>
              </a:rPr>
              <a:t>TEACHING SOCIAL SKILLS</a:t>
            </a:r>
            <a:endParaRPr lang="en-US" sz="3600" b="1" dirty="0">
              <a:solidFill>
                <a:schemeClr val="tx1"/>
              </a:solidFill>
              <a:effectLst>
                <a:outerShdw blurRad="38100" dist="38100" dir="2700000" algn="tl">
                  <a:srgbClr val="000000">
                    <a:alpha val="43137"/>
                  </a:srgbClr>
                </a:outerShdw>
              </a:effectLst>
              <a:latin typeface="Helvetica" panose="020B0604020202020204" pitchFamily="34" charset="0"/>
              <a:ea typeface="Microsoft JhengHei" panose="020B0604030504040204" pitchFamily="34" charset="-120"/>
              <a:cs typeface="Helvetica" panose="020B0604020202020204" pitchFamily="34" charset="0"/>
            </a:endParaRP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10 </a:t>
            </a:r>
            <a:r>
              <a:rPr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Fully </a:t>
            </a: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S</a:t>
            </a:r>
            <a:r>
              <a:rPr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cripted </a:t>
            </a: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Lessons</a:t>
            </a: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30-50 Minutes</a:t>
            </a: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Guided Lesson Planning</a:t>
            </a:r>
            <a:endParaRPr lang="en-US" sz="2000" dirty="0">
              <a:solidFill>
                <a:schemeClr val="tx1"/>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Interactive Design </a:t>
            </a: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Minimal Preparation</a:t>
            </a:r>
          </a:p>
          <a:p>
            <a:pPr marL="342900" indent="-171450">
              <a:lnSpc>
                <a:spcPct val="150000"/>
              </a:lnSpc>
              <a:buFont typeface="Arial" panose="020B0604020202020204" pitchFamily="34" charset="0"/>
              <a:buChar char="•"/>
              <a:defRPr sz="2500">
                <a:solidFill>
                  <a:srgbClr val="FFFFFF"/>
                </a:solidFill>
                <a:latin typeface="+mj-lt"/>
                <a:ea typeface="+mj-ea"/>
                <a:cs typeface="+mj-cs"/>
                <a:sym typeface="Helvetica"/>
              </a:defRPr>
            </a:pPr>
            <a:r>
              <a:rPr lang="en-US" sz="2000" dirty="0" smtClean="0">
                <a:solidFill>
                  <a:schemeClr val="tx1"/>
                </a:solidFill>
                <a:latin typeface="Helvetica" panose="020B0604020202020204" pitchFamily="34" charset="0"/>
                <a:ea typeface="Microsoft JhengHei" panose="020B0604030504040204" pitchFamily="34" charset="-120"/>
                <a:cs typeface="Helvetica" panose="020B0604020202020204" pitchFamily="34" charset="0"/>
              </a:rPr>
              <a:t>Active </a:t>
            </a:r>
            <a:r>
              <a:rPr lang="en-US" sz="2000" dirty="0">
                <a:solidFill>
                  <a:schemeClr val="tx1"/>
                </a:solidFill>
                <a:latin typeface="Helvetica" panose="020B0604020202020204" pitchFamily="34" charset="0"/>
                <a:ea typeface="Microsoft JhengHei" panose="020B0604030504040204" pitchFamily="34" charset="-120"/>
                <a:cs typeface="Helvetica" panose="020B0604020202020204" pitchFamily="34" charset="0"/>
              </a:rPr>
              <a:t>Experiential Learning</a:t>
            </a:r>
          </a:p>
          <a:p>
            <a:pPr marL="342900" indent="-171450">
              <a:buFont typeface="Arial" panose="020B0604020202020204" pitchFamily="34" charset="0"/>
              <a:buChar char="•"/>
              <a:defRPr sz="2500">
                <a:solidFill>
                  <a:srgbClr val="FFFFFF"/>
                </a:solidFill>
                <a:latin typeface="+mj-lt"/>
                <a:ea typeface="+mj-ea"/>
                <a:cs typeface="+mj-cs"/>
                <a:sym typeface="Helvetica"/>
              </a:defRPr>
            </a:pPr>
            <a:endParaRPr sz="2000" dirty="0">
              <a:latin typeface="Helvetica" panose="020B0604020202020204" pitchFamily="34" charset="0"/>
              <a:ea typeface="Microsoft JhengHei" panose="020B0604030504040204" pitchFamily="34" charset="-120"/>
              <a:cs typeface="Helvetica" panose="020B0604020202020204" pitchFamily="34" charset="0"/>
            </a:endParaRPr>
          </a:p>
          <a:p>
            <a:pPr>
              <a:defRPr sz="2500">
                <a:solidFill>
                  <a:srgbClr val="FFFFFF"/>
                </a:solidFill>
                <a:latin typeface="+mj-lt"/>
                <a:ea typeface="+mj-ea"/>
                <a:cs typeface="+mj-cs"/>
                <a:sym typeface="Helvetica"/>
              </a:defRPr>
            </a:pPr>
            <a:endParaRPr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7"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7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864108"/>
            <a:ext cx="7435428" cy="1303020"/>
          </a:xfrm>
        </p:spPr>
        <p:txBody>
          <a:bodyPr>
            <a:noAutofit/>
          </a:bodyPr>
          <a:lstStyle/>
          <a:p>
            <a:pPr marL="0" indent="0" algn="ctr">
              <a:buNone/>
            </a:pPr>
            <a:r>
              <a:rPr lang="en-US" sz="4400" dirty="0" smtClean="0">
                <a:solidFill>
                  <a:srgbClr val="FF0000"/>
                </a:solidFill>
              </a:rPr>
              <a:t>Frequency of the Program (daily, weekly or monthly)</a:t>
            </a:r>
          </a:p>
        </p:txBody>
      </p:sp>
      <p:sp>
        <p:nvSpPr>
          <p:cNvPr id="4" name="TextBox 3"/>
          <p:cNvSpPr txBox="1"/>
          <p:nvPr/>
        </p:nvSpPr>
        <p:spPr>
          <a:xfrm>
            <a:off x="4206240" y="2793486"/>
            <a:ext cx="6656832" cy="1046440"/>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Once per week </a:t>
            </a:r>
          </a:p>
          <a:p>
            <a:endParaRPr lang="en-US" dirty="0"/>
          </a:p>
        </p:txBody>
      </p:sp>
      <p:pic>
        <p:nvPicPr>
          <p:cNvPr id="5"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248251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864108"/>
            <a:ext cx="7435428" cy="1303020"/>
          </a:xfrm>
        </p:spPr>
        <p:txBody>
          <a:bodyPr>
            <a:noAutofit/>
          </a:bodyPr>
          <a:lstStyle/>
          <a:p>
            <a:pPr marL="0" indent="0" algn="ctr">
              <a:buNone/>
            </a:pPr>
            <a:r>
              <a:rPr lang="en-US" sz="4400" dirty="0" smtClean="0">
                <a:solidFill>
                  <a:srgbClr val="FF0000"/>
                </a:solidFill>
              </a:rPr>
              <a:t>Duration of the program</a:t>
            </a:r>
          </a:p>
        </p:txBody>
      </p:sp>
      <p:sp>
        <p:nvSpPr>
          <p:cNvPr id="4" name="TextBox 3"/>
          <p:cNvSpPr txBox="1"/>
          <p:nvPr/>
        </p:nvSpPr>
        <p:spPr>
          <a:xfrm>
            <a:off x="3914984" y="2144080"/>
            <a:ext cx="6656832" cy="3816429"/>
          </a:xfrm>
          <a:prstGeom prst="rect">
            <a:avLst/>
          </a:prstGeom>
          <a:noFill/>
        </p:spPr>
        <p:txBody>
          <a:bodyPr wrap="square" rtlCol="0">
            <a:spAutoFit/>
          </a:bodyPr>
          <a:lstStyle/>
          <a:p>
            <a:r>
              <a:rPr lang="en-US" sz="3200" i="1" dirty="0"/>
              <a:t>Each grade level curriculum of Too Good for Drugs is a ten session curriculum intended to be </a:t>
            </a:r>
            <a:r>
              <a:rPr lang="en-US" sz="3200" i="1" dirty="0" smtClean="0"/>
              <a:t>delivered </a:t>
            </a:r>
            <a:r>
              <a:rPr lang="en-US" sz="3200" i="1" dirty="0"/>
              <a:t>once per week for 30-50 minutes depending on grade level. Additional optional activities and lesson extenders are included with each Teacher’s Manual.</a:t>
            </a:r>
            <a:endParaRPr lang="en-US" sz="3200" dirty="0"/>
          </a:p>
          <a:p>
            <a:endParaRPr lang="en-US" dirty="0"/>
          </a:p>
        </p:txBody>
      </p:sp>
      <p:pic>
        <p:nvPicPr>
          <p:cNvPr id="5"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269598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95250"/>
            <a:ext cx="5715000" cy="6667500"/>
          </a:xfrm>
          <a:prstGeom prst="rect">
            <a:avLst/>
          </a:prstGeom>
        </p:spPr>
      </p:pic>
    </p:spTree>
    <p:extLst>
      <p:ext uri="{BB962C8B-B14F-4D97-AF65-F5344CB8AC3E}">
        <p14:creationId xmlns:p14="http://schemas.microsoft.com/office/powerpoint/2010/main" val="3577625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605348" y="236838"/>
            <a:ext cx="7435428" cy="1303020"/>
          </a:xfrm>
        </p:spPr>
        <p:txBody>
          <a:bodyPr>
            <a:noAutofit/>
          </a:bodyPr>
          <a:lstStyle/>
          <a:p>
            <a:pPr marL="0" indent="0" algn="ctr">
              <a:buNone/>
            </a:pPr>
            <a:r>
              <a:rPr lang="en-US" sz="4400" dirty="0" smtClean="0">
                <a:solidFill>
                  <a:srgbClr val="FF0000"/>
                </a:solidFill>
              </a:rPr>
              <a:t>How parents are engaged in the </a:t>
            </a:r>
            <a:r>
              <a:rPr lang="en-US" sz="4400" dirty="0" smtClean="0">
                <a:solidFill>
                  <a:srgbClr val="FF0000"/>
                </a:solidFill>
              </a:rPr>
              <a:t>curricula?</a:t>
            </a:r>
            <a:endParaRPr lang="en-US" sz="4400" dirty="0" smtClean="0">
              <a:solidFill>
                <a:srgbClr val="FF0000"/>
              </a:solidFill>
            </a:endParaRPr>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8"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5348" y="1672046"/>
            <a:ext cx="7889966" cy="4708981"/>
          </a:xfrm>
          <a:prstGeom prst="rect">
            <a:avLst/>
          </a:prstGeom>
          <a:noFill/>
        </p:spPr>
        <p:txBody>
          <a:bodyPr wrap="square" rtlCol="0">
            <a:spAutoFit/>
          </a:bodyPr>
          <a:lstStyle/>
          <a:p>
            <a:r>
              <a:rPr lang="en-US" sz="2000" i="1" dirty="0"/>
              <a:t>Each grade level program of Too Good for Drugs includes a </a:t>
            </a:r>
            <a:r>
              <a:rPr lang="en-US" sz="2000" b="1" i="1" dirty="0">
                <a:effectLst>
                  <a:outerShdw blurRad="38100" dist="38100" dir="2700000" algn="tl">
                    <a:srgbClr val="000000">
                      <a:alpha val="43137"/>
                    </a:srgbClr>
                  </a:outerShdw>
                </a:effectLst>
              </a:rPr>
              <a:t>Home Workout </a:t>
            </a:r>
            <a:r>
              <a:rPr lang="en-US" sz="2000" i="1" dirty="0"/>
              <a:t>activity for each lesson. These take home activities are intended to provide parents and caregivers an opportunity to work with their child to develop the concepts they learned in class as well as to provide the parent/ caregiver with guidance and information to </a:t>
            </a:r>
            <a:r>
              <a:rPr lang="en-US" sz="2000" i="1" dirty="0">
                <a:effectLst>
                  <a:outerShdw blurRad="38100" dist="38100" dir="2700000" algn="tl">
                    <a:srgbClr val="000000">
                      <a:alpha val="43137"/>
                    </a:srgbClr>
                  </a:outerShdw>
                </a:effectLst>
              </a:rPr>
              <a:t>help them practice and reinforce the learning at home</a:t>
            </a:r>
            <a:r>
              <a:rPr lang="en-US" sz="2000" i="1" dirty="0"/>
              <a:t>. </a:t>
            </a:r>
            <a:endParaRPr lang="en-US" sz="2000" dirty="0"/>
          </a:p>
          <a:p>
            <a:r>
              <a:rPr lang="en-US" sz="2000" i="1" dirty="0"/>
              <a:t> </a:t>
            </a:r>
            <a:endParaRPr lang="en-US" sz="2000" dirty="0"/>
          </a:p>
          <a:p>
            <a:r>
              <a:rPr lang="en-US" sz="2000" i="1" dirty="0"/>
              <a:t>Additional </a:t>
            </a:r>
            <a:r>
              <a:rPr lang="en-US" sz="2000" b="1" i="1" dirty="0">
                <a:effectLst>
                  <a:outerShdw blurRad="38100" dist="38100" dir="2700000" algn="tl">
                    <a:srgbClr val="000000">
                      <a:alpha val="43137"/>
                    </a:srgbClr>
                  </a:outerShdw>
                </a:effectLst>
              </a:rPr>
              <a:t>parent newsletters </a:t>
            </a:r>
            <a:r>
              <a:rPr lang="en-US" sz="2000" i="1" dirty="0"/>
              <a:t>are included in the High School curriculum. These newsletters provide additional parent resources to help them observe and guide their </a:t>
            </a:r>
            <a:r>
              <a:rPr lang="en-US" sz="2000" i="1" dirty="0" smtClean="0"/>
              <a:t>teens </a:t>
            </a:r>
            <a:r>
              <a:rPr lang="en-US" sz="2000" i="1" dirty="0"/>
              <a:t>through the challenges of high school socializing. </a:t>
            </a:r>
            <a:endParaRPr lang="en-US" sz="2000" dirty="0"/>
          </a:p>
          <a:p>
            <a:r>
              <a:rPr lang="en-US" sz="2000" i="1" dirty="0"/>
              <a:t> </a:t>
            </a:r>
            <a:endParaRPr lang="en-US" sz="2000" dirty="0"/>
          </a:p>
          <a:p>
            <a:r>
              <a:rPr lang="en-US" sz="2000" i="1" dirty="0"/>
              <a:t>Too Good for Drugs also includes </a:t>
            </a:r>
            <a:r>
              <a:rPr lang="en-US" sz="2000" b="1" i="1" dirty="0">
                <a:effectLst>
                  <a:outerShdw blurRad="38100" dist="38100" dir="2700000" algn="tl">
                    <a:srgbClr val="000000">
                      <a:alpha val="43137"/>
                    </a:srgbClr>
                  </a:outerShdw>
                </a:effectLst>
              </a:rPr>
              <a:t>strategies and planning guides </a:t>
            </a:r>
            <a:r>
              <a:rPr lang="en-US" sz="2000" i="1" dirty="0"/>
              <a:t>for schools to engage parents and their communities in their prevention education programs so that parents can support and reinforce the prevention message and skill development outside of school</a:t>
            </a:r>
            <a:endParaRPr lang="en-US" sz="2000" dirty="0"/>
          </a:p>
        </p:txBody>
      </p:sp>
    </p:spTree>
    <p:extLst>
      <p:ext uri="{BB962C8B-B14F-4D97-AF65-F5344CB8AC3E}">
        <p14:creationId xmlns:p14="http://schemas.microsoft.com/office/powerpoint/2010/main" val="266936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oogoodprograms.org/media/catalog/product/cache/1/image/9df78eab33525d08d6e5fb8d27136e95/g/r/grade-4-kit-for-web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758" y="645646"/>
            <a:ext cx="7825965" cy="5480834"/>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70"/>
          <p:cNvSpPr/>
          <p:nvPr/>
        </p:nvSpPr>
        <p:spPr>
          <a:xfrm>
            <a:off x="0" y="1063656"/>
            <a:ext cx="3603309" cy="441659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500">
                <a:solidFill>
                  <a:srgbClr val="FFFFFF"/>
                </a:solidFill>
                <a:latin typeface="+mj-lt"/>
                <a:ea typeface="+mj-ea"/>
                <a:cs typeface="+mj-cs"/>
                <a:sym typeface="Helvetica"/>
              </a:defRPr>
            </a:pPr>
            <a:r>
              <a:rPr lang="en-US" sz="3200" spc="-1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Hands-on Learning</a:t>
            </a:r>
          </a:p>
          <a:p>
            <a:pPr>
              <a:defRPr sz="2500">
                <a:solidFill>
                  <a:srgbClr val="FFFFFF"/>
                </a:solidFill>
                <a:latin typeface="+mj-lt"/>
                <a:ea typeface="+mj-ea"/>
                <a:cs typeface="+mj-cs"/>
                <a:sym typeface="Helvetica"/>
              </a:defRPr>
            </a:pPr>
            <a:endParaRPr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lang="en-US"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Paired, Group, and Individual Learning</a:t>
            </a: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Card Games</a:t>
            </a:r>
            <a:endParaRPr sz="28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Board </a:t>
            </a:r>
            <a:r>
              <a:rPr sz="28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Games</a:t>
            </a: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Skits</a:t>
            </a:r>
            <a:endParaRPr sz="28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Role Play</a:t>
            </a:r>
            <a:endParaRPr sz="28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Posters</a:t>
            </a:r>
            <a:endParaRPr sz="28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marL="342900" indent="-114300">
              <a:buSzPct val="100000"/>
              <a:buFont typeface="Arial" panose="020B0604020202020204" pitchFamily="34" charset="0"/>
              <a:buChar char="•"/>
              <a:defRPr sz="2500">
                <a:solidFill>
                  <a:srgbClr val="FFFFFF"/>
                </a:solidFill>
                <a:latin typeface="+mj-lt"/>
                <a:ea typeface="+mj-ea"/>
                <a:cs typeface="+mj-cs"/>
                <a:sym typeface="Helvetica"/>
              </a:defRPr>
            </a:pPr>
            <a:r>
              <a:rPr sz="28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Discussion</a:t>
            </a:r>
            <a:endParaRPr sz="28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1344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4" name="Shape 202"/>
          <p:cNvSpPr>
            <a:spLocks noGrp="1"/>
          </p:cNvSpPr>
          <p:nvPr>
            <p:ph idx="1"/>
          </p:nvPr>
        </p:nvSpPr>
        <p:spPr>
          <a:xfrm>
            <a:off x="3869268" y="663672"/>
            <a:ext cx="7315200" cy="55215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indent="0">
              <a:buNone/>
              <a:defRPr sz="3000">
                <a:solidFill>
                  <a:srgbClr val="FFFFFF"/>
                </a:solidFill>
                <a:latin typeface="+mj-lt"/>
                <a:ea typeface="+mj-ea"/>
                <a:cs typeface="+mj-cs"/>
                <a:sym typeface="Helvetica"/>
              </a:defRPr>
            </a:pPr>
            <a:endParaRPr lang="en-US" sz="1000" dirty="0" smtClean="0">
              <a:latin typeface="Microsoft JhengHei" panose="020B0604030504040204" pitchFamily="34" charset="-120"/>
              <a:ea typeface="Microsoft JhengHei" panose="020B0604030504040204" pitchFamily="34" charset="-120"/>
            </a:endParaRPr>
          </a:p>
          <a:p>
            <a:pPr marL="0" indent="0">
              <a:buNone/>
              <a:defRPr sz="3000">
                <a:solidFill>
                  <a:srgbClr val="FFFFFF"/>
                </a:solidFill>
                <a:latin typeface="+mj-lt"/>
                <a:ea typeface="+mj-ea"/>
                <a:cs typeface="+mj-cs"/>
                <a:sym typeface="Helvetica"/>
              </a:defRPr>
            </a:pPr>
            <a:r>
              <a:rPr lang="en-US" sz="3600" spc="-1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Fidelity </a:t>
            </a:r>
            <a:r>
              <a:rPr lang="en-US" sz="3600" spc="-1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of </a:t>
            </a:r>
            <a:r>
              <a:rPr lang="en-US" sz="3600" spc="-1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Implementation</a:t>
            </a:r>
          </a:p>
          <a:p>
            <a:pPr>
              <a:defRPr sz="3000">
                <a:solidFill>
                  <a:srgbClr val="FFFFFF"/>
                </a:solidFill>
                <a:latin typeface="+mj-lt"/>
                <a:ea typeface="+mj-ea"/>
                <a:cs typeface="+mj-cs"/>
                <a:sym typeface="Helvetica"/>
              </a:defRPr>
            </a:pPr>
            <a:endParaRPr lang="en-US" sz="1200" dirty="0">
              <a:solidFill>
                <a:srgbClr val="002060"/>
              </a:solidFill>
            </a:endParaRP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One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lesson </a:t>
            </a:r>
            <a:r>
              <a:rPr lang="en-US"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per</a:t>
            </a: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week for 10 weeks</a:t>
            </a: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Teach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the lessons in order</a:t>
            </a: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Teach </a:t>
            </a:r>
            <a:r>
              <a:rPr lang="en-US"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every </a:t>
            </a: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activit</a:t>
            </a:r>
            <a:r>
              <a:rPr lang="en-US"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y</a:t>
            </a: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in each lesson</a:t>
            </a: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Teach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the entire lesson time</a:t>
            </a: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Use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all materials</a:t>
            </a:r>
          </a:p>
          <a:p>
            <a:pPr marL="342900" indent="-114300">
              <a:lnSpc>
                <a:spcPct val="150000"/>
              </a:lnSpc>
              <a:buFont typeface="Arial" panose="020B0604020202020204" pitchFamily="34" charset="0"/>
              <a:buChar char="•"/>
              <a:defRPr sz="3000">
                <a:solidFill>
                  <a:srgbClr val="FFFFFF"/>
                </a:solidFill>
                <a:latin typeface="+mj-lt"/>
                <a:ea typeface="+mj-ea"/>
                <a:cs typeface="+mj-cs"/>
                <a:sym typeface="Helvetica"/>
              </a:defRPr>
            </a:pP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Each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student has </a:t>
            </a:r>
            <a:r>
              <a:rPr lang="en-US"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his/her own</a:t>
            </a:r>
            <a:r>
              <a:rPr sz="20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 </a:t>
            </a:r>
            <a:r>
              <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workbook</a:t>
            </a:r>
          </a:p>
          <a:p>
            <a:pPr>
              <a:defRPr sz="3000">
                <a:solidFill>
                  <a:srgbClr val="FFFFFF"/>
                </a:solidFill>
                <a:latin typeface="+mj-lt"/>
                <a:ea typeface="+mj-ea"/>
                <a:cs typeface="+mj-cs"/>
                <a:sym typeface="Helvetica"/>
              </a:defRPr>
            </a:pPr>
            <a:endParaRPr sz="2400" dirty="0">
              <a:latin typeface="Microsoft JhengHei" panose="020B0604030504040204" pitchFamily="34" charset="-120"/>
              <a:ea typeface="Microsoft JhengHei" panose="020B0604030504040204" pitchFamily="34" charset="-12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986633"/>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4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864108"/>
            <a:ext cx="7435428" cy="1303020"/>
          </a:xfrm>
        </p:spPr>
        <p:txBody>
          <a:bodyPr>
            <a:noAutofit/>
          </a:bodyPr>
          <a:lstStyle/>
          <a:p>
            <a:pPr marL="0" indent="0" algn="ctr">
              <a:buNone/>
            </a:pPr>
            <a:r>
              <a:rPr lang="en-US" sz="4400" dirty="0" smtClean="0">
                <a:solidFill>
                  <a:srgbClr val="FF0000"/>
                </a:solidFill>
              </a:rPr>
              <a:t>Who teaches the curricula?</a:t>
            </a:r>
          </a:p>
          <a:p>
            <a:pPr marL="0" indent="0" algn="ctr">
              <a:buNone/>
            </a:pPr>
            <a:endParaRPr lang="en-US" sz="4400" dirty="0" smtClean="0">
              <a:solidFill>
                <a:srgbClr val="FF0000"/>
              </a:solidFill>
            </a:endParaRPr>
          </a:p>
        </p:txBody>
      </p:sp>
      <p:sp>
        <p:nvSpPr>
          <p:cNvPr id="4" name="TextBox 3"/>
          <p:cNvSpPr txBox="1"/>
          <p:nvPr/>
        </p:nvSpPr>
        <p:spPr>
          <a:xfrm>
            <a:off x="3914984" y="2058128"/>
            <a:ext cx="6656832" cy="3323987"/>
          </a:xfrm>
          <a:prstGeom prst="rect">
            <a:avLst/>
          </a:prstGeom>
          <a:noFill/>
        </p:spPr>
        <p:txBody>
          <a:bodyPr wrap="square" rtlCol="0">
            <a:spAutoFit/>
          </a:bodyPr>
          <a:lstStyle/>
          <a:p>
            <a:r>
              <a:rPr lang="en-US" sz="3200" i="1" dirty="0"/>
              <a:t>The Curricula can be taught by Teachers, Counselors, School Psychologists, law enforcement officers, behavioral health specialists, parents, </a:t>
            </a:r>
            <a:r>
              <a:rPr lang="en-US" sz="3200" i="1" dirty="0" smtClean="0"/>
              <a:t>volunteers and </a:t>
            </a:r>
            <a:r>
              <a:rPr lang="en-US" sz="3200" i="1" dirty="0"/>
              <a:t>any other related professional.</a:t>
            </a:r>
            <a:endParaRPr lang="en-US" sz="3200" dirty="0"/>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3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864108"/>
            <a:ext cx="7435428" cy="1303020"/>
          </a:xfrm>
        </p:spPr>
        <p:txBody>
          <a:bodyPr>
            <a:noAutofit/>
          </a:bodyPr>
          <a:lstStyle/>
          <a:p>
            <a:pPr marL="0" indent="0" algn="ctr">
              <a:buNone/>
            </a:pPr>
            <a:r>
              <a:rPr lang="en-US" sz="4400" dirty="0" smtClean="0">
                <a:solidFill>
                  <a:srgbClr val="FF0000"/>
                </a:solidFill>
              </a:rPr>
              <a:t>The amount of professional development required to train personnel</a:t>
            </a:r>
          </a:p>
          <a:p>
            <a:pPr marL="0" indent="0" algn="ctr">
              <a:buNone/>
            </a:pPr>
            <a:endParaRPr lang="en-US" sz="4400" dirty="0" smtClean="0">
              <a:solidFill>
                <a:srgbClr val="FF0000"/>
              </a:solidFill>
            </a:endParaRPr>
          </a:p>
        </p:txBody>
      </p:sp>
      <p:sp>
        <p:nvSpPr>
          <p:cNvPr id="4" name="TextBox 3"/>
          <p:cNvSpPr txBox="1"/>
          <p:nvPr/>
        </p:nvSpPr>
        <p:spPr>
          <a:xfrm>
            <a:off x="4138338" y="2167128"/>
            <a:ext cx="6656832" cy="4154984"/>
          </a:xfrm>
          <a:prstGeom prst="rect">
            <a:avLst/>
          </a:prstGeom>
          <a:noFill/>
        </p:spPr>
        <p:txBody>
          <a:bodyPr wrap="square" rtlCol="0">
            <a:spAutoFit/>
          </a:bodyPr>
          <a:lstStyle/>
          <a:p>
            <a:pPr algn="ctr"/>
            <a:r>
              <a:rPr lang="en-US" sz="4400" i="1" dirty="0"/>
              <a:t>Training and professional Development is not required to implement the program, but the program developers strongly recommend at least one </a:t>
            </a:r>
            <a:r>
              <a:rPr lang="en-US" sz="4400" i="1" dirty="0" smtClean="0"/>
              <a:t>6-hr </a:t>
            </a:r>
            <a:r>
              <a:rPr lang="en-US" sz="4400" i="1" dirty="0"/>
              <a:t>training session</a:t>
            </a:r>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6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184840"/>
            <a:ext cx="7435428" cy="1303020"/>
          </a:xfrm>
        </p:spPr>
        <p:txBody>
          <a:bodyPr>
            <a:noAutofit/>
          </a:bodyPr>
          <a:lstStyle/>
          <a:p>
            <a:pPr marL="0" indent="0" algn="ctr">
              <a:buNone/>
            </a:pPr>
            <a:r>
              <a:rPr lang="en-US" sz="4400" dirty="0" smtClean="0">
                <a:solidFill>
                  <a:srgbClr val="FF0000"/>
                </a:solidFill>
              </a:rPr>
              <a:t>The cost of the program</a:t>
            </a:r>
          </a:p>
        </p:txBody>
      </p:sp>
      <p:sp>
        <p:nvSpPr>
          <p:cNvPr id="4" name="TextBox 3"/>
          <p:cNvSpPr txBox="1"/>
          <p:nvPr/>
        </p:nvSpPr>
        <p:spPr>
          <a:xfrm>
            <a:off x="3020182" y="1487860"/>
            <a:ext cx="8164286" cy="5601533"/>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K-3rd $179.95 Teacher Kit*</a:t>
            </a:r>
          </a:p>
          <a:p>
            <a:pPr algn="ctr"/>
            <a:r>
              <a:rPr lang="en-US" sz="4400" b="1" dirty="0" smtClean="0">
                <a:effectLst>
                  <a:outerShdw blurRad="38100" dist="38100" dir="2700000" algn="tl">
                    <a:srgbClr val="000000">
                      <a:alpha val="43137"/>
                    </a:srgbClr>
                  </a:outerShdw>
                </a:effectLst>
              </a:rPr>
              <a:t>$39.95 (25 workbooks)</a:t>
            </a:r>
          </a:p>
          <a:p>
            <a:pPr algn="ctr"/>
            <a:r>
              <a:rPr lang="en-US" sz="4400" b="1" dirty="0" smtClean="0">
                <a:solidFill>
                  <a:srgbClr val="7030A0"/>
                </a:solidFill>
                <a:effectLst>
                  <a:outerShdw blurRad="38100" dist="38100" dir="2700000" algn="tl">
                    <a:srgbClr val="000000">
                      <a:alpha val="43137"/>
                    </a:srgbClr>
                  </a:outerShdw>
                </a:effectLst>
              </a:rPr>
              <a:t>4</a:t>
            </a:r>
            <a:r>
              <a:rPr lang="en-US" sz="4400" b="1" baseline="30000" dirty="0" smtClean="0">
                <a:solidFill>
                  <a:srgbClr val="7030A0"/>
                </a:solidFill>
                <a:effectLst>
                  <a:outerShdw blurRad="38100" dist="38100" dir="2700000" algn="tl">
                    <a:srgbClr val="000000">
                      <a:alpha val="43137"/>
                    </a:srgbClr>
                  </a:outerShdw>
                </a:effectLst>
              </a:rPr>
              <a:t>th</a:t>
            </a:r>
            <a:r>
              <a:rPr lang="en-US" sz="4400" b="1" dirty="0" smtClean="0">
                <a:solidFill>
                  <a:srgbClr val="7030A0"/>
                </a:solidFill>
                <a:effectLst>
                  <a:outerShdw blurRad="38100" dist="38100" dir="2700000" algn="tl">
                    <a:srgbClr val="000000">
                      <a:alpha val="43137"/>
                    </a:srgbClr>
                  </a:outerShdw>
                </a:effectLst>
              </a:rPr>
              <a:t>-8</a:t>
            </a:r>
            <a:r>
              <a:rPr lang="en-US" sz="4400" b="1" baseline="30000" dirty="0" smtClean="0">
                <a:solidFill>
                  <a:srgbClr val="7030A0"/>
                </a:solidFill>
                <a:effectLst>
                  <a:outerShdw blurRad="38100" dist="38100" dir="2700000" algn="tl">
                    <a:srgbClr val="000000">
                      <a:alpha val="43137"/>
                    </a:srgbClr>
                  </a:outerShdw>
                </a:effectLst>
              </a:rPr>
              <a:t>th</a:t>
            </a:r>
            <a:r>
              <a:rPr lang="en-US" sz="4400" b="1" dirty="0" smtClean="0">
                <a:solidFill>
                  <a:srgbClr val="7030A0"/>
                </a:solidFill>
                <a:effectLst>
                  <a:outerShdw blurRad="38100" dist="38100" dir="2700000" algn="tl">
                    <a:srgbClr val="000000">
                      <a:alpha val="43137"/>
                    </a:srgbClr>
                  </a:outerShdw>
                </a:effectLst>
              </a:rPr>
              <a:t> $265.96 Teacher Kit*</a:t>
            </a:r>
          </a:p>
          <a:p>
            <a:pPr algn="ctr"/>
            <a:r>
              <a:rPr lang="en-US" sz="4400" b="1" dirty="0" smtClean="0">
                <a:solidFill>
                  <a:srgbClr val="7030A0"/>
                </a:solidFill>
                <a:effectLst>
                  <a:outerShdw blurRad="38100" dist="38100" dir="2700000" algn="tl">
                    <a:srgbClr val="000000">
                      <a:alpha val="43137"/>
                    </a:srgbClr>
                  </a:outerShdw>
                </a:effectLst>
              </a:rPr>
              <a:t>$49.94 (25 workbooks)</a:t>
            </a:r>
          </a:p>
          <a:p>
            <a:pPr algn="ctr"/>
            <a:r>
              <a:rPr lang="en-US" sz="4400" b="1" dirty="0" smtClean="0">
                <a:effectLst>
                  <a:outerShdw blurRad="38100" dist="38100" dir="2700000" algn="tl">
                    <a:srgbClr val="000000">
                      <a:alpha val="43137"/>
                    </a:srgbClr>
                  </a:outerShdw>
                </a:effectLst>
              </a:rPr>
              <a:t>HS - $395.95 Teacher Kit*</a:t>
            </a:r>
          </a:p>
          <a:p>
            <a:pPr algn="ctr"/>
            <a:r>
              <a:rPr lang="en-US" sz="4400" b="1" dirty="0" smtClean="0">
                <a:effectLst>
                  <a:outerShdw blurRad="38100" dist="38100" dir="2700000" algn="tl">
                    <a:srgbClr val="000000">
                      <a:alpha val="43137"/>
                    </a:srgbClr>
                  </a:outerShdw>
                </a:effectLst>
              </a:rPr>
              <a:t>$49.95 pack of 25</a:t>
            </a:r>
          </a:p>
          <a:p>
            <a:pPr algn="ctr"/>
            <a:r>
              <a:rPr lang="en-US" sz="3200" b="1" dirty="0" smtClean="0">
                <a:effectLst>
                  <a:outerShdw blurRad="38100" dist="38100" dir="2700000" algn="tl">
                    <a:srgbClr val="000000">
                      <a:alpha val="43137"/>
                    </a:srgbClr>
                  </a:outerShdw>
                </a:effectLst>
              </a:rPr>
              <a:t>*Teacher </a:t>
            </a:r>
            <a:r>
              <a:rPr lang="en-US" sz="3200" b="1" dirty="0">
                <a:effectLst>
                  <a:outerShdw blurRad="38100" dist="38100" dir="2700000" algn="tl">
                    <a:srgbClr val="000000">
                      <a:alpha val="43137"/>
                    </a:srgbClr>
                  </a:outerShdw>
                </a:effectLst>
              </a:rPr>
              <a:t>Kits </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includes 25 workbooks)</a:t>
            </a:r>
          </a:p>
          <a:p>
            <a:pPr algn="ctr"/>
            <a:endParaRPr lang="en-US" sz="4400" b="1" dirty="0" smtClean="0">
              <a:effectLst>
                <a:outerShdw blurRad="38100" dist="38100" dir="2700000" algn="tl">
                  <a:srgbClr val="000000">
                    <a:alpha val="43137"/>
                  </a:srgbClr>
                </a:outerShdw>
              </a:effectLst>
            </a:endParaRPr>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8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749040" y="184840"/>
            <a:ext cx="7435428" cy="1043069"/>
          </a:xfrm>
        </p:spPr>
        <p:txBody>
          <a:bodyPr>
            <a:noAutofit/>
          </a:bodyPr>
          <a:lstStyle/>
          <a:p>
            <a:pPr marL="0" indent="0" algn="ctr">
              <a:buNone/>
            </a:pPr>
            <a:r>
              <a:rPr lang="en-US" sz="4400" dirty="0" smtClean="0">
                <a:solidFill>
                  <a:srgbClr val="FF0000"/>
                </a:solidFill>
              </a:rPr>
              <a:t>The cost of the program</a:t>
            </a:r>
          </a:p>
        </p:txBody>
      </p:sp>
      <p:sp>
        <p:nvSpPr>
          <p:cNvPr id="4" name="TextBox 3"/>
          <p:cNvSpPr txBox="1"/>
          <p:nvPr/>
        </p:nvSpPr>
        <p:spPr>
          <a:xfrm>
            <a:off x="3532290" y="1227909"/>
            <a:ext cx="8164286" cy="6463308"/>
          </a:xfrm>
          <a:prstGeom prst="rect">
            <a:avLst/>
          </a:prstGeom>
          <a:noFill/>
        </p:spPr>
        <p:txBody>
          <a:bodyPr wrap="square" rtlCol="0">
            <a:spAutoFit/>
          </a:bodyPr>
          <a:lstStyle/>
          <a:p>
            <a:r>
              <a:rPr lang="en-US" sz="3200" i="1" dirty="0"/>
              <a:t>Program kits range from $179.95 to $395.95 depending on the grade level. Each kit includes everything the instructor needs to implement the program to a classroom of students. Kit contents include: </a:t>
            </a:r>
            <a:r>
              <a:rPr lang="en-US" sz="3200" i="1" dirty="0">
                <a:effectLst>
                  <a:outerShdw blurRad="38100" dist="38100" dir="2700000" algn="tl">
                    <a:srgbClr val="000000">
                      <a:alpha val="43137"/>
                    </a:srgbClr>
                  </a:outerShdw>
                </a:effectLst>
              </a:rPr>
              <a:t>Teacher’s Manual, Student Workbooks, Activity Materials, Posters, Multi-media, Puppets, and other materials. Kit content depends on the grade level. </a:t>
            </a:r>
            <a:endParaRPr lang="en-US" sz="3200" dirty="0">
              <a:effectLst>
                <a:outerShdw blurRad="38100" dist="38100" dir="2700000" algn="tl">
                  <a:srgbClr val="000000">
                    <a:alpha val="43137"/>
                  </a:srgbClr>
                </a:outerShdw>
              </a:effectLst>
            </a:endParaRPr>
          </a:p>
          <a:p>
            <a:r>
              <a:rPr lang="en-US" sz="3200" i="1" dirty="0"/>
              <a:t> </a:t>
            </a:r>
            <a:endParaRPr lang="en-US" sz="3200" dirty="0"/>
          </a:p>
          <a:p>
            <a:r>
              <a:rPr lang="en-US" sz="3200" i="1" dirty="0"/>
              <a:t>Additional Student Workbooks cost $1.99 per student.</a:t>
            </a:r>
            <a:endParaRPr lang="en-US" sz="3200" dirty="0"/>
          </a:p>
          <a:p>
            <a:pPr algn="ctr"/>
            <a:endParaRPr lang="en-US" sz="4400" b="1" dirty="0" smtClean="0">
              <a:effectLst>
                <a:outerShdw blurRad="38100" dist="38100" dir="2700000" algn="tl">
                  <a:srgbClr val="000000">
                    <a:alpha val="43137"/>
                  </a:srgbClr>
                </a:outerShdw>
              </a:effectLst>
            </a:endParaRPr>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6"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9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618412" y="341593"/>
            <a:ext cx="7435428" cy="1303020"/>
          </a:xfrm>
        </p:spPr>
        <p:txBody>
          <a:bodyPr>
            <a:noAutofit/>
          </a:bodyPr>
          <a:lstStyle/>
          <a:p>
            <a:pPr marL="0" indent="0" algn="ctr">
              <a:buNone/>
            </a:pPr>
            <a:r>
              <a:rPr lang="en-US" sz="4400" dirty="0" smtClean="0">
                <a:solidFill>
                  <a:srgbClr val="FF0000"/>
                </a:solidFill>
              </a:rPr>
              <a:t>The intended outcomes and how they are measured</a:t>
            </a:r>
          </a:p>
        </p:txBody>
      </p:sp>
      <p:sp>
        <p:nvSpPr>
          <p:cNvPr id="6" name="Shape 202"/>
          <p:cNvSpPr/>
          <p:nvPr/>
        </p:nvSpPr>
        <p:spPr>
          <a:xfrm>
            <a:off x="5094512" y="1486989"/>
            <a:ext cx="5715002" cy="147732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000">
                <a:solidFill>
                  <a:srgbClr val="FFFFFF"/>
                </a:solidFill>
                <a:latin typeface="+mj-lt"/>
                <a:ea typeface="+mj-ea"/>
                <a:cs typeface="+mj-cs"/>
                <a:sym typeface="Helvetica"/>
              </a:defRPr>
            </a:pPr>
            <a:endParaRPr lang="en-US" sz="1000" dirty="0" smtClean="0">
              <a:latin typeface="Helvetica" panose="020B0604020202020204" pitchFamily="34" charset="0"/>
              <a:ea typeface="Microsoft JhengHei" panose="020B0604030504040204" pitchFamily="34" charset="-120"/>
              <a:cs typeface="Helvetica" panose="020B0604020202020204" pitchFamily="34" charset="0"/>
            </a:endParaRPr>
          </a:p>
          <a:p>
            <a:pPr>
              <a:defRPr sz="3000">
                <a:solidFill>
                  <a:srgbClr val="FFFFFF"/>
                </a:solidFill>
                <a:latin typeface="+mj-lt"/>
                <a:ea typeface="+mj-ea"/>
                <a:cs typeface="+mj-cs"/>
                <a:sym typeface="Helvetica"/>
              </a:defRPr>
            </a:pPr>
            <a:r>
              <a:rPr lang="en-US" sz="36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Evaluation Instruments</a:t>
            </a:r>
          </a:p>
          <a:p>
            <a:pPr marL="228600">
              <a:defRPr sz="3000">
                <a:solidFill>
                  <a:srgbClr val="FFFFFF"/>
                </a:solidFill>
                <a:latin typeface="+mj-lt"/>
                <a:ea typeface="+mj-ea"/>
                <a:cs typeface="+mj-cs"/>
                <a:sym typeface="Helvetica"/>
              </a:defRPr>
            </a:pPr>
            <a:endPar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a:defRPr sz="3000">
                <a:solidFill>
                  <a:srgbClr val="FFFFFF"/>
                </a:solidFill>
                <a:latin typeface="+mj-lt"/>
                <a:ea typeface="+mj-ea"/>
                <a:cs typeface="+mj-cs"/>
                <a:sym typeface="Helvetica"/>
              </a:defRPr>
            </a:pPr>
            <a:endParaRPr sz="2400" dirty="0">
              <a:solidFill>
                <a:srgbClr val="002060"/>
              </a:solidFill>
              <a:latin typeface="Microsoft JhengHei" panose="020B0604030504040204" pitchFamily="34" charset="-120"/>
              <a:ea typeface="Microsoft JhengHei" panose="020B0604030504040204" pitchFamily="34" charset="-120"/>
            </a:endParaRPr>
          </a:p>
        </p:txBody>
      </p:sp>
      <p:sp>
        <p:nvSpPr>
          <p:cNvPr id="7" name="Shape 254"/>
          <p:cNvSpPr>
            <a:spLocks noChangeArrowheads="1"/>
          </p:cNvSpPr>
          <p:nvPr/>
        </p:nvSpPr>
        <p:spPr bwMode="auto">
          <a:xfrm>
            <a:off x="3997232" y="2225653"/>
            <a:ext cx="5786848" cy="1815882"/>
          </a:xfrm>
          <a:prstGeom prst="rect">
            <a:avLst/>
          </a:prstGeom>
          <a:noFill/>
          <a:ln w="12700">
            <a:noFill/>
            <a:miter lim="400000"/>
            <a:headEnd/>
            <a:tailEnd/>
          </a:ln>
        </p:spPr>
        <p:txBody>
          <a:bodyPr wrap="square" lIns="0" tIns="0" rIns="0" bIns="0">
            <a:spAutoFit/>
          </a:bodyPr>
          <a:lstStyle/>
          <a:p>
            <a:pPr fontAlgn="auto">
              <a:lnSpc>
                <a:spcPct val="150000"/>
              </a:lnSpc>
              <a:spcBef>
                <a:spcPts val="0"/>
              </a:spcBef>
              <a:spcAft>
                <a:spcPts val="0"/>
              </a:spcAft>
              <a:defRPr/>
            </a:pPr>
            <a:r>
              <a:rPr sz="3200" kern="0" dirty="0">
                <a:solidFill>
                  <a:srgbClr val="002060"/>
                </a:solidFill>
                <a:latin typeface="Helvetica" panose="020B0604020202020204" pitchFamily="34" charset="0"/>
                <a:ea typeface="+mj-ea"/>
                <a:cs typeface="Helvetica" panose="020B0604020202020204" pitchFamily="34" charset="0"/>
                <a:sym typeface="Helvetica"/>
              </a:rPr>
              <a:t>Fidelity of Implementation</a:t>
            </a:r>
          </a:p>
          <a:p>
            <a:pPr marL="284163" indent="-166688" fontAlgn="auto">
              <a:spcBef>
                <a:spcPts val="0"/>
              </a:spcBef>
              <a:spcAft>
                <a:spcPts val="0"/>
              </a:spcAft>
              <a:buFont typeface="Arial" panose="020B0604020202020204" pitchFamily="34" charset="0"/>
              <a:buChar char="•"/>
              <a:defRPr/>
            </a:pPr>
            <a:r>
              <a:rPr sz="2000" kern="0" dirty="0">
                <a:solidFill>
                  <a:srgbClr val="002060"/>
                </a:solidFill>
                <a:latin typeface="Helvetica" panose="020B0604020202020204" pitchFamily="34" charset="0"/>
                <a:ea typeface="+mj-ea"/>
                <a:cs typeface="Helvetica" panose="020B0604020202020204" pitchFamily="34" charset="0"/>
                <a:sym typeface="Helvetica"/>
              </a:rPr>
              <a:t>Teacher Implementation Survey </a:t>
            </a:r>
          </a:p>
          <a:p>
            <a:pPr marL="284163" indent="-166688" fontAlgn="auto">
              <a:spcBef>
                <a:spcPts val="0"/>
              </a:spcBef>
              <a:spcAft>
                <a:spcPts val="0"/>
              </a:spcAft>
              <a:buFont typeface="Arial" panose="020B0604020202020204" pitchFamily="34" charset="0"/>
              <a:buChar char="•"/>
              <a:defRPr/>
            </a:pPr>
            <a:r>
              <a:rPr sz="2000" kern="0" dirty="0">
                <a:solidFill>
                  <a:srgbClr val="002060"/>
                </a:solidFill>
                <a:latin typeface="Helvetica" panose="020B0604020202020204" pitchFamily="34" charset="0"/>
                <a:ea typeface="+mj-ea"/>
                <a:cs typeface="Helvetica" panose="020B0604020202020204" pitchFamily="34" charset="0"/>
                <a:sym typeface="Helvetica"/>
              </a:rPr>
              <a:t>Classroom Observation </a:t>
            </a:r>
            <a:r>
              <a:rPr lang="en-US" sz="2000" kern="0" dirty="0" smtClean="0">
                <a:solidFill>
                  <a:srgbClr val="002060"/>
                </a:solidFill>
                <a:latin typeface="Helvetica" panose="020B0604020202020204" pitchFamily="34" charset="0"/>
                <a:ea typeface="+mj-ea"/>
                <a:cs typeface="Helvetica" panose="020B0604020202020204" pitchFamily="34" charset="0"/>
                <a:sym typeface="Helvetica"/>
              </a:rPr>
              <a:t>Checklist </a:t>
            </a:r>
            <a:endParaRPr sz="2000" kern="0" dirty="0">
              <a:solidFill>
                <a:srgbClr val="002060"/>
              </a:solidFill>
              <a:latin typeface="Helvetica" panose="020B0604020202020204" pitchFamily="34" charset="0"/>
              <a:ea typeface="+mj-ea"/>
              <a:cs typeface="Helvetica" panose="020B0604020202020204" pitchFamily="34" charset="0"/>
              <a:sym typeface="Helvetica"/>
            </a:endParaRPr>
          </a:p>
          <a:p>
            <a:pPr fontAlgn="auto">
              <a:spcBef>
                <a:spcPts val="0"/>
              </a:spcBef>
              <a:spcAft>
                <a:spcPts val="0"/>
              </a:spcAft>
              <a:defRPr/>
            </a:pPr>
            <a:endParaRPr sz="3000" kern="0" dirty="0">
              <a:solidFill>
                <a:srgbClr val="002060"/>
              </a:solidFill>
              <a:latin typeface="Helvetica" panose="020B0604020202020204" pitchFamily="34" charset="0"/>
              <a:ea typeface="+mj-ea"/>
              <a:cs typeface="Helvetica" panose="020B0604020202020204" pitchFamily="34" charset="0"/>
              <a:sym typeface="Helvetica"/>
            </a:endParaRPr>
          </a:p>
        </p:txBody>
      </p:sp>
      <p:sp>
        <p:nvSpPr>
          <p:cNvPr id="8" name="Shape 259"/>
          <p:cNvSpPr>
            <a:spLocks noChangeArrowheads="1"/>
          </p:cNvSpPr>
          <p:nvPr/>
        </p:nvSpPr>
        <p:spPr bwMode="auto">
          <a:xfrm>
            <a:off x="3997232" y="3732913"/>
            <a:ext cx="5554133" cy="2521203"/>
          </a:xfrm>
          <a:prstGeom prst="rect">
            <a:avLst/>
          </a:prstGeom>
          <a:noFill/>
          <a:ln w="12700">
            <a:noFill/>
            <a:miter lim="400000"/>
            <a:headEnd/>
            <a:tailEnd/>
          </a:ln>
        </p:spPr>
        <p:txBody>
          <a:bodyPr wrap="square" lIns="0" tIns="0" rIns="0" bIns="0">
            <a:spAutoFit/>
          </a:bodyPr>
          <a:lstStyle/>
          <a:p>
            <a:pPr marL="0" lvl="2">
              <a:spcBef>
                <a:spcPts val="700"/>
              </a:spcBef>
              <a:buSzPct val="100000"/>
              <a:defRPr/>
            </a:pPr>
            <a:r>
              <a:rPr lang="en-US" sz="3200" kern="0" dirty="0" smtClean="0">
                <a:solidFill>
                  <a:srgbClr val="002060"/>
                </a:solidFill>
                <a:latin typeface="Helvetica" panose="020B0604020202020204" pitchFamily="34" charset="0"/>
                <a:ea typeface="+mj-ea"/>
                <a:cs typeface="Helvetica" panose="020B0604020202020204" pitchFamily="34" charset="0"/>
                <a:sym typeface="Helvetica"/>
              </a:rPr>
              <a:t>Evaluation Tools</a:t>
            </a:r>
          </a:p>
          <a:p>
            <a:pPr marL="284163" lvl="2" indent="-166688">
              <a:spcBef>
                <a:spcPts val="700"/>
              </a:spcBef>
              <a:buSzPct val="100000"/>
              <a:buFont typeface="Arial" panose="020B0604020202020204" pitchFamily="34" charset="0"/>
              <a:buChar char="•"/>
              <a:defRPr/>
            </a:pPr>
            <a:r>
              <a:rPr sz="2000" kern="0" dirty="0" smtClean="0">
                <a:solidFill>
                  <a:srgbClr val="002060"/>
                </a:solidFill>
                <a:latin typeface="Helvetica" panose="020B0604020202020204" pitchFamily="34" charset="0"/>
                <a:ea typeface="+mj-ea"/>
                <a:cs typeface="Helvetica" panose="020B0604020202020204" pitchFamily="34" charset="0"/>
                <a:sym typeface="Helvetica"/>
              </a:rPr>
              <a:t>Student Behavior</a:t>
            </a:r>
            <a:r>
              <a:rPr lang="en-US" sz="2000" kern="0" dirty="0" smtClean="0">
                <a:solidFill>
                  <a:srgbClr val="002060"/>
                </a:solidFill>
                <a:latin typeface="Helvetica" panose="020B0604020202020204" pitchFamily="34" charset="0"/>
                <a:ea typeface="+mj-ea"/>
                <a:cs typeface="Helvetica" panose="020B0604020202020204" pitchFamily="34" charset="0"/>
                <a:sym typeface="Helvetica"/>
              </a:rPr>
              <a:t> Checklist - Grades </a:t>
            </a:r>
            <a:r>
              <a:rPr lang="en-US" sz="2000" kern="0" dirty="0">
                <a:solidFill>
                  <a:srgbClr val="002060"/>
                </a:solidFill>
                <a:latin typeface="Helvetica" panose="020B0604020202020204" pitchFamily="34" charset="0"/>
                <a:ea typeface="+mj-ea"/>
                <a:cs typeface="Helvetica" panose="020B0604020202020204" pitchFamily="34" charset="0"/>
                <a:sym typeface="Helvetica"/>
              </a:rPr>
              <a:t>K - 5</a:t>
            </a:r>
          </a:p>
          <a:p>
            <a:pPr marL="284163" indent="-166688" fontAlgn="auto">
              <a:spcBef>
                <a:spcPts val="0"/>
              </a:spcBef>
              <a:spcAft>
                <a:spcPts val="0"/>
              </a:spcAft>
              <a:buFont typeface="Arial" panose="020B0604020202020204" pitchFamily="34" charset="0"/>
              <a:buChar char="•"/>
              <a:defRPr/>
            </a:pPr>
            <a:r>
              <a:rPr sz="2000" kern="0" dirty="0" smtClean="0">
                <a:solidFill>
                  <a:srgbClr val="002060"/>
                </a:solidFill>
                <a:latin typeface="Helvetica" panose="020B0604020202020204" pitchFamily="34" charset="0"/>
                <a:ea typeface="+mj-ea"/>
                <a:cs typeface="Helvetica" panose="020B0604020202020204" pitchFamily="34" charset="0"/>
                <a:sym typeface="Helvetica"/>
              </a:rPr>
              <a:t>Student </a:t>
            </a:r>
            <a:r>
              <a:rPr sz="2000" kern="0" dirty="0">
                <a:solidFill>
                  <a:srgbClr val="002060"/>
                </a:solidFill>
                <a:latin typeface="Helvetica" panose="020B0604020202020204" pitchFamily="34" charset="0"/>
                <a:ea typeface="+mj-ea"/>
                <a:cs typeface="Helvetica" panose="020B0604020202020204" pitchFamily="34" charset="0"/>
                <a:sym typeface="Helvetica"/>
              </a:rPr>
              <a:t>Knowledge </a:t>
            </a:r>
            <a:r>
              <a:rPr sz="2000" kern="0" dirty="0" smtClean="0">
                <a:solidFill>
                  <a:srgbClr val="002060"/>
                </a:solidFill>
                <a:latin typeface="Helvetica" panose="020B0604020202020204" pitchFamily="34" charset="0"/>
                <a:ea typeface="+mj-ea"/>
                <a:cs typeface="Helvetica" panose="020B0604020202020204" pitchFamily="34" charset="0"/>
                <a:sym typeface="Helvetica"/>
              </a:rPr>
              <a:t>Test</a:t>
            </a:r>
            <a:r>
              <a:rPr lang="en-US" sz="2000" kern="0" dirty="0" smtClean="0">
                <a:solidFill>
                  <a:srgbClr val="002060"/>
                </a:solidFill>
                <a:latin typeface="Helvetica" panose="020B0604020202020204" pitchFamily="34" charset="0"/>
                <a:ea typeface="+mj-ea"/>
                <a:cs typeface="Helvetica" panose="020B0604020202020204" pitchFamily="34" charset="0"/>
                <a:sym typeface="Helvetica"/>
              </a:rPr>
              <a:t> - Grades 3 - 12</a:t>
            </a:r>
            <a:endParaRPr lang="en-US" sz="2000" kern="0" dirty="0">
              <a:solidFill>
                <a:srgbClr val="002060"/>
              </a:solidFill>
              <a:latin typeface="Helvetica" panose="020B0604020202020204" pitchFamily="34" charset="0"/>
              <a:ea typeface="+mj-ea"/>
              <a:cs typeface="Helvetica" panose="020B0604020202020204" pitchFamily="34" charset="0"/>
              <a:sym typeface="Helvetica"/>
            </a:endParaRPr>
          </a:p>
          <a:p>
            <a:pPr marL="284163" lvl="2" indent="-166688">
              <a:buSzPct val="100000"/>
              <a:buFont typeface="Arial" panose="020B0604020202020204" pitchFamily="34" charset="0"/>
              <a:buChar char="•"/>
              <a:defRPr/>
            </a:pPr>
            <a:r>
              <a:rPr sz="2000" kern="0" dirty="0" smtClean="0">
                <a:solidFill>
                  <a:srgbClr val="002060"/>
                </a:solidFill>
                <a:latin typeface="Helvetica" panose="020B0604020202020204" pitchFamily="34" charset="0"/>
                <a:ea typeface="+mj-ea"/>
                <a:cs typeface="Helvetica" panose="020B0604020202020204" pitchFamily="34" charset="0"/>
                <a:sym typeface="Helvetica"/>
              </a:rPr>
              <a:t>Student </a:t>
            </a:r>
            <a:r>
              <a:rPr sz="2000" kern="0" dirty="0">
                <a:solidFill>
                  <a:srgbClr val="002060"/>
                </a:solidFill>
                <a:latin typeface="Helvetica" panose="020B0604020202020204" pitchFamily="34" charset="0"/>
                <a:ea typeface="+mj-ea"/>
                <a:cs typeface="Helvetica" panose="020B0604020202020204" pitchFamily="34" charset="0"/>
                <a:sym typeface="Helvetica"/>
              </a:rPr>
              <a:t>Risk &amp; Protective Factors </a:t>
            </a:r>
            <a:r>
              <a:rPr sz="2000" kern="0" dirty="0" smtClean="0">
                <a:solidFill>
                  <a:srgbClr val="002060"/>
                </a:solidFill>
                <a:latin typeface="Helvetica" panose="020B0604020202020204" pitchFamily="34" charset="0"/>
                <a:ea typeface="+mj-ea"/>
                <a:cs typeface="Helvetica" panose="020B0604020202020204" pitchFamily="34" charset="0"/>
                <a:sym typeface="Helvetica"/>
              </a:rPr>
              <a:t>Survey</a:t>
            </a:r>
            <a:r>
              <a:rPr lang="en-US" sz="2000" kern="0" dirty="0" smtClean="0">
                <a:solidFill>
                  <a:srgbClr val="002060"/>
                </a:solidFill>
                <a:latin typeface="Helvetica" panose="020B0604020202020204" pitchFamily="34" charset="0"/>
                <a:ea typeface="+mj-ea"/>
                <a:cs typeface="Helvetica" panose="020B0604020202020204" pitchFamily="34" charset="0"/>
                <a:sym typeface="Helvetica"/>
              </a:rPr>
              <a:t> - </a:t>
            </a:r>
            <a:r>
              <a:rPr lang="en-US" sz="2000" kern="0" dirty="0" smtClean="0">
                <a:solidFill>
                  <a:srgbClr val="002060"/>
                </a:solidFill>
                <a:latin typeface="Helvetica" panose="020B0604020202020204" pitchFamily="34" charset="0"/>
                <a:cs typeface="Helvetica" panose="020B0604020202020204" pitchFamily="34" charset="0"/>
                <a:sym typeface="Helvetica"/>
              </a:rPr>
              <a:t>Grades </a:t>
            </a:r>
            <a:r>
              <a:rPr lang="en-US" sz="2000" kern="0" dirty="0">
                <a:solidFill>
                  <a:srgbClr val="002060"/>
                </a:solidFill>
                <a:latin typeface="Helvetica" panose="020B0604020202020204" pitchFamily="34" charset="0"/>
                <a:cs typeface="Helvetica" panose="020B0604020202020204" pitchFamily="34" charset="0"/>
                <a:sym typeface="Helvetica"/>
              </a:rPr>
              <a:t>3 - 12</a:t>
            </a:r>
          </a:p>
          <a:p>
            <a:pPr marL="168275" lvl="2">
              <a:buSzPct val="100000"/>
              <a:defRPr/>
            </a:pPr>
            <a:endParaRPr sz="1600" kern="0" dirty="0">
              <a:solidFill>
                <a:srgbClr val="002060"/>
              </a:solidFill>
              <a:latin typeface="Helvetica" panose="020B0604020202020204" pitchFamily="34" charset="0"/>
              <a:ea typeface="+mj-ea"/>
              <a:cs typeface="Helvetica" panose="020B0604020202020204" pitchFamily="34" charset="0"/>
              <a:sym typeface="Helvetica"/>
            </a:endParaRPr>
          </a:p>
          <a:p>
            <a:pPr fontAlgn="auto">
              <a:spcBef>
                <a:spcPts val="0"/>
              </a:spcBef>
              <a:spcAft>
                <a:spcPts val="0"/>
              </a:spcAft>
              <a:defRPr/>
            </a:pPr>
            <a:endParaRPr sz="3000" kern="0" dirty="0">
              <a:solidFill>
                <a:srgbClr val="002060"/>
              </a:solidFill>
              <a:latin typeface="+mj-lt"/>
              <a:ea typeface="+mj-ea"/>
              <a:cs typeface="+mj-cs"/>
              <a:sym typeface="Helvetica"/>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10"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2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618412" y="341593"/>
            <a:ext cx="7435428" cy="1303020"/>
          </a:xfrm>
        </p:spPr>
        <p:txBody>
          <a:bodyPr>
            <a:noAutofit/>
          </a:bodyPr>
          <a:lstStyle/>
          <a:p>
            <a:pPr marL="0" indent="0" algn="ctr">
              <a:buNone/>
            </a:pPr>
            <a:r>
              <a:rPr lang="en-US" sz="4400" dirty="0" smtClean="0">
                <a:solidFill>
                  <a:srgbClr val="FF0000"/>
                </a:solidFill>
              </a:rPr>
              <a:t>The intended outcomes and how they are measured</a:t>
            </a:r>
          </a:p>
        </p:txBody>
      </p:sp>
      <p:sp>
        <p:nvSpPr>
          <p:cNvPr id="6" name="Shape 202"/>
          <p:cNvSpPr/>
          <p:nvPr/>
        </p:nvSpPr>
        <p:spPr>
          <a:xfrm>
            <a:off x="3532290" y="2058128"/>
            <a:ext cx="7936899" cy="40010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000">
                <a:solidFill>
                  <a:srgbClr val="FFFFFF"/>
                </a:solidFill>
                <a:latin typeface="+mj-lt"/>
                <a:ea typeface="+mj-ea"/>
                <a:cs typeface="+mj-cs"/>
                <a:sym typeface="Helvetica"/>
              </a:defRPr>
            </a:pPr>
            <a:endParaRPr lang="en-US" sz="1000" dirty="0" smtClean="0">
              <a:latin typeface="Helvetica" panose="020B0604020202020204" pitchFamily="34" charset="0"/>
              <a:ea typeface="Microsoft JhengHei" panose="020B0604030504040204" pitchFamily="34" charset="-120"/>
              <a:cs typeface="Helvetica" panose="020B0604020202020204" pitchFamily="34" charset="0"/>
            </a:endParaRPr>
          </a:p>
          <a:p>
            <a:r>
              <a:rPr lang="en-US" sz="2000" dirty="0"/>
              <a:t> </a:t>
            </a:r>
          </a:p>
          <a:p>
            <a:r>
              <a:rPr lang="en-US" sz="3600" i="1" dirty="0"/>
              <a:t>1: Intentions to use alcohol, tobacco, and </a:t>
            </a:r>
          </a:p>
          <a:p>
            <a:r>
              <a:rPr lang="en-US" sz="3600" i="1" dirty="0" smtClean="0"/>
              <a:t>	other drugs </a:t>
            </a:r>
            <a:endParaRPr lang="en-US" sz="3600" dirty="0"/>
          </a:p>
          <a:p>
            <a:r>
              <a:rPr lang="en-US" sz="3600" i="1" dirty="0"/>
              <a:t>2: Risk and protective factors for substance </a:t>
            </a:r>
          </a:p>
          <a:p>
            <a:r>
              <a:rPr lang="en-US" sz="3600" i="1" dirty="0" smtClean="0"/>
              <a:t>	use</a:t>
            </a:r>
            <a:endParaRPr lang="en-US" sz="3600" dirty="0"/>
          </a:p>
          <a:p>
            <a:r>
              <a:rPr lang="en-US" sz="3600" i="1" dirty="0"/>
              <a:t>3: Personal and prosocial behaviors</a:t>
            </a:r>
            <a:endParaRPr lang="en-US" sz="3600" dirty="0"/>
          </a:p>
          <a:p>
            <a:pPr marL="228600">
              <a:defRPr sz="3000">
                <a:solidFill>
                  <a:srgbClr val="FFFFFF"/>
                </a:solidFill>
                <a:latin typeface="+mj-lt"/>
                <a:ea typeface="+mj-ea"/>
                <a:cs typeface="+mj-cs"/>
                <a:sym typeface="Helvetica"/>
              </a:defRPr>
            </a:pPr>
            <a:endParaRPr sz="20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a:defRPr sz="3000">
                <a:solidFill>
                  <a:srgbClr val="FFFFFF"/>
                </a:solidFill>
                <a:latin typeface="+mj-lt"/>
                <a:ea typeface="+mj-ea"/>
                <a:cs typeface="+mj-cs"/>
                <a:sym typeface="Helvetica"/>
              </a:defRPr>
            </a:pPr>
            <a:endParaRPr sz="2400" dirty="0">
              <a:solidFill>
                <a:srgbClr val="002060"/>
              </a:solidFill>
              <a:latin typeface="Microsoft JhengHei" panose="020B0604030504040204" pitchFamily="34" charset="-120"/>
              <a:ea typeface="Microsoft JhengHei" panose="020B0604030504040204" pitchFamily="34" charset="-120"/>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10"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61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07"/>
          <p:cNvSpPr/>
          <p:nvPr/>
        </p:nvSpPr>
        <p:spPr>
          <a:xfrm>
            <a:off x="3505199" y="633442"/>
            <a:ext cx="6997337"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4000">
                <a:solidFill>
                  <a:srgbClr val="FFFFFF"/>
                </a:solidFill>
                <a:latin typeface="+mj-lt"/>
                <a:ea typeface="+mj-ea"/>
                <a:cs typeface="+mj-cs"/>
                <a:sym typeface="Helvetica"/>
              </a:defRPr>
            </a:pPr>
            <a:r>
              <a:rPr sz="3600" spc="-1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Too Good for </a:t>
            </a:r>
            <a:r>
              <a:rPr lang="en-US" sz="3600" spc="-1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Drugs</a:t>
            </a:r>
            <a:endParaRPr sz="3600" spc="-1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a:defRPr sz="2000">
                <a:solidFill>
                  <a:srgbClr val="FFFFFF"/>
                </a:solidFill>
                <a:latin typeface="+mj-lt"/>
                <a:ea typeface="+mj-ea"/>
                <a:cs typeface="+mj-cs"/>
                <a:sym typeface="Helvetica"/>
              </a:defRPr>
            </a:pPr>
            <a:endParaRPr dirty="0">
              <a:solidFill>
                <a:srgbClr val="002060"/>
              </a:solidFill>
            </a:endParaRPr>
          </a:p>
        </p:txBody>
      </p:sp>
      <p:sp>
        <p:nvSpPr>
          <p:cNvPr id="7" name="Rectangle 6"/>
          <p:cNvSpPr/>
          <p:nvPr/>
        </p:nvSpPr>
        <p:spPr>
          <a:xfrm>
            <a:off x="3505200" y="1248995"/>
            <a:ext cx="5105400" cy="677108"/>
          </a:xfrm>
          <a:prstGeom prst="rect">
            <a:avLst/>
          </a:prstGeom>
        </p:spPr>
        <p:txBody>
          <a:bodyPr wrap="square">
            <a:spAutoFit/>
          </a:bodyPr>
          <a:lstStyle/>
          <a:p>
            <a:r>
              <a:rPr lang="en-US" sz="2000" dirty="0" smtClean="0">
                <a:solidFill>
                  <a:srgbClr val="002060"/>
                </a:solidFill>
                <a:latin typeface="Helvetica" panose="020B0604020202020204" pitchFamily="34" charset="0"/>
                <a:cs typeface="Helvetica" panose="020B0604020202020204" pitchFamily="34" charset="0"/>
              </a:rPr>
              <a:t>Elementary • Middle School • High </a:t>
            </a:r>
            <a:r>
              <a:rPr lang="en-US" sz="2000" dirty="0">
                <a:solidFill>
                  <a:srgbClr val="002060"/>
                </a:solidFill>
                <a:latin typeface="Helvetica" panose="020B0604020202020204" pitchFamily="34" charset="0"/>
                <a:cs typeface="Helvetica" panose="020B0604020202020204" pitchFamily="34" charset="0"/>
              </a:rPr>
              <a:t>School</a:t>
            </a:r>
          </a:p>
          <a:p>
            <a:r>
              <a:rPr lang="en-US" dirty="0">
                <a:solidFill>
                  <a:srgbClr val="002060"/>
                </a:solidFill>
              </a:rPr>
              <a:t> </a:t>
            </a:r>
          </a:p>
        </p:txBody>
      </p:sp>
      <p:sp>
        <p:nvSpPr>
          <p:cNvPr id="8" name="Rectangle 7"/>
          <p:cNvSpPr/>
          <p:nvPr/>
        </p:nvSpPr>
        <p:spPr>
          <a:xfrm>
            <a:off x="3505199" y="1926103"/>
            <a:ext cx="4572000" cy="1938992"/>
          </a:xfrm>
          <a:prstGeom prst="rect">
            <a:avLst/>
          </a:prstGeom>
        </p:spPr>
        <p:txBody>
          <a:bodyPr>
            <a:spAutoFit/>
          </a:bodyPr>
          <a:lstStyle/>
          <a:p>
            <a:pPr algn="r">
              <a:spcBef>
                <a:spcPts val="0"/>
              </a:spcBef>
              <a:defRPr sz="2800">
                <a:solidFill>
                  <a:srgbClr val="FFFFFF"/>
                </a:solidFill>
                <a:latin typeface="+mj-lt"/>
                <a:ea typeface="+mj-ea"/>
                <a:cs typeface="+mj-cs"/>
                <a:sym typeface="Helvetica"/>
              </a:defRPr>
            </a:pPr>
            <a:r>
              <a:rPr lang="en-US" sz="24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Cindy </a:t>
            </a:r>
            <a:r>
              <a:rPr lang="en-US" sz="24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Swartzwelder</a:t>
            </a:r>
          </a:p>
          <a:p>
            <a:pPr algn="r">
              <a:spcBef>
                <a:spcPts val="0"/>
              </a:spcBef>
              <a:defRPr sz="2800">
                <a:solidFill>
                  <a:srgbClr val="FFFFFF"/>
                </a:solidFill>
                <a:latin typeface="+mj-lt"/>
                <a:ea typeface="+mj-ea"/>
                <a:cs typeface="+mj-cs"/>
                <a:sym typeface="Helvetica"/>
              </a:defRPr>
            </a:pPr>
            <a:r>
              <a:rPr lang="en-US" sz="24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Blake Christy</a:t>
            </a:r>
            <a:endParaRPr lang="en-US" sz="24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algn="r">
              <a:spcBef>
                <a:spcPts val="0"/>
              </a:spcBef>
              <a:defRPr sz="2800">
                <a:solidFill>
                  <a:srgbClr val="FFFFFF"/>
                </a:solidFill>
                <a:latin typeface="+mj-lt"/>
                <a:ea typeface="+mj-ea"/>
                <a:cs typeface="+mj-cs"/>
                <a:sym typeface="Helvetica"/>
              </a:defRPr>
            </a:pPr>
            <a:endParaRPr lang="en-US" sz="24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a:p>
            <a:pPr algn="r">
              <a:spcBef>
                <a:spcPts val="0"/>
              </a:spcBef>
              <a:defRPr sz="2800">
                <a:solidFill>
                  <a:srgbClr val="FFFFFF"/>
                </a:solidFill>
                <a:latin typeface="+mj-lt"/>
                <a:ea typeface="+mj-ea"/>
                <a:cs typeface="+mj-cs"/>
                <a:sym typeface="Helvetica"/>
              </a:defRPr>
            </a:pPr>
            <a:r>
              <a:rPr lang="en-US" sz="24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C.E</a:t>
            </a:r>
            <a:r>
              <a:rPr lang="en-US" sz="24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 Mendez </a:t>
            </a:r>
            <a:r>
              <a:rPr lang="en-US" sz="2400" dirty="0" smtClean="0">
                <a:solidFill>
                  <a:srgbClr val="002060"/>
                </a:solidFill>
                <a:latin typeface="Helvetica" panose="020B0604020202020204" pitchFamily="34" charset="0"/>
                <a:ea typeface="Microsoft JhengHei" panose="020B0604030504040204" pitchFamily="34" charset="-120"/>
                <a:cs typeface="Helvetica" panose="020B0604020202020204" pitchFamily="34" charset="0"/>
              </a:rPr>
              <a:t>Foundation, Inc.</a:t>
            </a:r>
          </a:p>
          <a:p>
            <a:pPr algn="r">
              <a:spcBef>
                <a:spcPts val="0"/>
              </a:spcBef>
              <a:defRPr sz="2800">
                <a:solidFill>
                  <a:srgbClr val="FFFFFF"/>
                </a:solidFill>
                <a:latin typeface="+mj-lt"/>
                <a:ea typeface="+mj-ea"/>
                <a:cs typeface="+mj-cs"/>
                <a:sym typeface="Helvetica"/>
              </a:defRPr>
            </a:pPr>
            <a:endParaRPr lang="en-US" sz="2400" dirty="0">
              <a:solidFill>
                <a:srgbClr val="002060"/>
              </a:solidFill>
              <a:latin typeface="Helvetica" panose="020B0604020202020204" pitchFamily="34" charset="0"/>
              <a:ea typeface="Microsoft JhengHei" panose="020B0604030504040204" pitchFamily="34" charset="-120"/>
              <a:cs typeface="Helvetica" panose="020B0604020202020204" pitchFamily="34" charset="0"/>
            </a:endParaRPr>
          </a:p>
        </p:txBody>
      </p:sp>
      <p:sp>
        <p:nvSpPr>
          <p:cNvPr id="9" name="TextBox 8"/>
          <p:cNvSpPr txBox="1"/>
          <p:nvPr/>
        </p:nvSpPr>
        <p:spPr>
          <a:xfrm>
            <a:off x="7850778" y="4760180"/>
            <a:ext cx="3762104"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Wanda Absher, Psy. S.</a:t>
            </a:r>
          </a:p>
          <a:p>
            <a:r>
              <a:rPr lang="en-US" sz="2400"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Safe Schools Coordinator</a:t>
            </a:r>
          </a:p>
          <a:p>
            <a:r>
              <a:rPr lang="en-US" sz="2400"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Pulaski County Schools</a:t>
            </a:r>
          </a:p>
        </p:txBody>
      </p:sp>
    </p:spTree>
    <p:extLst>
      <p:ext uri="{BB962C8B-B14F-4D97-AF65-F5344CB8AC3E}">
        <p14:creationId xmlns:p14="http://schemas.microsoft.com/office/powerpoint/2010/main" val="312644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487783" y="328530"/>
            <a:ext cx="7592183" cy="1303020"/>
          </a:xfrm>
        </p:spPr>
        <p:txBody>
          <a:bodyPr>
            <a:noAutofit/>
          </a:bodyPr>
          <a:lstStyle/>
          <a:p>
            <a:pPr marL="0" indent="0" algn="ctr">
              <a:buNone/>
            </a:pPr>
            <a:r>
              <a:rPr lang="en-US" sz="4400" b="1" dirty="0" smtClean="0">
                <a:solidFill>
                  <a:srgbClr val="FF0000"/>
                </a:solidFill>
                <a:effectLst>
                  <a:outerShdw blurRad="38100" dist="38100" dir="2700000" algn="tl">
                    <a:srgbClr val="000000">
                      <a:alpha val="43137"/>
                    </a:srgbClr>
                  </a:outerShdw>
                </a:effectLst>
              </a:rPr>
              <a:t>Grades for which it is designed</a:t>
            </a:r>
          </a:p>
        </p:txBody>
      </p:sp>
      <p:sp>
        <p:nvSpPr>
          <p:cNvPr id="4" name="TextBox 3"/>
          <p:cNvSpPr txBox="1"/>
          <p:nvPr/>
        </p:nvSpPr>
        <p:spPr>
          <a:xfrm>
            <a:off x="4099149" y="1664935"/>
            <a:ext cx="6656832" cy="4801314"/>
          </a:xfrm>
          <a:prstGeom prst="rect">
            <a:avLst/>
          </a:prstGeom>
          <a:noFill/>
        </p:spPr>
        <p:txBody>
          <a:bodyPr wrap="square" rtlCol="0">
            <a:spAutoFit/>
          </a:bodyPr>
          <a:lstStyle/>
          <a:p>
            <a:pPr algn="ctr"/>
            <a:r>
              <a:rPr lang="en-US" sz="4800" b="1" i="1" dirty="0" smtClean="0">
                <a:effectLst>
                  <a:outerShdw blurRad="38100" dist="38100" dir="2700000" algn="tl">
                    <a:srgbClr val="000000">
                      <a:alpha val="43137"/>
                    </a:srgbClr>
                  </a:outerShdw>
                </a:effectLst>
              </a:rPr>
              <a:t>All grades Kindergarten through High School for students ages 6 through 17. Separate volumes available at each grade level</a:t>
            </a:r>
          </a:p>
          <a:p>
            <a:endParaRPr lang="en-US" dirty="0"/>
          </a:p>
        </p:txBody>
      </p:sp>
      <p:pic>
        <p:nvPicPr>
          <p:cNvPr id="5"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95249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4" name="Title 1"/>
          <p:cNvSpPr>
            <a:spLocks noGrp="1"/>
          </p:cNvSpPr>
          <p:nvPr>
            <p:ph idx="1"/>
          </p:nvPr>
        </p:nvSpPr>
        <p:spPr/>
        <p:txBody>
          <a:bodyPr>
            <a:normAutofit fontScale="97500"/>
          </a:bodyPr>
          <a:lstStyle/>
          <a:p>
            <a:pPr marL="342900" indent="-228600">
              <a:buFont typeface="Arial" panose="020B0604020202020204" pitchFamily="34" charset="0"/>
              <a:buChar char="•"/>
            </a:pPr>
            <a:endParaRPr lang="en-US" sz="4000" spc="-100" dirty="0">
              <a:solidFill>
                <a:srgbClr val="00B0F0"/>
              </a:solidFill>
              <a:latin typeface="Helvetica" panose="020B0604020202020204" pitchFamily="34" charset="0"/>
              <a:ea typeface="Microsoft JhengHei" panose="020B0604030504040204" pitchFamily="34" charset="-120"/>
              <a:cs typeface="Helvetica" panose="020B0604020202020204" pitchFamily="34" charset="0"/>
            </a:endParaRPr>
          </a:p>
          <a:p>
            <a:pPr marL="114300" indent="0">
              <a:buNone/>
            </a:pPr>
            <a:r>
              <a:rPr lang="en-US" sz="2000" dirty="0" smtClean="0">
                <a:solidFill>
                  <a:schemeClr val="bg1"/>
                </a:solidFill>
                <a:latin typeface="Microsoft JhengHei" panose="020B0604030504040204" pitchFamily="34" charset="-120"/>
                <a:ea typeface="Microsoft JhengHei" panose="020B0604030504040204" pitchFamily="34" charset="-120"/>
              </a:rPr>
              <a:t/>
            </a:r>
            <a:br>
              <a:rPr lang="en-US" sz="2000" dirty="0" smtClean="0">
                <a:solidFill>
                  <a:schemeClr val="bg1"/>
                </a:solidFill>
                <a:latin typeface="Microsoft JhengHei" panose="020B0604030504040204" pitchFamily="34" charset="-120"/>
                <a:ea typeface="Microsoft JhengHei" panose="020B0604030504040204" pitchFamily="34" charset="-120"/>
              </a:rPr>
            </a:br>
            <a:endParaRPr lang="en-US" sz="1400" i="1" dirty="0">
              <a:solidFill>
                <a:schemeClr val="bg1"/>
              </a:solidFill>
              <a:latin typeface="Microsoft JhengHei" panose="020B0604030504040204" pitchFamily="34" charset="-120"/>
              <a:ea typeface="Microsoft JhengHei" panose="020B0604030504040204" pitchFamily="34" charset="-120"/>
            </a:endParaRPr>
          </a:p>
        </p:txBody>
      </p:sp>
      <p:sp>
        <p:nvSpPr>
          <p:cNvPr id="5" name="Rectangle 4"/>
          <p:cNvSpPr/>
          <p:nvPr/>
        </p:nvSpPr>
        <p:spPr>
          <a:xfrm>
            <a:off x="5541113" y="2571925"/>
            <a:ext cx="5334000" cy="3046988"/>
          </a:xfrm>
          <a:prstGeom prst="rect">
            <a:avLst/>
          </a:prstGeom>
        </p:spPr>
        <p:txBody>
          <a:bodyPr wrap="square">
            <a:spAutoFit/>
          </a:bodyPr>
          <a:lstStyle/>
          <a:p>
            <a:pPr marL="342900" indent="-228600">
              <a:buFont typeface="Arial" panose="020B0604020202020204" pitchFamily="34" charset="0"/>
              <a:buChar char="•"/>
            </a:pPr>
            <a:r>
              <a:rPr lang="en-US" sz="3200" dirty="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Mitigate Risk </a:t>
            </a: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Factors</a:t>
            </a:r>
          </a:p>
          <a:p>
            <a:pPr marL="342900" indent="-228600">
              <a:buFont typeface="Arial" panose="020B0604020202020204" pitchFamily="34" charset="0"/>
              <a:buChar char="•"/>
            </a:pP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Promote </a:t>
            </a:r>
            <a:r>
              <a:rPr lang="en-US" sz="3200" dirty="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Protective </a:t>
            </a: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Factors</a:t>
            </a:r>
          </a:p>
          <a:p>
            <a:pPr marL="342900" indent="-228600">
              <a:buFont typeface="Arial" panose="020B0604020202020204" pitchFamily="34" charset="0"/>
              <a:buChar char="•"/>
            </a:pP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Interactive </a:t>
            </a:r>
            <a:r>
              <a:rPr lang="en-US" sz="3200" dirty="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Lesson </a:t>
            </a: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Design</a:t>
            </a:r>
          </a:p>
          <a:p>
            <a:pPr marL="342900" indent="-228600">
              <a:buFont typeface="Arial" panose="020B0604020202020204" pitchFamily="34" charset="0"/>
              <a:buChar char="•"/>
            </a:pPr>
            <a:r>
              <a:rPr lang="en-US" sz="32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Engaging</a:t>
            </a:r>
            <a:r>
              <a:rPr lang="en-US" sz="3200" dirty="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 Thought-Provoking Activities</a:t>
            </a:r>
            <a:endParaRPr lang="en-US" sz="2800" dirty="0">
              <a:solidFill>
                <a:srgbClr val="00B0F0"/>
              </a:solidFill>
            </a:endParaRPr>
          </a:p>
        </p:txBody>
      </p:sp>
      <p:sp>
        <p:nvSpPr>
          <p:cNvPr id="6" name="Title 1"/>
          <p:cNvSpPr txBox="1">
            <a:spLocks/>
          </p:cNvSpPr>
          <p:nvPr/>
        </p:nvSpPr>
        <p:spPr>
          <a:xfrm>
            <a:off x="4490013" y="948441"/>
            <a:ext cx="5867400" cy="153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400" spc="-1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
            </a:r>
            <a:br>
              <a:rPr lang="en-US" sz="4400" spc="-1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br>
            <a:r>
              <a:rPr lang="en-US" sz="4400" spc="-1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Evidence-Based </a:t>
            </a:r>
            <a:br>
              <a:rPr lang="en-US" sz="4400" spc="-1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br>
            <a:r>
              <a:rPr lang="en-US" sz="4400" spc="-100" dirty="0" smtClean="0">
                <a:solidFill>
                  <a:srgbClr val="00B0F0"/>
                </a:solidFill>
                <a:latin typeface="Helvetica" panose="020B0604020202020204" pitchFamily="34" charset="0"/>
                <a:ea typeface="Microsoft JhengHei" panose="020B0604030504040204" pitchFamily="34" charset="-120"/>
                <a:cs typeface="Helvetica" panose="020B0604020202020204" pitchFamily="34" charset="0"/>
              </a:rPr>
              <a:t>Skill-Building Programs</a:t>
            </a:r>
            <a:r>
              <a:rPr lang="en-US" dirty="0" smtClean="0">
                <a:solidFill>
                  <a:srgbClr val="00B0F0"/>
                </a:solidFill>
                <a:latin typeface="Microsoft JhengHei" panose="020B0604030504040204" pitchFamily="34" charset="-120"/>
                <a:ea typeface="Microsoft JhengHei" panose="020B0604030504040204" pitchFamily="34" charset="-120"/>
              </a:rPr>
              <a:t/>
            </a:r>
            <a:br>
              <a:rPr lang="en-US" dirty="0" smtClean="0">
                <a:solidFill>
                  <a:srgbClr val="00B0F0"/>
                </a:solidFill>
                <a:latin typeface="Microsoft JhengHei" panose="020B0604030504040204" pitchFamily="34" charset="-120"/>
                <a:ea typeface="Microsoft JhengHei" panose="020B0604030504040204" pitchFamily="34" charset="-120"/>
              </a:rPr>
            </a:br>
            <a:r>
              <a:rPr lang="en-US" sz="4400" dirty="0" smtClean="0">
                <a:solidFill>
                  <a:srgbClr val="00B0F0"/>
                </a:solidFill>
                <a:latin typeface="Microsoft JhengHei" panose="020B0604030504040204" pitchFamily="34" charset="-120"/>
                <a:ea typeface="Microsoft JhengHei" panose="020B0604030504040204" pitchFamily="34" charset="-120"/>
              </a:rPr>
              <a:t/>
            </a:r>
            <a:br>
              <a:rPr lang="en-US" sz="4400" dirty="0" smtClean="0">
                <a:solidFill>
                  <a:srgbClr val="00B0F0"/>
                </a:solidFill>
                <a:latin typeface="Microsoft JhengHei" panose="020B0604030504040204" pitchFamily="34" charset="-120"/>
                <a:ea typeface="Microsoft JhengHei" panose="020B0604030504040204" pitchFamily="34" charset="-120"/>
              </a:rPr>
            </a:br>
            <a:r>
              <a:rPr lang="en-US" sz="2800" dirty="0" smtClean="0">
                <a:solidFill>
                  <a:srgbClr val="00B0F0"/>
                </a:solidFill>
                <a:latin typeface="Microsoft JhengHei" panose="020B0604030504040204" pitchFamily="34" charset="-120"/>
                <a:ea typeface="Microsoft JhengHei" panose="020B0604030504040204" pitchFamily="34" charset="-120"/>
              </a:rPr>
              <a:t/>
            </a:r>
            <a:br>
              <a:rPr lang="en-US" sz="2800" dirty="0" smtClean="0">
                <a:solidFill>
                  <a:srgbClr val="00B0F0"/>
                </a:solidFill>
                <a:latin typeface="Microsoft JhengHei" panose="020B0604030504040204" pitchFamily="34" charset="-120"/>
                <a:ea typeface="Microsoft JhengHei" panose="020B0604030504040204" pitchFamily="34" charset="-120"/>
              </a:rPr>
            </a:br>
            <a:endParaRPr lang="en-US" sz="1400" i="1" dirty="0">
              <a:solidFill>
                <a:srgbClr val="00B0F0"/>
              </a:solidFill>
              <a:latin typeface="Microsoft JhengHei" panose="020B0604030504040204" pitchFamily="34" charset="-120"/>
              <a:ea typeface="Microsoft JhengHei" panose="020B0604030504040204" pitchFamily="34" charset="-120"/>
            </a:endParaRPr>
          </a:p>
        </p:txBody>
      </p:sp>
      <p:pic>
        <p:nvPicPr>
          <p:cNvPr id="7"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36991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4" name="Shape 129"/>
          <p:cNvSpPr>
            <a:spLocks noGrp="1" noChangeArrowheads="1"/>
          </p:cNvSpPr>
          <p:nvPr>
            <p:ph idx="1"/>
          </p:nvPr>
        </p:nvSpPr>
        <p:spPr bwMode="auto">
          <a:xfrm>
            <a:off x="4178461" y="964660"/>
            <a:ext cx="708370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eaLnBrk="0" hangingPunct="0">
              <a:defRPr sz="2400">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sz="2400">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9pPr>
          </a:lstStyle>
          <a:p>
            <a:pPr marL="0" indent="0" eaLnBrk="1" hangingPunct="1">
              <a:buNone/>
            </a:pPr>
            <a:r>
              <a:rPr lang="en-US" altLang="en-US" sz="4800" dirty="0">
                <a:solidFill>
                  <a:srgbClr val="00B0F0"/>
                </a:solidFill>
                <a:latin typeface="Helvetica" charset="0"/>
                <a:ea typeface="Helvetica" charset="0"/>
                <a:cs typeface="Helvetica" charset="0"/>
                <a:sym typeface="Helvetica" charset="0"/>
              </a:rPr>
              <a:t>Theoretical Framework</a:t>
            </a:r>
          </a:p>
        </p:txBody>
      </p:sp>
      <p:sp>
        <p:nvSpPr>
          <p:cNvPr id="5" name="Shape 130"/>
          <p:cNvSpPr>
            <a:spLocks noChangeArrowheads="1"/>
          </p:cNvSpPr>
          <p:nvPr/>
        </p:nvSpPr>
        <p:spPr bwMode="auto">
          <a:xfrm>
            <a:off x="5479933" y="1845197"/>
            <a:ext cx="5620188" cy="3416320"/>
          </a:xfrm>
          <a:prstGeom prst="rect">
            <a:avLst/>
          </a:prstGeom>
          <a:noFill/>
          <a:ln w="12700">
            <a:noFill/>
            <a:miter lim="400000"/>
            <a:headEnd/>
            <a:tailEnd/>
          </a:ln>
        </p:spPr>
        <p:txBody>
          <a:bodyPr wrap="square" lIns="0" tIns="0" rIns="0" bIns="0">
            <a:spAutoFit/>
          </a:bodyPr>
          <a:lstStyle/>
          <a:p>
            <a:pPr marL="457200" indent="-228600" fontAlgn="auto">
              <a:lnSpc>
                <a:spcPct val="150000"/>
              </a:lnSpc>
              <a:spcBef>
                <a:spcPts val="0"/>
              </a:spcBef>
              <a:spcAft>
                <a:spcPts val="0"/>
              </a:spcAft>
              <a:buFont typeface="Arial" panose="020B0604020202020204" pitchFamily="34" charset="0"/>
              <a:buChar char="•"/>
              <a:defRPr/>
            </a:pPr>
            <a:r>
              <a:rPr lang="en-US" sz="3200" kern="0" dirty="0">
                <a:solidFill>
                  <a:srgbClr val="00B0F0"/>
                </a:solidFill>
                <a:latin typeface="Helvetica" panose="020B0604020202020204" pitchFamily="34" charset="0"/>
                <a:ea typeface="+mj-ea"/>
                <a:cs typeface="Helvetica" panose="020B0604020202020204" pitchFamily="34" charset="0"/>
                <a:sym typeface="Helvetica"/>
              </a:rPr>
              <a:t>Risk &amp; Protective Factors</a:t>
            </a:r>
            <a:endParaRPr sz="3200" kern="0" dirty="0">
              <a:solidFill>
                <a:srgbClr val="00B0F0"/>
              </a:solidFill>
              <a:latin typeface="Helvetica" panose="020B0604020202020204" pitchFamily="34" charset="0"/>
              <a:ea typeface="+mj-ea"/>
              <a:cs typeface="Helvetica" panose="020B0604020202020204" pitchFamily="34" charset="0"/>
              <a:sym typeface="Helvetica"/>
            </a:endParaRPr>
          </a:p>
          <a:p>
            <a:pPr marL="457200" indent="-228600" fontAlgn="auto">
              <a:lnSpc>
                <a:spcPct val="150000"/>
              </a:lnSpc>
              <a:spcBef>
                <a:spcPts val="0"/>
              </a:spcBef>
              <a:spcAft>
                <a:spcPts val="0"/>
              </a:spcAft>
              <a:buFont typeface="Arial" panose="020B0604020202020204" pitchFamily="34" charset="0"/>
              <a:buChar char="•"/>
              <a:defRPr/>
            </a:pPr>
            <a:r>
              <a:rPr lang="en-US" sz="3200" kern="0" dirty="0">
                <a:solidFill>
                  <a:srgbClr val="00B0F0"/>
                </a:solidFill>
                <a:latin typeface="Helvetica" panose="020B0604020202020204" pitchFamily="34" charset="0"/>
                <a:ea typeface="+mj-ea"/>
                <a:cs typeface="Helvetica" panose="020B0604020202020204" pitchFamily="34" charset="0"/>
                <a:sym typeface="Helvetica"/>
              </a:rPr>
              <a:t>Behavioral Change Theory</a:t>
            </a:r>
            <a:endParaRPr sz="3200" kern="0" dirty="0">
              <a:solidFill>
                <a:srgbClr val="00B0F0"/>
              </a:solidFill>
              <a:latin typeface="Helvetica" panose="020B0604020202020204" pitchFamily="34" charset="0"/>
              <a:ea typeface="+mj-ea"/>
              <a:cs typeface="Helvetica" panose="020B0604020202020204" pitchFamily="34" charset="0"/>
              <a:sym typeface="Helvetica"/>
            </a:endParaRPr>
          </a:p>
          <a:p>
            <a:pPr marL="457200" indent="-228600" fontAlgn="auto">
              <a:lnSpc>
                <a:spcPct val="150000"/>
              </a:lnSpc>
              <a:spcBef>
                <a:spcPts val="0"/>
              </a:spcBef>
              <a:spcAft>
                <a:spcPts val="0"/>
              </a:spcAft>
              <a:buFont typeface="Arial" panose="020B0604020202020204" pitchFamily="34" charset="0"/>
              <a:buChar char="•"/>
              <a:defRPr/>
            </a:pPr>
            <a:r>
              <a:rPr lang="en-US" sz="3200" kern="0" dirty="0">
                <a:solidFill>
                  <a:srgbClr val="00B0F0"/>
                </a:solidFill>
                <a:latin typeface="Helvetica" panose="020B0604020202020204" pitchFamily="34" charset="0"/>
                <a:ea typeface="+mj-ea"/>
                <a:cs typeface="Helvetica" panose="020B0604020202020204" pitchFamily="34" charset="0"/>
                <a:sym typeface="Helvetica"/>
              </a:rPr>
              <a:t>Emotional Intelligence</a:t>
            </a:r>
            <a:endParaRPr sz="3200" kern="0" dirty="0">
              <a:solidFill>
                <a:srgbClr val="00B0F0"/>
              </a:solidFill>
              <a:latin typeface="Helvetica" panose="020B0604020202020204" pitchFamily="34" charset="0"/>
              <a:ea typeface="+mj-ea"/>
              <a:cs typeface="Helvetica" panose="020B0604020202020204" pitchFamily="34" charset="0"/>
              <a:sym typeface="Helvetica"/>
            </a:endParaRPr>
          </a:p>
          <a:p>
            <a:pPr marL="457200" indent="-228600" fontAlgn="auto">
              <a:lnSpc>
                <a:spcPct val="150000"/>
              </a:lnSpc>
              <a:spcBef>
                <a:spcPts val="0"/>
              </a:spcBef>
              <a:spcAft>
                <a:spcPts val="0"/>
              </a:spcAft>
              <a:buFont typeface="Arial" panose="020B0604020202020204" pitchFamily="34" charset="0"/>
              <a:buChar char="•"/>
              <a:defRPr/>
            </a:pPr>
            <a:r>
              <a:rPr lang="en-US" sz="3200" kern="0" dirty="0">
                <a:solidFill>
                  <a:srgbClr val="00B0F0"/>
                </a:solidFill>
                <a:latin typeface="Helvetica" panose="020B0604020202020204" pitchFamily="34" charset="0"/>
                <a:ea typeface="+mj-ea"/>
                <a:cs typeface="Helvetica" panose="020B0604020202020204" pitchFamily="34" charset="0"/>
                <a:sym typeface="Helvetica"/>
              </a:rPr>
              <a:t>Social Intelligence</a:t>
            </a:r>
            <a:endParaRPr sz="3200" kern="0" dirty="0">
              <a:solidFill>
                <a:srgbClr val="00B0F0"/>
              </a:solidFill>
              <a:latin typeface="Helvetica" panose="020B0604020202020204" pitchFamily="34" charset="0"/>
              <a:ea typeface="+mj-ea"/>
              <a:cs typeface="Helvetica" panose="020B0604020202020204" pitchFamily="34" charset="0"/>
              <a:sym typeface="Helvetica"/>
            </a:endParaRPr>
          </a:p>
          <a:p>
            <a:pPr fontAlgn="auto">
              <a:spcBef>
                <a:spcPts val="0"/>
              </a:spcBef>
              <a:spcAft>
                <a:spcPts val="0"/>
              </a:spcAft>
              <a:defRPr/>
            </a:pPr>
            <a:endParaRPr sz="3000" kern="0" dirty="0">
              <a:solidFill>
                <a:srgbClr val="00B0F0"/>
              </a:solidFill>
              <a:latin typeface="+mj-lt"/>
              <a:ea typeface="+mj-ea"/>
              <a:cs typeface="+mj-cs"/>
              <a:sym typeface="Helvetica"/>
            </a:endParaRPr>
          </a:p>
        </p:txBody>
      </p:sp>
      <p:pic>
        <p:nvPicPr>
          <p:cNvPr id="6"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395607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3" name="Content Placeholder 2"/>
          <p:cNvSpPr>
            <a:spLocks noGrp="1"/>
          </p:cNvSpPr>
          <p:nvPr>
            <p:ph idx="1"/>
          </p:nvPr>
        </p:nvSpPr>
        <p:spPr>
          <a:xfrm>
            <a:off x="3605348" y="367720"/>
            <a:ext cx="7435428" cy="1303020"/>
          </a:xfrm>
        </p:spPr>
        <p:txBody>
          <a:bodyPr>
            <a:noAutofit/>
          </a:bodyPr>
          <a:lstStyle/>
          <a:p>
            <a:pPr marL="0" indent="0" algn="ctr">
              <a:buNone/>
            </a:pPr>
            <a:r>
              <a:rPr lang="en-US" sz="4400" dirty="0" smtClean="0">
                <a:solidFill>
                  <a:srgbClr val="FF0000"/>
                </a:solidFill>
              </a:rPr>
              <a:t>How the program is incorporated into the </a:t>
            </a:r>
            <a:r>
              <a:rPr lang="en-US" sz="4400" dirty="0" smtClean="0">
                <a:solidFill>
                  <a:srgbClr val="FF0000"/>
                </a:solidFill>
              </a:rPr>
              <a:t>curricula?</a:t>
            </a:r>
            <a:endParaRPr lang="en-US" sz="4400" dirty="0" smtClean="0">
              <a:solidFill>
                <a:srgbClr val="FF0000"/>
              </a:solidFill>
            </a:endParaRPr>
          </a:p>
        </p:txBody>
      </p:sp>
      <p:sp>
        <p:nvSpPr>
          <p:cNvPr id="4" name="TextBox 3"/>
          <p:cNvSpPr txBox="1"/>
          <p:nvPr/>
        </p:nvSpPr>
        <p:spPr>
          <a:xfrm>
            <a:off x="3605348" y="1670740"/>
            <a:ext cx="8464732" cy="5201424"/>
          </a:xfrm>
          <a:prstGeom prst="rect">
            <a:avLst/>
          </a:prstGeom>
          <a:noFill/>
        </p:spPr>
        <p:txBody>
          <a:bodyPr wrap="square" rtlCol="0">
            <a:spAutoFit/>
          </a:bodyPr>
          <a:lstStyle/>
          <a:p>
            <a:r>
              <a:rPr lang="en-US" sz="2000" i="1" dirty="0"/>
              <a:t>Too Good for Drugs has been aligned with:</a:t>
            </a:r>
            <a:endParaRPr lang="en-US" sz="2000" dirty="0"/>
          </a:p>
          <a:p>
            <a:r>
              <a:rPr lang="en-US" sz="2000" dirty="0"/>
              <a:t> </a:t>
            </a:r>
          </a:p>
          <a:p>
            <a:r>
              <a:rPr lang="en-US" sz="2400" i="1" dirty="0" smtClean="0"/>
              <a:t>-</a:t>
            </a:r>
            <a:r>
              <a:rPr lang="en-US" sz="2400" i="1" dirty="0"/>
              <a:t>American School Counselors Association Competencies and Indicators</a:t>
            </a:r>
            <a:endParaRPr lang="en-US" sz="2400" dirty="0"/>
          </a:p>
          <a:p>
            <a:r>
              <a:rPr lang="en-US" sz="2400" i="1" dirty="0"/>
              <a:t>-The American Cancer Society's Content Standards and Benchmarks</a:t>
            </a:r>
            <a:endParaRPr lang="en-US" sz="2400" dirty="0"/>
          </a:p>
          <a:p>
            <a:r>
              <a:rPr lang="en-US" sz="2400" i="1" dirty="0" smtClean="0"/>
              <a:t>-</a:t>
            </a:r>
            <a:r>
              <a:rPr lang="en-US" sz="2400" b="1" i="1" dirty="0" smtClean="0"/>
              <a:t>Kentucky and National Health </a:t>
            </a:r>
            <a:r>
              <a:rPr lang="en-US" sz="2400" b="1" i="1" dirty="0"/>
              <a:t>Standards and Performance Indicators </a:t>
            </a:r>
            <a:r>
              <a:rPr lang="en-US" sz="2400" b="1" i="1" dirty="0" smtClean="0"/>
              <a:t> 2, 3, 4, 5, 6, 7</a:t>
            </a:r>
            <a:endParaRPr lang="en-US" sz="2400" b="1" dirty="0"/>
          </a:p>
          <a:p>
            <a:r>
              <a:rPr lang="en-US" sz="2400" b="1" i="1" dirty="0"/>
              <a:t>-PBIS - Positive Behavioral Supports and Intervention framework</a:t>
            </a:r>
            <a:endParaRPr lang="en-US" sz="2400" dirty="0"/>
          </a:p>
          <a:p>
            <a:r>
              <a:rPr lang="en-US" sz="2400" b="1" i="1" dirty="0"/>
              <a:t>-RTI - Response to Intervention</a:t>
            </a:r>
            <a:endParaRPr lang="en-US" sz="2400" dirty="0"/>
          </a:p>
          <a:p>
            <a:r>
              <a:rPr lang="en-US" sz="2000" dirty="0"/>
              <a:t> </a:t>
            </a:r>
          </a:p>
          <a:p>
            <a:r>
              <a:rPr lang="en-US" sz="2000" i="1" dirty="0" smtClean="0"/>
              <a:t>The program is well suited to implementation in Health, Social Studies, Science and other related classrooms.</a:t>
            </a:r>
            <a:endParaRPr lang="en-US" sz="4000" dirty="0"/>
          </a:p>
          <a:p>
            <a:pPr algn="ctr"/>
            <a:endParaRPr lang="en-US" sz="4000" b="1" i="1" dirty="0">
              <a:effectLst>
                <a:outerShdw blurRad="38100" dist="38100" dir="2700000" algn="tl">
                  <a:srgbClr val="000000">
                    <a:alpha val="43137"/>
                  </a:srgbClr>
                </a:outerShdw>
              </a:effectLst>
            </a:endParaRPr>
          </a:p>
        </p:txBody>
      </p:sp>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11" y="888348"/>
            <a:ext cx="1289934" cy="1299895"/>
          </a:xfrm>
          <a:prstGeom prst="rect">
            <a:avLst/>
          </a:prstGeom>
        </p:spPr>
      </p:pic>
    </p:spTree>
    <p:extLst>
      <p:ext uri="{BB962C8B-B14F-4D97-AF65-F5344CB8AC3E}">
        <p14:creationId xmlns:p14="http://schemas.microsoft.com/office/powerpoint/2010/main" val="293917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856" y="102922"/>
            <a:ext cx="4818888" cy="6571982"/>
          </a:xfrm>
        </p:spPr>
      </p:pic>
      <p:pic>
        <p:nvPicPr>
          <p:cNvPr id="5" name="Picture 2" descr="H:\Logos\Mendez Foundation Logos\Too Good Logo Sun Star\Too Good Star_Sun Logo WHIT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341868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6945" y="1379934"/>
            <a:ext cx="4425695" cy="3319271"/>
          </a:xfrm>
        </p:spPr>
      </p:pic>
      <p:pic>
        <p:nvPicPr>
          <p:cNvPr id="11" name="Picture 2" descr="H:\Logos\Mendez Foundation Logos\Too Good Logo Sun Star\Too Good Star_Sun Logo WHITE.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34381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Good for Drugs</a:t>
            </a:r>
            <a:endParaRPr lang="en-US" dirty="0"/>
          </a:p>
        </p:txBody>
      </p:sp>
      <p:sp>
        <p:nvSpPr>
          <p:cNvPr id="4" name="Shape 129"/>
          <p:cNvSpPr>
            <a:spLocks noGrp="1" noChangeArrowheads="1"/>
          </p:cNvSpPr>
          <p:nvPr>
            <p:ph idx="1"/>
          </p:nvPr>
        </p:nvSpPr>
        <p:spPr bwMode="auto">
          <a:xfrm>
            <a:off x="5663344" y="791438"/>
            <a:ext cx="332302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sz="2400">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sz="2400">
                <a:solidFill>
                  <a:schemeClr val="tx1"/>
                </a:solidFill>
                <a:latin typeface="Calibri" pitchFamily="34" charset="0"/>
                <a:ea typeface="Calibri" pitchFamily="34" charset="0"/>
                <a:cs typeface="Calibri" pitchFamily="34" charset="0"/>
                <a:sym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ea typeface="Calibri" pitchFamily="34" charset="0"/>
                <a:cs typeface="Calibri" pitchFamily="34" charset="0"/>
                <a:sym typeface="Calibri" pitchFamily="34" charset="0"/>
              </a:defRPr>
            </a:lvl9pPr>
          </a:lstStyle>
          <a:p>
            <a:pPr marL="0" indent="0" eaLnBrk="1" hangingPunct="1">
              <a:buNone/>
            </a:pPr>
            <a:r>
              <a:rPr lang="en-US" altLang="en-US" sz="4800" dirty="0">
                <a:solidFill>
                  <a:srgbClr val="00B0F0"/>
                </a:solidFill>
                <a:latin typeface="Helvetica" charset="0"/>
                <a:ea typeface="Helvetica" charset="0"/>
                <a:cs typeface="Helvetica" charset="0"/>
                <a:sym typeface="Helvetica" charset="0"/>
              </a:rPr>
              <a:t>Logic </a:t>
            </a:r>
            <a:r>
              <a:rPr lang="en-US" altLang="en-US" sz="4800" dirty="0" smtClean="0">
                <a:solidFill>
                  <a:srgbClr val="00B0F0"/>
                </a:solidFill>
                <a:latin typeface="Helvetica" charset="0"/>
                <a:ea typeface="Helvetica" charset="0"/>
                <a:cs typeface="Helvetica" charset="0"/>
                <a:sym typeface="Helvetica" charset="0"/>
              </a:rPr>
              <a:t>Model</a:t>
            </a:r>
            <a:endParaRPr lang="en-US" altLang="en-US" sz="4800" dirty="0">
              <a:solidFill>
                <a:srgbClr val="00B0F0"/>
              </a:solidFill>
              <a:latin typeface="Helvetica" charset="0"/>
              <a:ea typeface="Helvetica" charset="0"/>
              <a:cs typeface="Helvetica" charset="0"/>
              <a:sym typeface="Helvetica" charset="0"/>
            </a:endParaRPr>
          </a:p>
        </p:txBody>
      </p:sp>
      <p:sp>
        <p:nvSpPr>
          <p:cNvPr id="5" name="TextBox 4"/>
          <p:cNvSpPr txBox="1"/>
          <p:nvPr/>
        </p:nvSpPr>
        <p:spPr>
          <a:xfrm>
            <a:off x="3612749" y="2011102"/>
            <a:ext cx="8115300" cy="3477875"/>
          </a:xfrm>
          <a:prstGeom prst="rect">
            <a:avLst/>
          </a:prstGeom>
          <a:noFill/>
        </p:spPr>
        <p:txBody>
          <a:bodyPr wrap="square" rtlCol="0">
            <a:spAutoFit/>
          </a:bodyPr>
          <a:lstStyle/>
          <a:p>
            <a:r>
              <a:rPr lang="en-US" sz="2000" dirty="0" smtClean="0">
                <a:solidFill>
                  <a:srgbClr val="00B0F0"/>
                </a:solidFill>
                <a:latin typeface="Helvetica" panose="020B0604020202020204" pitchFamily="34" charset="0"/>
                <a:cs typeface="Helvetica" panose="020B0604020202020204" pitchFamily="34" charset="0"/>
              </a:rPr>
              <a:t>Target Group</a:t>
            </a:r>
          </a:p>
          <a:p>
            <a:endParaRPr lang="en-US" sz="2000" dirty="0" smtClean="0">
              <a:solidFill>
                <a:srgbClr val="00B0F0"/>
              </a:solidFill>
              <a:latin typeface="Helvetica" panose="020B0604020202020204" pitchFamily="34" charset="0"/>
              <a:cs typeface="Helvetica" panose="020B0604020202020204" pitchFamily="34" charset="0"/>
            </a:endParaRPr>
          </a:p>
          <a:p>
            <a:r>
              <a:rPr lang="en-US" sz="2000" dirty="0" smtClean="0">
                <a:solidFill>
                  <a:srgbClr val="00B0F0"/>
                </a:solidFill>
                <a:latin typeface="Helvetica" panose="020B0604020202020204" pitchFamily="34" charset="0"/>
                <a:cs typeface="Helvetica" panose="020B0604020202020204" pitchFamily="34" charset="0"/>
              </a:rPr>
              <a:t>	►Program Goals</a:t>
            </a:r>
          </a:p>
          <a:p>
            <a:endParaRPr lang="en-US" sz="2000" dirty="0" smtClean="0">
              <a:solidFill>
                <a:srgbClr val="00B0F0"/>
              </a:solidFill>
              <a:latin typeface="Helvetica" panose="020B0604020202020204" pitchFamily="34" charset="0"/>
              <a:cs typeface="Helvetica" panose="020B0604020202020204" pitchFamily="34" charset="0"/>
            </a:endParaRPr>
          </a:p>
          <a:p>
            <a:r>
              <a:rPr lang="en-US" sz="2000" dirty="0" smtClean="0">
                <a:solidFill>
                  <a:srgbClr val="00B0F0"/>
                </a:solidFill>
                <a:latin typeface="Helvetica" panose="020B0604020202020204" pitchFamily="34" charset="0"/>
                <a:cs typeface="Helvetica" panose="020B0604020202020204" pitchFamily="34" charset="0"/>
              </a:rPr>
              <a:t>		</a:t>
            </a:r>
            <a:r>
              <a:rPr lang="en-US" sz="2000" dirty="0">
                <a:solidFill>
                  <a:srgbClr val="00B0F0"/>
                </a:solidFill>
                <a:latin typeface="Helvetica" panose="020B0604020202020204" pitchFamily="34" charset="0"/>
                <a:cs typeface="Helvetica" panose="020B0604020202020204" pitchFamily="34" charset="0"/>
              </a:rPr>
              <a:t> ► </a:t>
            </a:r>
            <a:r>
              <a:rPr lang="en-US" sz="2000" dirty="0" smtClean="0">
                <a:solidFill>
                  <a:srgbClr val="00B0F0"/>
                </a:solidFill>
                <a:latin typeface="Helvetica" panose="020B0604020202020204" pitchFamily="34" charset="0"/>
                <a:cs typeface="Helvetica" panose="020B0604020202020204" pitchFamily="34" charset="0"/>
              </a:rPr>
              <a:t>Strategies</a:t>
            </a:r>
          </a:p>
          <a:p>
            <a:endParaRPr lang="en-US" sz="2000" dirty="0" smtClean="0">
              <a:solidFill>
                <a:srgbClr val="00B0F0"/>
              </a:solidFill>
              <a:latin typeface="Helvetica" panose="020B0604020202020204" pitchFamily="34" charset="0"/>
              <a:cs typeface="Helvetica" panose="020B0604020202020204" pitchFamily="34" charset="0"/>
            </a:endParaRPr>
          </a:p>
          <a:p>
            <a:r>
              <a:rPr lang="en-US" sz="2000" dirty="0" smtClean="0">
                <a:solidFill>
                  <a:srgbClr val="00B0F0"/>
                </a:solidFill>
                <a:latin typeface="Helvetica" panose="020B0604020202020204" pitchFamily="34" charset="0"/>
                <a:cs typeface="Helvetica" panose="020B0604020202020204" pitchFamily="34" charset="0"/>
              </a:rPr>
              <a:t>			</a:t>
            </a:r>
            <a:r>
              <a:rPr lang="en-US" sz="2000" dirty="0">
                <a:solidFill>
                  <a:srgbClr val="00B0F0"/>
                </a:solidFill>
                <a:latin typeface="Helvetica" panose="020B0604020202020204" pitchFamily="34" charset="0"/>
                <a:cs typeface="Helvetica" panose="020B0604020202020204" pitchFamily="34" charset="0"/>
              </a:rPr>
              <a:t> ► </a:t>
            </a:r>
            <a:r>
              <a:rPr lang="en-US" sz="2000" dirty="0" smtClean="0">
                <a:solidFill>
                  <a:srgbClr val="00B0F0"/>
                </a:solidFill>
                <a:latin typeface="Helvetica" panose="020B0604020202020204" pitchFamily="34" charset="0"/>
                <a:cs typeface="Helvetica" panose="020B0604020202020204" pitchFamily="34" charset="0"/>
              </a:rPr>
              <a:t>Theory of Change</a:t>
            </a:r>
          </a:p>
          <a:p>
            <a:endParaRPr lang="en-US" sz="2000" dirty="0" smtClean="0">
              <a:solidFill>
                <a:srgbClr val="00B0F0"/>
              </a:solidFill>
              <a:latin typeface="Helvetica" panose="020B0604020202020204" pitchFamily="34" charset="0"/>
              <a:cs typeface="Helvetica" panose="020B0604020202020204" pitchFamily="34" charset="0"/>
            </a:endParaRPr>
          </a:p>
          <a:p>
            <a:r>
              <a:rPr lang="en-US" sz="2000" dirty="0" smtClean="0">
                <a:solidFill>
                  <a:srgbClr val="00B0F0"/>
                </a:solidFill>
                <a:latin typeface="Helvetica" panose="020B0604020202020204" pitchFamily="34" charset="0"/>
                <a:cs typeface="Helvetica" panose="020B0604020202020204" pitchFamily="34" charset="0"/>
              </a:rPr>
              <a:t>				</a:t>
            </a:r>
            <a:r>
              <a:rPr lang="en-US" sz="2000" dirty="0">
                <a:solidFill>
                  <a:srgbClr val="00B0F0"/>
                </a:solidFill>
                <a:latin typeface="Helvetica" panose="020B0604020202020204" pitchFamily="34" charset="0"/>
                <a:cs typeface="Helvetica" panose="020B0604020202020204" pitchFamily="34" charset="0"/>
              </a:rPr>
              <a:t> ► </a:t>
            </a:r>
            <a:r>
              <a:rPr lang="en-US" sz="2000" dirty="0" smtClean="0">
                <a:solidFill>
                  <a:srgbClr val="00B0F0"/>
                </a:solidFill>
                <a:latin typeface="Helvetica" panose="020B0604020202020204" pitchFamily="34" charset="0"/>
                <a:cs typeface="Helvetica" panose="020B0604020202020204" pitchFamily="34" charset="0"/>
              </a:rPr>
              <a:t>Short Term Outcomes</a:t>
            </a:r>
          </a:p>
          <a:p>
            <a:endParaRPr lang="en-US" sz="2000" dirty="0" smtClean="0">
              <a:solidFill>
                <a:srgbClr val="00B0F0"/>
              </a:solidFill>
              <a:latin typeface="Helvetica" panose="020B0604020202020204" pitchFamily="34" charset="0"/>
              <a:cs typeface="Helvetica" panose="020B0604020202020204" pitchFamily="34" charset="0"/>
            </a:endParaRPr>
          </a:p>
          <a:p>
            <a:r>
              <a:rPr lang="en-US" sz="2000" dirty="0" smtClean="0">
                <a:solidFill>
                  <a:srgbClr val="00B0F0"/>
                </a:solidFill>
                <a:latin typeface="Helvetica" panose="020B0604020202020204" pitchFamily="34" charset="0"/>
                <a:cs typeface="Helvetica" panose="020B0604020202020204" pitchFamily="34" charset="0"/>
              </a:rPr>
              <a:t>					</a:t>
            </a:r>
            <a:r>
              <a:rPr lang="en-US" sz="2000" dirty="0">
                <a:solidFill>
                  <a:srgbClr val="00B0F0"/>
                </a:solidFill>
                <a:latin typeface="Helvetica" panose="020B0604020202020204" pitchFamily="34" charset="0"/>
                <a:cs typeface="Helvetica" panose="020B0604020202020204" pitchFamily="34" charset="0"/>
              </a:rPr>
              <a:t> ► </a:t>
            </a:r>
            <a:r>
              <a:rPr lang="en-US" sz="2000" dirty="0" smtClean="0">
                <a:solidFill>
                  <a:srgbClr val="00B0F0"/>
                </a:solidFill>
                <a:latin typeface="Helvetica" panose="020B0604020202020204" pitchFamily="34" charset="0"/>
                <a:cs typeface="Helvetica" panose="020B0604020202020204" pitchFamily="34" charset="0"/>
              </a:rPr>
              <a:t>Long Term Outcomes</a:t>
            </a:r>
            <a:endParaRPr lang="en-US" sz="2000" dirty="0">
              <a:solidFill>
                <a:srgbClr val="00B0F0"/>
              </a:solidFill>
              <a:latin typeface="Helvetica" panose="020B0604020202020204" pitchFamily="34" charset="0"/>
              <a:cs typeface="Helvetica" panose="020B0604020202020204" pitchFamily="34" charset="0"/>
            </a:endParaRPr>
          </a:p>
        </p:txBody>
      </p:sp>
      <p:pic>
        <p:nvPicPr>
          <p:cNvPr id="6" name="Picture 2" descr="H:\Logos\Mendez Foundation Logos\Too Good Logo Sun Star\Too Good Star_Sun Logo WHIT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4" y="888348"/>
            <a:ext cx="1447800" cy="116978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4" y="5224833"/>
            <a:ext cx="3279371" cy="735676"/>
          </a:xfrm>
          <a:prstGeom prst="rect">
            <a:avLst/>
          </a:prstGeom>
        </p:spPr>
      </p:pic>
    </p:spTree>
    <p:extLst>
      <p:ext uri="{BB962C8B-B14F-4D97-AF65-F5344CB8AC3E}">
        <p14:creationId xmlns:p14="http://schemas.microsoft.com/office/powerpoint/2010/main" val="105690432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1E7A820607B428A4D9F77975192DE" ma:contentTypeVersion="2" ma:contentTypeDescription="Create a new document." ma:contentTypeScope="" ma:versionID="f7b9f07c00b278329216cac00840c08f">
  <xsd:schema xmlns:xsd="http://www.w3.org/2001/XMLSchema" xmlns:xs="http://www.w3.org/2001/XMLSchema" xmlns:p="http://schemas.microsoft.com/office/2006/metadata/properties" xmlns:ns1="http://schemas.microsoft.com/sharepoint/v3" xmlns:ns2="9d98fa39-7fbd-4685-a488-797cac822720" targetNamespace="http://schemas.microsoft.com/office/2006/metadata/properties" ma:root="true" ma:fieldsID="873753032221f58caa2d213f149a9f5b" ns1:_="" ns2:_="">
    <xsd:import namespace="http://schemas.microsoft.com/sharepoint/v3"/>
    <xsd:import namespace="9d98fa39-7fbd-4685-a488-797cac8227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13206B4-1478-4A00-9EC2-7BF1CE1526AB}"/>
</file>

<file path=customXml/itemProps2.xml><?xml version="1.0" encoding="utf-8"?>
<ds:datastoreItem xmlns:ds="http://schemas.openxmlformats.org/officeDocument/2006/customXml" ds:itemID="{539F28CB-4DFF-45A3-8E73-3D679AB765AC}"/>
</file>

<file path=customXml/itemProps3.xml><?xml version="1.0" encoding="utf-8"?>
<ds:datastoreItem xmlns:ds="http://schemas.openxmlformats.org/officeDocument/2006/customXml" ds:itemID="{412CBF02-A32D-488F-B7CC-33E317A1F92E}"/>
</file>

<file path=docProps/app.xml><?xml version="1.0" encoding="utf-8"?>
<Properties xmlns="http://schemas.openxmlformats.org/officeDocument/2006/extended-properties" xmlns:vt="http://schemas.openxmlformats.org/officeDocument/2006/docPropsVTypes">
  <Template>TM03457475[[fn=Frame]]</Template>
  <TotalTime>736</TotalTime>
  <Words>727</Words>
  <Application>Microsoft Office PowerPoint</Application>
  <PresentationFormat>Widescreen</PresentationFormat>
  <Paragraphs>185</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Microsoft JhengHei</vt:lpstr>
      <vt:lpstr>Arial</vt:lpstr>
      <vt:lpstr>Calibri</vt:lpstr>
      <vt:lpstr>Corbel</vt:lpstr>
      <vt:lpstr>Helvetica</vt:lpstr>
      <vt:lpstr>Wingdings 2</vt:lpstr>
      <vt:lpstr>Frame</vt:lpstr>
      <vt:lpstr>Too Good For Drugs</vt:lpstr>
      <vt:lpstr>PowerPoint Presentation</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Too Good For Drugs</vt:lpstr>
      <vt:lpstr>PowerPoint Presentation</vt:lpstr>
      <vt:lpstr>Too Good for Drugs</vt:lpstr>
      <vt:lpstr>Too Good For Drugs</vt:lpstr>
      <vt:lpstr>Too Good For Drugs</vt:lpstr>
      <vt:lpstr>Too Good For Drugs</vt:lpstr>
      <vt:lpstr>Too Good For Drugs</vt:lpstr>
      <vt:lpstr>Too Good For Drugs</vt:lpstr>
      <vt:lpstr>Too Good For Drugs</vt:lpstr>
      <vt:lpstr>Too Good for Drugs</vt:lpstr>
    </vt:vector>
  </TitlesOfParts>
  <Company>Pulaski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Good For Drugs</dc:title>
  <dc:creator>Absher, Wanda</dc:creator>
  <cp:lastModifiedBy>Absher, Wanda</cp:lastModifiedBy>
  <cp:revision>40</cp:revision>
  <dcterms:created xsi:type="dcterms:W3CDTF">2017-02-17T15:12:25Z</dcterms:created>
  <dcterms:modified xsi:type="dcterms:W3CDTF">2017-02-22T20:04:59Z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0x01010050F1E7A820607B428A4D9F77975192DE</vt:lpwstr>
  </property>
</Properties>
</file>