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9" r:id="rId3"/>
    <p:sldId id="271" r:id="rId4"/>
    <p:sldId id="266" r:id="rId5"/>
    <p:sldId id="267" r:id="rId6"/>
    <p:sldId id="289" r:id="rId7"/>
    <p:sldId id="279" r:id="rId8"/>
    <p:sldId id="28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43"/>
    <a:srgbClr val="0E4294"/>
    <a:srgbClr val="0D04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67AE1-8505-6644-A425-DE58633F24CE}"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179EF-493E-F747-85B6-B10E55A685E5}" type="slidenum">
              <a:rPr lang="en-US" smtClean="0"/>
              <a:t>‹#›</a:t>
            </a:fld>
            <a:endParaRPr lang="en-US"/>
          </a:p>
        </p:txBody>
      </p:sp>
    </p:spTree>
    <p:extLst>
      <p:ext uri="{BB962C8B-B14F-4D97-AF65-F5344CB8AC3E}">
        <p14:creationId xmlns:p14="http://schemas.microsoft.com/office/powerpoint/2010/main" val="910740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Have numerous everyday items available for participants to choose from.  I used items from a junk drawer at my house. Here are some examples: pencil eraser, mirror, rubber band, flower, small </a:t>
            </a:r>
            <a:r>
              <a:rPr lang="en-US" dirty="0" err="1" smtClean="0">
                <a:latin typeface="Calibri" charset="0"/>
              </a:rPr>
              <a:t>lightbulb</a:t>
            </a:r>
            <a:r>
              <a:rPr lang="en-US" dirty="0" smtClean="0">
                <a:latin typeface="Calibri" charset="0"/>
              </a:rPr>
              <a:t>, outlet cover, key.  Ask for volunteers to share with the group.</a:t>
            </a:r>
          </a:p>
          <a:p>
            <a:endParaRPr lang="en-US" dirty="0"/>
          </a:p>
        </p:txBody>
      </p:sp>
      <p:sp>
        <p:nvSpPr>
          <p:cNvPr id="4" name="Slide Number Placeholder 3"/>
          <p:cNvSpPr>
            <a:spLocks noGrp="1"/>
          </p:cNvSpPr>
          <p:nvPr>
            <p:ph type="sldNum" sz="quarter" idx="10"/>
          </p:nvPr>
        </p:nvSpPr>
        <p:spPr/>
        <p:txBody>
          <a:bodyPr/>
          <a:lstStyle/>
          <a:p>
            <a:fld id="{7F4179EF-493E-F747-85B6-B10E55A685E5}" type="slidenum">
              <a:rPr lang="en-US" smtClean="0"/>
              <a:t>3</a:t>
            </a:fld>
            <a:endParaRPr lang="en-US"/>
          </a:p>
        </p:txBody>
      </p:sp>
    </p:spTree>
    <p:extLst>
      <p:ext uri="{BB962C8B-B14F-4D97-AF65-F5344CB8AC3E}">
        <p14:creationId xmlns:p14="http://schemas.microsoft.com/office/powerpoint/2010/main" val="181459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250152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374498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96312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7DC4-73B6-B642-9B2D-CCA014F6E3C7}"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315390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C7DC4-73B6-B642-9B2D-CCA014F6E3C7}"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240502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C7DC4-73B6-B642-9B2D-CCA014F6E3C7}"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4804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C7DC4-73B6-B642-9B2D-CCA014F6E3C7}"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6604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C7DC4-73B6-B642-9B2D-CCA014F6E3C7}" type="datetimeFigureOut">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413223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C7DC4-73B6-B642-9B2D-CCA014F6E3C7}" type="datetimeFigureOut">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60630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7DC4-73B6-B642-9B2D-CCA014F6E3C7}"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59306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7DC4-73B6-B642-9B2D-CCA014F6E3C7}"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D65E-36D6-994D-BCEF-50A55EFED401}" type="slidenum">
              <a:rPr lang="en-US" smtClean="0"/>
              <a:t>‹#›</a:t>
            </a:fld>
            <a:endParaRPr lang="en-US"/>
          </a:p>
        </p:txBody>
      </p:sp>
    </p:spTree>
    <p:extLst>
      <p:ext uri="{BB962C8B-B14F-4D97-AF65-F5344CB8AC3E}">
        <p14:creationId xmlns:p14="http://schemas.microsoft.com/office/powerpoint/2010/main" val="140770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C7DC4-73B6-B642-9B2D-CCA014F6E3C7}" type="datetimeFigureOut">
              <a:rPr lang="en-US" smtClean="0"/>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D65E-36D6-994D-BCEF-50A55EFED401}" type="slidenum">
              <a:rPr lang="en-US" smtClean="0"/>
              <a:t>‹#›</a:t>
            </a:fld>
            <a:endParaRPr lang="en-US"/>
          </a:p>
        </p:txBody>
      </p:sp>
    </p:spTree>
    <p:extLst>
      <p:ext uri="{BB962C8B-B14F-4D97-AF65-F5344CB8AC3E}">
        <p14:creationId xmlns:p14="http://schemas.microsoft.com/office/powerpoint/2010/main" val="402011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PPTcover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34611" y="2178040"/>
            <a:ext cx="8674777" cy="3416320"/>
          </a:xfrm>
          <a:prstGeom prst="rect">
            <a:avLst/>
          </a:prstGeom>
          <a:noFill/>
        </p:spPr>
        <p:txBody>
          <a:bodyPr wrap="square" rtlCol="0">
            <a:spAutoFit/>
          </a:bodyPr>
          <a:lstStyle/>
          <a:p>
            <a:pPr algn="ctr"/>
            <a:r>
              <a:rPr lang="en-US" sz="4800" dirty="0" smtClean="0">
                <a:solidFill>
                  <a:srgbClr val="0E4294"/>
                </a:solidFill>
                <a:latin typeface="TradeGothic CondEighteen"/>
                <a:cs typeface="TradeGothic CondEighteen"/>
              </a:rPr>
              <a:t>United Way</a:t>
            </a:r>
          </a:p>
          <a:p>
            <a:pPr algn="ctr"/>
            <a:r>
              <a:rPr lang="en-US" sz="4800" dirty="0" smtClean="0">
                <a:solidFill>
                  <a:srgbClr val="0E4294"/>
                </a:solidFill>
                <a:latin typeface="TradeGothic CondEighteen"/>
                <a:cs typeface="TradeGothic CondEighteen"/>
              </a:rPr>
              <a:t>Born Learning Academy</a:t>
            </a:r>
          </a:p>
          <a:p>
            <a:pPr algn="ctr"/>
            <a:r>
              <a:rPr lang="en-US" sz="2400" dirty="0"/>
              <a:t>We know what happens in a child’s early years matters – for success in life and for school readiness. Yet many parents undervalue their role in preparing young children for school. They don’t know exactly what actions to take to prepare young children for school, and they don’t think they have time to do what’s needed. </a:t>
            </a:r>
            <a:endParaRPr lang="en-US" sz="2400" dirty="0">
              <a:solidFill>
                <a:srgbClr val="0E4294"/>
              </a:solidFill>
              <a:latin typeface="TradeGothic CondEighteen"/>
              <a:cs typeface="TradeGothic CondEighteen"/>
            </a:endParaRPr>
          </a:p>
        </p:txBody>
      </p:sp>
    </p:spTree>
    <p:extLst>
      <p:ext uri="{BB962C8B-B14F-4D97-AF65-F5344CB8AC3E}">
        <p14:creationId xmlns:p14="http://schemas.microsoft.com/office/powerpoint/2010/main" val="318057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0"/>
            <a:ext cx="9144000" cy="6858000"/>
          </a:xfrm>
          <a:prstGeom prst="rect">
            <a:avLst/>
          </a:prstGeom>
        </p:spPr>
      </p:pic>
      <p:sp>
        <p:nvSpPr>
          <p:cNvPr id="5" name="TextBox 4"/>
          <p:cNvSpPr txBox="1"/>
          <p:nvPr/>
        </p:nvSpPr>
        <p:spPr>
          <a:xfrm>
            <a:off x="216753" y="677922"/>
            <a:ext cx="5799098" cy="830997"/>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Turning Everyday Moments into </a:t>
            </a:r>
          </a:p>
          <a:p>
            <a:r>
              <a:rPr lang="en-US" sz="2400" dirty="0" smtClean="0">
                <a:solidFill>
                  <a:schemeClr val="bg1"/>
                </a:solidFill>
                <a:latin typeface="TradeGothic CondEighteen"/>
                <a:cs typeface="TradeGothic CondEighteen"/>
              </a:rPr>
              <a:t>Learning Opportunities</a:t>
            </a:r>
            <a:endParaRPr lang="en-US" sz="2400" dirty="0">
              <a:solidFill>
                <a:schemeClr val="bg1"/>
              </a:solidFill>
              <a:latin typeface="TradeGothic CondEighteen"/>
              <a:cs typeface="TradeGothic CondEighteen"/>
            </a:endParaRPr>
          </a:p>
        </p:txBody>
      </p:sp>
      <p:sp>
        <p:nvSpPr>
          <p:cNvPr id="11" name="TextBox 10"/>
          <p:cNvSpPr txBox="1"/>
          <p:nvPr/>
        </p:nvSpPr>
        <p:spPr>
          <a:xfrm>
            <a:off x="1531398" y="2892849"/>
            <a:ext cx="4939674" cy="2585323"/>
          </a:xfrm>
          <a:prstGeom prst="rect">
            <a:avLst/>
          </a:prstGeom>
          <a:noFill/>
        </p:spPr>
        <p:txBody>
          <a:bodyPr wrap="square" rtlCol="0">
            <a:spAutoFit/>
          </a:bodyPr>
          <a:lstStyle/>
          <a:p>
            <a:pPr algn="ctr"/>
            <a:r>
              <a:rPr lang="en-US" dirty="0" smtClean="0">
                <a:solidFill>
                  <a:schemeClr val="tx2">
                    <a:lumMod val="50000"/>
                  </a:schemeClr>
                </a:solidFill>
                <a:latin typeface="MetaOT-Book"/>
                <a:cs typeface="MetaOT-Book"/>
              </a:rPr>
              <a:t>Kids Are Born Learning!</a:t>
            </a:r>
          </a:p>
          <a:p>
            <a:pPr algn="ctr"/>
            <a:r>
              <a:rPr lang="en-US" dirty="0" smtClean="0">
                <a:solidFill>
                  <a:schemeClr val="tx2">
                    <a:lumMod val="50000"/>
                  </a:schemeClr>
                </a:solidFill>
                <a:latin typeface="MetaOT-Book"/>
                <a:cs typeface="MetaOT-Book"/>
              </a:rPr>
              <a:t>Learning starts long before school. From birth, kids are building critical skills - social, emotional, language, physical and intellectual-they need for life.  But that doesn’t mean they need lots of expensive learning toys.  Loving, nurturing relationships matter most.  Parents, grandparents and caregivers can use everyday moments as learning moments.</a:t>
            </a:r>
          </a:p>
        </p:txBody>
      </p:sp>
    </p:spTree>
    <p:extLst>
      <p:ext uri="{BB962C8B-B14F-4D97-AF65-F5344CB8AC3E}">
        <p14:creationId xmlns:p14="http://schemas.microsoft.com/office/powerpoint/2010/main" val="291879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Early Learning Lasts a Lifetime</a:t>
            </a:r>
            <a:endParaRPr lang="en-US" sz="2400" dirty="0">
              <a:solidFill>
                <a:schemeClr val="bg1"/>
              </a:solidFill>
              <a:latin typeface="TradeGothic CondEighteen"/>
              <a:cs typeface="TradeGothic CondEighteen"/>
            </a:endParaRPr>
          </a:p>
        </p:txBody>
      </p:sp>
      <p:sp>
        <p:nvSpPr>
          <p:cNvPr id="6" name="Rectangle 5"/>
          <p:cNvSpPr/>
          <p:nvPr/>
        </p:nvSpPr>
        <p:spPr>
          <a:xfrm>
            <a:off x="2147690" y="1821286"/>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47690" y="512137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1739522"/>
            <a:ext cx="4939674" cy="4247317"/>
          </a:xfrm>
          <a:prstGeom prst="rect">
            <a:avLst/>
          </a:prstGeom>
          <a:noFill/>
        </p:spPr>
        <p:txBody>
          <a:bodyPr wrap="square" rtlCol="0">
            <a:spAutoFit/>
          </a:bodyPr>
          <a:lstStyle/>
          <a:p>
            <a:pPr fontAlgn="base"/>
            <a:r>
              <a:rPr lang="en-US" dirty="0"/>
              <a:t>Research in neuroscience shows the critical impact that relationships between children and caregivers have on the developing brain during the first months and years of life.</a:t>
            </a:r>
          </a:p>
          <a:p>
            <a:pPr fontAlgn="base"/>
            <a:r>
              <a:rPr lang="en-US" dirty="0"/>
              <a:t>Brain development research also demonstrates that social, emotional and intellectual learning are inextricably linked. Supportive relationships and healthy interactions actually shape brain circuits and lay a foundation for academic and developmental successes. Developing positive behaviors during the early years is critical, as brain circuits are actively developing during that time.</a:t>
            </a:r>
          </a:p>
          <a:p>
            <a:pPr fontAlgn="base"/>
            <a:r>
              <a:rPr lang="en-US" dirty="0"/>
              <a:t>Positive early learning experiences, at home and in other settings, can make a significant difference for children from the moment they’re born.</a:t>
            </a:r>
          </a:p>
        </p:txBody>
      </p:sp>
      <p:sp>
        <p:nvSpPr>
          <p:cNvPr id="10" name="Rectangle 9"/>
          <p:cNvSpPr/>
          <p:nvPr/>
        </p:nvSpPr>
        <p:spPr>
          <a:xfrm>
            <a:off x="2147690" y="297850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05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6" y="0"/>
            <a:ext cx="9144000" cy="6858000"/>
          </a:xfrm>
          <a:prstGeom prst="rect">
            <a:avLst/>
          </a:prstGeom>
        </p:spPr>
      </p:pic>
      <p:sp>
        <p:nvSpPr>
          <p:cNvPr id="2" name="Title 1"/>
          <p:cNvSpPr>
            <a:spLocks noGrp="1"/>
          </p:cNvSpPr>
          <p:nvPr>
            <p:ph type="title"/>
          </p:nvPr>
        </p:nvSpPr>
        <p:spPr>
          <a:xfrm>
            <a:off x="114300" y="504825"/>
            <a:ext cx="6134100" cy="1095375"/>
          </a:xfrm>
        </p:spPr>
        <p:txBody>
          <a:bodyPr>
            <a:normAutofit/>
          </a:bodyPr>
          <a:lstStyle/>
          <a:p>
            <a:r>
              <a:rPr lang="en-US" sz="1600" dirty="0" smtClean="0">
                <a:solidFill>
                  <a:schemeClr val="bg1"/>
                </a:solidFill>
              </a:rPr>
              <a:t>Research shows that investing $1 in a child’s success early on saves $17 down the road, with tangible results measured in lower crime, fewer single parents, and higher individual earnings and education levels. </a:t>
            </a:r>
            <a:endParaRPr lang="en-US" sz="1600" dirty="0"/>
          </a:p>
        </p:txBody>
      </p:sp>
      <p:sp>
        <p:nvSpPr>
          <p:cNvPr id="3" name="Content Placeholder 2"/>
          <p:cNvSpPr>
            <a:spLocks noGrp="1"/>
          </p:cNvSpPr>
          <p:nvPr>
            <p:ph idx="1"/>
          </p:nvPr>
        </p:nvSpPr>
        <p:spPr>
          <a:xfrm>
            <a:off x="247649" y="2619374"/>
            <a:ext cx="4276725" cy="3733801"/>
          </a:xfrm>
        </p:spPr>
        <p:txBody>
          <a:bodyPr>
            <a:noAutofit/>
          </a:bodyPr>
          <a:lstStyle/>
          <a:p>
            <a:pPr marL="0" indent="0" algn="ctr">
              <a:buNone/>
            </a:pPr>
            <a:r>
              <a:rPr lang="en-US" sz="2400" dirty="0" smtClean="0">
                <a:solidFill>
                  <a:schemeClr val="tx2">
                    <a:lumMod val="75000"/>
                  </a:schemeClr>
                </a:solidFill>
              </a:rPr>
              <a:t>Longitudinal studies show that increased investment in early learning means states spend less in special education and juvenile justice services.  Over the long term, state and federal budgets for welfare and criminal justice systems are impacted as well.</a:t>
            </a:r>
          </a:p>
          <a:p>
            <a:pPr marL="0" indent="0" algn="ctr">
              <a:buNone/>
            </a:pPr>
            <a:r>
              <a:rPr lang="en-US" sz="2400" dirty="0" smtClean="0">
                <a:solidFill>
                  <a:schemeClr val="tx2">
                    <a:lumMod val="75000"/>
                  </a:schemeClr>
                </a:solidFill>
              </a:rPr>
              <a:t>-40 year High/Scope Perry Preschool Research</a:t>
            </a:r>
          </a:p>
          <a:p>
            <a:pPr marL="0" indent="0" algn="ctr">
              <a:buNone/>
            </a:pPr>
            <a:endParaRPr lang="en-US" sz="2400" dirty="0">
              <a:solidFill>
                <a:schemeClr val="tx2">
                  <a:lumMod val="75000"/>
                </a:schemeClr>
              </a:solidFill>
            </a:endParaRPr>
          </a:p>
        </p:txBody>
      </p:sp>
      <p:sp>
        <p:nvSpPr>
          <p:cNvPr id="5" name="TextBox 4"/>
          <p:cNvSpPr txBox="1"/>
          <p:nvPr/>
        </p:nvSpPr>
        <p:spPr>
          <a:xfrm>
            <a:off x="5286376" y="1762126"/>
            <a:ext cx="3495674" cy="2862322"/>
          </a:xfrm>
          <a:prstGeom prst="rect">
            <a:avLst/>
          </a:prstGeom>
          <a:noFill/>
        </p:spPr>
        <p:txBody>
          <a:bodyPr wrap="square" rtlCol="0">
            <a:spAutoFit/>
          </a:bodyPr>
          <a:lstStyle/>
          <a:p>
            <a:pPr algn="r"/>
            <a:r>
              <a:rPr lang="en-US" sz="2000" dirty="0" smtClean="0">
                <a:latin typeface="TradeGothic CondEighteen"/>
                <a:cs typeface="TradeGothic CondEighteen"/>
              </a:rPr>
              <a:t>Early childhood development programs are rarely portrayed as economic development initiatives, </a:t>
            </a:r>
            <a:r>
              <a:rPr lang="en-US" sz="2000" dirty="0" err="1" smtClean="0">
                <a:latin typeface="TradeGothic CondEighteen"/>
                <a:cs typeface="TradeGothic CondEighteen"/>
              </a:rPr>
              <a:t>and..that</a:t>
            </a:r>
            <a:r>
              <a:rPr lang="en-US" sz="2000" dirty="0" smtClean="0">
                <a:latin typeface="TradeGothic CondEighteen"/>
                <a:cs typeface="TradeGothic CondEighteen"/>
              </a:rPr>
              <a:t> is a mistake.</a:t>
            </a:r>
          </a:p>
          <a:p>
            <a:pPr algn="r"/>
            <a:r>
              <a:rPr lang="en-US" sz="2000" dirty="0" smtClean="0">
                <a:latin typeface="TradeGothic CondEighteen"/>
                <a:cs typeface="TradeGothic CondEighteen"/>
              </a:rPr>
              <a:t> – Arthur J. </a:t>
            </a:r>
            <a:r>
              <a:rPr lang="en-US" sz="2000" dirty="0" err="1" smtClean="0">
                <a:latin typeface="TradeGothic CondEighteen"/>
                <a:cs typeface="TradeGothic CondEighteen"/>
              </a:rPr>
              <a:t>Rolnick</a:t>
            </a:r>
            <a:r>
              <a:rPr lang="en-US" sz="2000" dirty="0" smtClean="0">
                <a:latin typeface="TradeGothic CondEighteen"/>
                <a:cs typeface="TradeGothic CondEighteen"/>
              </a:rPr>
              <a:t>, Sr. Vice President &amp; Director of Research, Federal Reserve Bank of Minneapolis</a:t>
            </a:r>
            <a:r>
              <a:rPr lang="en-US" sz="2000" dirty="0" smtClean="0">
                <a:solidFill>
                  <a:schemeClr val="bg1"/>
                </a:solidFill>
                <a:latin typeface="TradeGothic CondEighteen"/>
                <a:cs typeface="TradeGothic CondEighteen"/>
              </a:rPr>
              <a:t> </a:t>
            </a:r>
            <a:endParaRPr lang="en-US" sz="2000" dirty="0">
              <a:solidFill>
                <a:schemeClr val="bg1"/>
              </a:solidFill>
              <a:latin typeface="TradeGothic CondEighteen"/>
              <a:cs typeface="TradeGothic CondEighteen"/>
            </a:endParaRPr>
          </a:p>
        </p:txBody>
      </p:sp>
    </p:spTree>
    <p:extLst>
      <p:ext uri="{BB962C8B-B14F-4D97-AF65-F5344CB8AC3E}">
        <p14:creationId xmlns:p14="http://schemas.microsoft.com/office/powerpoint/2010/main" val="50590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77825"/>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6 Monthly Workshops</a:t>
            </a:r>
            <a:endParaRPr lang="en-US" sz="2400" dirty="0">
              <a:solidFill>
                <a:schemeClr val="bg1"/>
              </a:solidFill>
              <a:latin typeface="TradeGothic CondEighteen"/>
              <a:cs typeface="TradeGothic CondEighteen"/>
            </a:endParaRPr>
          </a:p>
        </p:txBody>
      </p:sp>
      <p:sp>
        <p:nvSpPr>
          <p:cNvPr id="6" name="Rectangle 5"/>
          <p:cNvSpPr/>
          <p:nvPr/>
        </p:nvSpPr>
        <p:spPr>
          <a:xfrm>
            <a:off x="2147690" y="2082499"/>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47690" y="3192667"/>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47690" y="37477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2031325"/>
          </a:xfrm>
          <a:prstGeom prst="rect">
            <a:avLst/>
          </a:prstGeom>
          <a:noFill/>
        </p:spPr>
        <p:txBody>
          <a:bodyPr wrap="square" rtlCol="0">
            <a:spAutoFit/>
          </a:bodyPr>
          <a:lstStyle/>
          <a:p>
            <a:r>
              <a:rPr lang="en-US" dirty="0" smtClean="0">
                <a:solidFill>
                  <a:schemeClr val="tx1">
                    <a:lumMod val="50000"/>
                    <a:lumOff val="50000"/>
                  </a:schemeClr>
                </a:solidFill>
                <a:latin typeface="MetaOT-Book"/>
                <a:cs typeface="MetaOT-Book"/>
              </a:rPr>
              <a:t>Research Based Curriculum (pre/post quiz)</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Stand Alone Workshops</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Including Family Dinner and Child Care</a:t>
            </a:r>
          </a:p>
          <a:p>
            <a:endParaRPr lang="en-US" dirty="0">
              <a:solidFill>
                <a:schemeClr val="tx1">
                  <a:lumMod val="50000"/>
                  <a:lumOff val="50000"/>
                </a:schemeClr>
              </a:solidFill>
              <a:latin typeface="MetaOT-Book"/>
              <a:cs typeface="MetaOT-Book"/>
            </a:endParaRPr>
          </a:p>
          <a:p>
            <a:r>
              <a:rPr lang="en-US" dirty="0" smtClean="0">
                <a:solidFill>
                  <a:schemeClr val="tx1">
                    <a:lumMod val="50000"/>
                    <a:lumOff val="50000"/>
                  </a:schemeClr>
                </a:solidFill>
                <a:latin typeface="MetaOT-Book"/>
                <a:cs typeface="MetaOT-Book"/>
              </a:rPr>
              <a:t>Family Time to Try New Skills</a:t>
            </a:r>
            <a:endParaRPr lang="en-US" dirty="0">
              <a:solidFill>
                <a:schemeClr val="tx1">
                  <a:lumMod val="50000"/>
                  <a:lumOff val="50000"/>
                </a:schemeClr>
              </a:solidFill>
              <a:latin typeface="MetaOT-Book"/>
              <a:cs typeface="MetaOT-Book"/>
            </a:endParaRPr>
          </a:p>
        </p:txBody>
      </p:sp>
      <p:sp>
        <p:nvSpPr>
          <p:cNvPr id="10" name="Rectangle 9"/>
          <p:cNvSpPr/>
          <p:nvPr/>
        </p:nvSpPr>
        <p:spPr>
          <a:xfrm>
            <a:off x="2147690" y="26375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92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446682244.jpg"/>
          <p:cNvPicPr>
            <a:picLocks noChangeAspect="1"/>
          </p:cNvPicPr>
          <p:nvPr/>
        </p:nvPicPr>
        <p:blipFill rotWithShape="1">
          <a:blip r:embed="rId2">
            <a:extLst>
              <a:ext uri="{28A0092B-C50C-407E-A947-70E740481C1C}">
                <a14:useLocalDpi xmlns:a14="http://schemas.microsoft.com/office/drawing/2010/main" val="0"/>
              </a:ext>
            </a:extLst>
          </a:blip>
          <a:srcRect t="13296" b="8427"/>
          <a:stretch/>
        </p:blipFill>
        <p:spPr>
          <a:xfrm>
            <a:off x="243840" y="2905443"/>
            <a:ext cx="8666480" cy="3119120"/>
          </a:xfrm>
          <a:prstGeom prst="rect">
            <a:avLst/>
          </a:prstGeom>
        </p:spPr>
      </p:pic>
      <p:sp>
        <p:nvSpPr>
          <p:cNvPr id="51201" name="Title 1"/>
          <p:cNvSpPr>
            <a:spLocks noGrp="1"/>
          </p:cNvSpPr>
          <p:nvPr>
            <p:ph type="title"/>
          </p:nvPr>
        </p:nvSpPr>
        <p:spPr/>
        <p:txBody>
          <a:bodyPr/>
          <a:lstStyle/>
          <a:p>
            <a:endParaRPr lang="en-US">
              <a:latin typeface="Calibri" charset="0"/>
            </a:endParaRPr>
          </a:p>
        </p:txBody>
      </p:sp>
      <p:pic>
        <p:nvPicPr>
          <p:cNvPr id="3" name="Content Placeholder 2" descr="shutterstock_446682244.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p:pic>
      <p:pic>
        <p:nvPicPr>
          <p:cNvPr id="51203" name="Picture 3" descr="PPTslid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4"/>
          <p:cNvSpPr>
            <a:spLocks noChangeArrowheads="1"/>
          </p:cNvSpPr>
          <p:nvPr/>
        </p:nvSpPr>
        <p:spPr bwMode="auto">
          <a:xfrm>
            <a:off x="576263" y="915988"/>
            <a:ext cx="33698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dirty="0" smtClean="0">
                <a:solidFill>
                  <a:schemeClr val="bg1"/>
                </a:solidFill>
                <a:latin typeface="TradeGothic CondEighteen"/>
                <a:cs typeface="TradeGothic CondEighteen"/>
              </a:rPr>
              <a:t>Program Requirements</a:t>
            </a:r>
            <a:endParaRPr lang="en-US" sz="2400" dirty="0">
              <a:solidFill>
                <a:schemeClr val="bg1"/>
              </a:solidFill>
              <a:latin typeface="TradeGothic CondEighteen"/>
              <a:cs typeface="TradeGothic CondEighteen"/>
            </a:endParaRPr>
          </a:p>
        </p:txBody>
      </p:sp>
      <p:sp>
        <p:nvSpPr>
          <p:cNvPr id="2" name="Rectangle 1"/>
          <p:cNvSpPr/>
          <p:nvPr/>
        </p:nvSpPr>
        <p:spPr>
          <a:xfrm>
            <a:off x="149600" y="2166779"/>
            <a:ext cx="8844799" cy="1477328"/>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90"/>
                </a:solidFill>
                <a:latin typeface="MetaOT-Book"/>
                <a:cs typeface="MetaOT-Book"/>
              </a:rPr>
              <a:t>Workshop Coordinator – Initial 6 hour training &amp; ongoing professional development</a:t>
            </a:r>
          </a:p>
          <a:p>
            <a:pPr marL="285750" indent="-285750">
              <a:buFont typeface="Arial" panose="020B0604020202020204" pitchFamily="34" charset="0"/>
              <a:buChar char="•"/>
            </a:pPr>
            <a:r>
              <a:rPr lang="en-US" dirty="0">
                <a:solidFill>
                  <a:srgbClr val="000090"/>
                </a:solidFill>
                <a:latin typeface="MetaOT-Book"/>
                <a:cs typeface="MetaOT-Book"/>
              </a:rPr>
              <a:t>Program Facilitator – Initial 6 hour training </a:t>
            </a:r>
            <a:r>
              <a:rPr lang="en-US" dirty="0" smtClean="0">
                <a:solidFill>
                  <a:srgbClr val="000090"/>
                </a:solidFill>
                <a:latin typeface="MetaOT-Book"/>
                <a:cs typeface="MetaOT-Book"/>
              </a:rPr>
              <a:t>&amp; ongoing </a:t>
            </a:r>
            <a:r>
              <a:rPr lang="en-US" dirty="0">
                <a:solidFill>
                  <a:srgbClr val="000090"/>
                </a:solidFill>
                <a:latin typeface="MetaOT-Book"/>
                <a:cs typeface="MetaOT-Book"/>
              </a:rPr>
              <a:t>professional </a:t>
            </a:r>
            <a:r>
              <a:rPr lang="en-US" dirty="0" smtClean="0">
                <a:solidFill>
                  <a:srgbClr val="000090"/>
                </a:solidFill>
                <a:latin typeface="MetaOT-Book"/>
                <a:cs typeface="MetaOT-Book"/>
              </a:rPr>
              <a:t>development</a:t>
            </a:r>
          </a:p>
          <a:p>
            <a:pPr marL="285750" indent="-285750">
              <a:buFont typeface="Arial" panose="020B0604020202020204" pitchFamily="34" charset="0"/>
              <a:buChar char="•"/>
            </a:pPr>
            <a:r>
              <a:rPr lang="en-US" dirty="0" smtClean="0">
                <a:solidFill>
                  <a:srgbClr val="000090"/>
                </a:solidFill>
                <a:latin typeface="MetaOT-Book"/>
                <a:cs typeface="MetaOT-Book"/>
              </a:rPr>
              <a:t>Childcare Providers – Local requirements</a:t>
            </a:r>
          </a:p>
          <a:p>
            <a:pPr marL="285750" indent="-285750">
              <a:buFont typeface="Arial" panose="020B0604020202020204" pitchFamily="34" charset="0"/>
              <a:buChar char="•"/>
            </a:pPr>
            <a:r>
              <a:rPr lang="en-US" dirty="0" smtClean="0">
                <a:solidFill>
                  <a:srgbClr val="000090"/>
                </a:solidFill>
                <a:latin typeface="MetaOT-Book"/>
                <a:cs typeface="MetaOT-Book"/>
              </a:rPr>
              <a:t>Family Dinner – Provided by school or other entity</a:t>
            </a:r>
          </a:p>
          <a:p>
            <a:pPr marL="285750" indent="-285750">
              <a:buFont typeface="Arial" panose="020B0604020202020204" pitchFamily="34" charset="0"/>
              <a:buChar char="•"/>
            </a:pPr>
            <a:r>
              <a:rPr lang="en-US" dirty="0" smtClean="0">
                <a:solidFill>
                  <a:srgbClr val="000090"/>
                </a:solidFill>
                <a:latin typeface="MetaOT-Book"/>
                <a:cs typeface="MetaOT-Book"/>
              </a:rPr>
              <a:t>Adequate Space in the School Building to Complete Activities</a:t>
            </a:r>
            <a:endParaRPr lang="en-US" dirty="0">
              <a:latin typeface="MetaOT-Book"/>
              <a:cs typeface="MetaOT-Book"/>
            </a:endParaRPr>
          </a:p>
        </p:txBody>
      </p:sp>
    </p:spTree>
    <p:extLst>
      <p:ext uri="{BB962C8B-B14F-4D97-AF65-F5344CB8AC3E}">
        <p14:creationId xmlns:p14="http://schemas.microsoft.com/office/powerpoint/2010/main" val="138695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hutterstock_136079384.jpg"/>
          <p:cNvPicPr>
            <a:picLocks noGrp="1" noChangeAspect="1"/>
          </p:cNvPicPr>
          <p:nvPr>
            <p:ph idx="1"/>
          </p:nvPr>
        </p:nvPicPr>
        <p:blipFill>
          <a:blip r:embed="rId2">
            <a:extLst>
              <a:ext uri="{28A0092B-C50C-407E-A947-70E740481C1C}">
                <a14:useLocalDpi xmlns:a14="http://schemas.microsoft.com/office/drawing/2010/main" val="0"/>
              </a:ext>
            </a:extLst>
          </a:blip>
          <a:srcRect t="10148" b="10148"/>
          <a:stretch>
            <a:fillRect/>
          </a:stretch>
        </p:blipFill>
        <p:spPr/>
      </p:pic>
      <p:pic>
        <p:nvPicPr>
          <p:cNvPr id="4" name="Picture 3" descr="PPT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WHEN DO CHILDREN LEARN?</a:t>
            </a:r>
            <a:endParaRPr lang="en-US" sz="2400" dirty="0">
              <a:solidFill>
                <a:schemeClr val="bg1"/>
              </a:solidFill>
              <a:latin typeface="TradeGothic CondEighteen"/>
              <a:cs typeface="TradeGothic CondEighteen"/>
            </a:endParaRPr>
          </a:p>
        </p:txBody>
      </p:sp>
      <p:sp>
        <p:nvSpPr>
          <p:cNvPr id="6" name="Rectangle 5"/>
          <p:cNvSpPr/>
          <p:nvPr/>
        </p:nvSpPr>
        <p:spPr>
          <a:xfrm>
            <a:off x="3810236" y="215665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58449" y="2061800"/>
            <a:ext cx="4585370" cy="2308324"/>
          </a:xfrm>
          <a:prstGeom prst="rect">
            <a:avLst/>
          </a:prstGeom>
          <a:noFill/>
        </p:spPr>
        <p:txBody>
          <a:bodyPr wrap="square" numCol="1" rtlCol="0">
            <a:spAutoFit/>
          </a:bodyPr>
          <a:lstStyle/>
          <a:p>
            <a:pPr marL="0" lvl="3">
              <a:buClr>
                <a:schemeClr val="tx1"/>
              </a:buClr>
            </a:pPr>
            <a:r>
              <a:rPr lang="en-US" dirty="0" smtClean="0">
                <a:solidFill>
                  <a:srgbClr val="7F7F7F"/>
                </a:solidFill>
                <a:latin typeface="Arial"/>
                <a:cs typeface="Arial"/>
                <a:sym typeface="KG Second Chances Solid" charset="0"/>
              </a:rPr>
              <a:t>Every day, all the time.</a:t>
            </a:r>
            <a:endParaRPr lang="en-US" dirty="0">
              <a:solidFill>
                <a:srgbClr val="7F7F7F"/>
              </a:solidFill>
              <a:latin typeface="Arial"/>
              <a:cs typeface="Arial"/>
              <a:sym typeface="KG Second Chances Solid" charset="0"/>
            </a:endParaRPr>
          </a:p>
          <a:p>
            <a:pPr marL="0" lvl="3">
              <a:buClr>
                <a:schemeClr val="tx1"/>
              </a:buClr>
            </a:pPr>
            <a:endParaRPr lang="en-US" dirty="0">
              <a:solidFill>
                <a:srgbClr val="7F7F7F"/>
              </a:solidFill>
              <a:latin typeface="Arial"/>
              <a:cs typeface="Arial"/>
              <a:sym typeface="KG Second Chances Solid" charset="0"/>
            </a:endParaRPr>
          </a:p>
          <a:p>
            <a:pPr marL="0" lvl="3">
              <a:buClr>
                <a:schemeClr val="tx1"/>
              </a:buClr>
            </a:pPr>
            <a:r>
              <a:rPr lang="en-US" dirty="0" smtClean="0">
                <a:solidFill>
                  <a:srgbClr val="7F7F7F"/>
                </a:solidFill>
                <a:latin typeface="Arial"/>
                <a:cs typeface="Arial"/>
                <a:sym typeface="KG Second Chances Solid" charset="0"/>
              </a:rPr>
              <a:t>They learn all day while we grown ups do the everyday things that need to be done (cooking, laundry, driving, grocery shopping, etc.).</a:t>
            </a:r>
          </a:p>
          <a:p>
            <a:pPr marL="0" lvl="3">
              <a:buClr>
                <a:schemeClr val="tx1"/>
              </a:buClr>
            </a:pPr>
            <a:endParaRPr lang="en-US" dirty="0">
              <a:solidFill>
                <a:srgbClr val="7F7F7F"/>
              </a:solidFill>
              <a:latin typeface="Arial"/>
              <a:cs typeface="Arial"/>
              <a:sym typeface="KG Second Chances Solid" charset="0"/>
            </a:endParaRPr>
          </a:p>
          <a:p>
            <a:pPr marL="0" lvl="2">
              <a:buClr>
                <a:schemeClr val="tx1"/>
              </a:buClr>
              <a:defRPr/>
            </a:pPr>
            <a:endParaRPr lang="en-US" altLang="en-US" dirty="0">
              <a:solidFill>
                <a:schemeClr val="bg1">
                  <a:lumMod val="50000"/>
                </a:schemeClr>
              </a:solidFill>
              <a:latin typeface="Arial"/>
              <a:cs typeface="Arial"/>
              <a:sym typeface="KG Second Chances Solid" charset="0"/>
            </a:endParaRPr>
          </a:p>
        </p:txBody>
      </p:sp>
      <p:sp>
        <p:nvSpPr>
          <p:cNvPr id="10" name="Rectangle 9"/>
          <p:cNvSpPr/>
          <p:nvPr/>
        </p:nvSpPr>
        <p:spPr>
          <a:xfrm>
            <a:off x="3810236" y="2696183"/>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hutterstock_1360793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85" y="2061800"/>
            <a:ext cx="3345397" cy="2308324"/>
          </a:xfrm>
          <a:prstGeom prst="rect">
            <a:avLst/>
          </a:prstGeom>
        </p:spPr>
      </p:pic>
    </p:spTree>
    <p:extLst>
      <p:ext uri="{BB962C8B-B14F-4D97-AF65-F5344CB8AC3E}">
        <p14:creationId xmlns:p14="http://schemas.microsoft.com/office/powerpoint/2010/main" val="316708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PT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769203"/>
            <a:ext cx="5799098" cy="461665"/>
          </a:xfrm>
          <a:prstGeom prst="rect">
            <a:avLst/>
          </a:prstGeom>
          <a:noFill/>
        </p:spPr>
        <p:txBody>
          <a:bodyPr wrap="square" rtlCol="0">
            <a:spAutoFit/>
          </a:bodyPr>
          <a:lstStyle/>
          <a:p>
            <a:r>
              <a:rPr lang="en-US" sz="2400" dirty="0" smtClean="0">
                <a:solidFill>
                  <a:schemeClr val="bg1"/>
                </a:solidFill>
                <a:latin typeface="TradeGothic CondEighteen"/>
                <a:cs typeface="TradeGothic CondEighteen"/>
              </a:rPr>
              <a:t>REMEMBER…</a:t>
            </a:r>
            <a:endParaRPr lang="en-US" sz="2400" dirty="0">
              <a:solidFill>
                <a:schemeClr val="bg1"/>
              </a:solidFill>
              <a:latin typeface="TradeGothic CondEighteen"/>
              <a:cs typeface="TradeGothic CondEighteen"/>
            </a:endParaRPr>
          </a:p>
        </p:txBody>
      </p:sp>
      <p:sp>
        <p:nvSpPr>
          <p:cNvPr id="6" name="Rectangle 5"/>
          <p:cNvSpPr/>
          <p:nvPr/>
        </p:nvSpPr>
        <p:spPr>
          <a:xfrm>
            <a:off x="2147690" y="205778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5903" y="2024362"/>
            <a:ext cx="4939674" cy="2308324"/>
          </a:xfrm>
          <a:prstGeom prst="rect">
            <a:avLst/>
          </a:prstGeom>
          <a:noFill/>
        </p:spPr>
        <p:txBody>
          <a:bodyPr wrap="square" numCol="1" rtlCol="0">
            <a:spAutoFit/>
          </a:bodyPr>
          <a:lstStyle/>
          <a:p>
            <a:pPr>
              <a:buClr>
                <a:schemeClr val="tx1"/>
              </a:buClr>
            </a:pPr>
            <a:r>
              <a:rPr lang="en-US" dirty="0">
                <a:solidFill>
                  <a:srgbClr val="7F7F7F"/>
                </a:solidFill>
                <a:latin typeface="Arial"/>
                <a:cs typeface="Arial"/>
                <a:sym typeface="KG Second Chances Solid" charset="0"/>
              </a:rPr>
              <a:t>It doesn’t take money... it just takes you!</a:t>
            </a:r>
          </a:p>
          <a:p>
            <a:pPr>
              <a:buClr>
                <a:schemeClr val="tx1"/>
              </a:buClr>
            </a:pPr>
            <a:endParaRPr lang="en-US" dirty="0">
              <a:solidFill>
                <a:srgbClr val="7F7F7F"/>
              </a:solidFill>
              <a:latin typeface="Arial"/>
              <a:cs typeface="Arial"/>
              <a:sym typeface="KG Second Chances Solid" charset="0"/>
            </a:endParaRPr>
          </a:p>
          <a:p>
            <a:pPr>
              <a:buClr>
                <a:schemeClr val="tx1"/>
              </a:buClr>
            </a:pPr>
            <a:r>
              <a:rPr lang="en-US" dirty="0">
                <a:solidFill>
                  <a:srgbClr val="7F7F7F"/>
                </a:solidFill>
                <a:latin typeface="Arial"/>
                <a:cs typeface="Arial"/>
                <a:sym typeface="KG Second Chances Solid" charset="0"/>
              </a:rPr>
              <a:t>Turn every day </a:t>
            </a:r>
            <a:r>
              <a:rPr lang="en-US" dirty="0" smtClean="0">
                <a:solidFill>
                  <a:srgbClr val="7F7F7F"/>
                </a:solidFill>
                <a:latin typeface="Arial"/>
                <a:cs typeface="Arial"/>
                <a:sym typeface="KG Second Chances Solid" charset="0"/>
              </a:rPr>
              <a:t>moments </a:t>
            </a:r>
            <a:r>
              <a:rPr lang="en-US" dirty="0">
                <a:solidFill>
                  <a:srgbClr val="7F7F7F"/>
                </a:solidFill>
                <a:latin typeface="Arial"/>
                <a:cs typeface="Arial"/>
                <a:sym typeface="KG Second Chances Solid" charset="0"/>
              </a:rPr>
              <a:t>into learning </a:t>
            </a:r>
            <a:r>
              <a:rPr lang="en-US" dirty="0" smtClean="0">
                <a:solidFill>
                  <a:srgbClr val="7F7F7F"/>
                </a:solidFill>
                <a:latin typeface="Arial"/>
                <a:cs typeface="Arial"/>
                <a:sym typeface="KG Second Chances Solid" charset="0"/>
              </a:rPr>
              <a:t>opportunities.</a:t>
            </a:r>
            <a:endParaRPr lang="en-US" dirty="0">
              <a:solidFill>
                <a:srgbClr val="7F7F7F"/>
              </a:solidFill>
              <a:latin typeface="Arial"/>
              <a:cs typeface="Arial"/>
              <a:sym typeface="KG Second Chances Solid" charset="0"/>
            </a:endParaRPr>
          </a:p>
          <a:p>
            <a:pPr>
              <a:buClr>
                <a:schemeClr val="tx1"/>
              </a:buClr>
            </a:pPr>
            <a:endParaRPr lang="en-US" dirty="0">
              <a:solidFill>
                <a:srgbClr val="7F7F7F"/>
              </a:solidFill>
              <a:latin typeface="Arial"/>
              <a:cs typeface="Arial"/>
              <a:sym typeface="KG Second Chances Solid" charset="0"/>
            </a:endParaRPr>
          </a:p>
          <a:p>
            <a:pPr>
              <a:buClr>
                <a:schemeClr val="tx1"/>
              </a:buClr>
            </a:pPr>
            <a:r>
              <a:rPr lang="en-US" dirty="0" smtClean="0">
                <a:solidFill>
                  <a:srgbClr val="7F7F7F"/>
                </a:solidFill>
                <a:latin typeface="Arial"/>
                <a:cs typeface="Arial"/>
                <a:sym typeface="KG Second Chances Solid" charset="0"/>
              </a:rPr>
              <a:t>There are </a:t>
            </a:r>
            <a:r>
              <a:rPr lang="en-US" dirty="0">
                <a:solidFill>
                  <a:srgbClr val="7F7F7F"/>
                </a:solidFill>
                <a:latin typeface="Arial"/>
                <a:cs typeface="Arial"/>
                <a:sym typeface="KG Second Chances Solid" charset="0"/>
              </a:rPr>
              <a:t>simple </a:t>
            </a:r>
            <a:r>
              <a:rPr lang="en-US" dirty="0" smtClean="0">
                <a:solidFill>
                  <a:srgbClr val="7F7F7F"/>
                </a:solidFill>
                <a:latin typeface="Arial"/>
                <a:cs typeface="Arial"/>
                <a:sym typeface="KG Second Chances Solid" charset="0"/>
              </a:rPr>
              <a:t>things you can </a:t>
            </a:r>
            <a:r>
              <a:rPr lang="en-US" dirty="0">
                <a:solidFill>
                  <a:srgbClr val="7F7F7F"/>
                </a:solidFill>
                <a:latin typeface="Arial"/>
                <a:cs typeface="Arial"/>
                <a:sym typeface="KG Second Chances Solid" charset="0"/>
              </a:rPr>
              <a:t>do every day </a:t>
            </a:r>
            <a:r>
              <a:rPr lang="en-US" dirty="0" smtClean="0">
                <a:solidFill>
                  <a:srgbClr val="7F7F7F"/>
                </a:solidFill>
                <a:latin typeface="Arial"/>
                <a:cs typeface="Arial"/>
                <a:sym typeface="KG Second Chances Solid" charset="0"/>
              </a:rPr>
              <a:t>to help children </a:t>
            </a:r>
            <a:r>
              <a:rPr lang="en-US" dirty="0">
                <a:solidFill>
                  <a:srgbClr val="7F7F7F"/>
                </a:solidFill>
                <a:latin typeface="Arial"/>
                <a:cs typeface="Arial"/>
                <a:sym typeface="KG Second Chances Solid" charset="0"/>
              </a:rPr>
              <a:t>learn and grow.</a:t>
            </a:r>
          </a:p>
          <a:p>
            <a:pPr marL="0" lvl="2">
              <a:buClr>
                <a:schemeClr val="tx1"/>
              </a:buClr>
              <a:defRPr/>
            </a:pPr>
            <a:endParaRPr lang="en-US" altLang="en-US" dirty="0">
              <a:solidFill>
                <a:srgbClr val="7F7F7F"/>
              </a:solidFill>
              <a:latin typeface="Arial"/>
              <a:cs typeface="Arial"/>
              <a:sym typeface="KG Second Chances Solid" charset="0"/>
            </a:endParaRPr>
          </a:p>
        </p:txBody>
      </p:sp>
      <p:sp>
        <p:nvSpPr>
          <p:cNvPr id="10" name="Rectangle 9"/>
          <p:cNvSpPr/>
          <p:nvPr/>
        </p:nvSpPr>
        <p:spPr>
          <a:xfrm>
            <a:off x="2147690" y="2685735"/>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147690" y="3494832"/>
            <a:ext cx="242781" cy="242781"/>
          </a:xfrm>
          <a:prstGeom prst="rect">
            <a:avLst/>
          </a:prstGeom>
          <a:solidFill>
            <a:srgbClr val="F6A34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738800"/>
      </p:ext>
    </p:extLst>
  </p:cSld>
  <p:clrMapOvr>
    <a:masterClrMapping/>
  </p:clrMapOvr>
</p:sld>
</file>

<file path=ppt/theme/theme1.xml><?xml version="1.0" encoding="utf-8"?>
<a:theme xmlns:a="http://schemas.openxmlformats.org/drawingml/2006/main" name="UWBL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1E7A820607B428A4D9F77975192DE" ma:contentTypeVersion="2" ma:contentTypeDescription="Create a new document." ma:contentTypeScope="" ma:versionID="f7b9f07c00b278329216cac00840c08f">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873753032221f58caa2d213f149a9f5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B31E80-8B0A-4431-AB73-AAF1343BE739}"/>
</file>

<file path=customXml/itemProps2.xml><?xml version="1.0" encoding="utf-8"?>
<ds:datastoreItem xmlns:ds="http://schemas.openxmlformats.org/officeDocument/2006/customXml" ds:itemID="{911A06F9-F8AB-4962-8D0E-B198A82D016D}"/>
</file>

<file path=customXml/itemProps3.xml><?xml version="1.0" encoding="utf-8"?>
<ds:datastoreItem xmlns:ds="http://schemas.openxmlformats.org/officeDocument/2006/customXml" ds:itemID="{2316A46A-0895-4474-B044-69AA80178E41}"/>
</file>

<file path=docProps/app.xml><?xml version="1.0" encoding="utf-8"?>
<Properties xmlns="http://schemas.openxmlformats.org/officeDocument/2006/extended-properties" xmlns:vt="http://schemas.openxmlformats.org/officeDocument/2006/docPropsVTypes">
  <Template/>
  <TotalTime>405</TotalTime>
  <Words>579</Words>
  <Application>Microsoft Office PowerPoint</Application>
  <PresentationFormat>On-screen Show (4:3)</PresentationFormat>
  <Paragraphs>42</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KG Second Chances Solid</vt:lpstr>
      <vt:lpstr>MetaOT-Book</vt:lpstr>
      <vt:lpstr>TradeGothic CondEighteen</vt:lpstr>
      <vt:lpstr>UWBLA Template</vt:lpstr>
      <vt:lpstr>PowerPoint Presentation</vt:lpstr>
      <vt:lpstr>PowerPoint Presentation</vt:lpstr>
      <vt:lpstr>PowerPoint Presentation</vt:lpstr>
      <vt:lpstr>Research shows that investing $1 in a child’s success early on saves $17 down the road, with tangible results measured in lower crime, fewer single parents, and higher individual earnings and education levels.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Brock</dc:creator>
  <cp:lastModifiedBy>Pike Goff, Andrea</cp:lastModifiedBy>
  <cp:revision>28</cp:revision>
  <dcterms:created xsi:type="dcterms:W3CDTF">2015-04-21T19:52:07Z</dcterms:created>
  <dcterms:modified xsi:type="dcterms:W3CDTF">2017-02-20T16:36:18Z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0x01010050F1E7A820607B428A4D9F77975192DE</vt:lpwstr>
  </property>
</Properties>
</file>