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diagrams/data1.xml" ContentType="application/vnd.openxmlformats-officedocument.drawingml.diagramData+xml"/>
  <Override PartName="/ppt/diagrams/data2.xml" ContentType="application/vnd.openxmlformats-officedocument.drawingml.diagramData+xml"/>
  <Override PartName="/ppt/slides/slide16.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3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3.xml" ContentType="application/vnd.openxmlformats-officedocument.theme+xml"/>
  <Override PartName="/ppt/theme/theme4.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theme/theme2.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3" r:id="rId2"/>
  </p:sldMasterIdLst>
  <p:notesMasterIdLst>
    <p:notesMasterId r:id="rId19"/>
  </p:notesMasterIdLst>
  <p:handoutMasterIdLst>
    <p:handoutMasterId r:id="rId20"/>
  </p:handoutMasterIdLst>
  <p:sldIdLst>
    <p:sldId id="468" r:id="rId3"/>
    <p:sldId id="276" r:id="rId4"/>
    <p:sldId id="279" r:id="rId5"/>
    <p:sldId id="477" r:id="rId6"/>
    <p:sldId id="472" r:id="rId7"/>
    <p:sldId id="283" r:id="rId8"/>
    <p:sldId id="479" r:id="rId9"/>
    <p:sldId id="480" r:id="rId10"/>
    <p:sldId id="410" r:id="rId11"/>
    <p:sldId id="411" r:id="rId12"/>
    <p:sldId id="412" r:id="rId13"/>
    <p:sldId id="414" r:id="rId14"/>
    <p:sldId id="413" r:id="rId15"/>
    <p:sldId id="481" r:id="rId16"/>
    <p:sldId id="483" r:id="rId17"/>
    <p:sldId id="474"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D54F"/>
    <a:srgbClr val="3333CC"/>
    <a:srgbClr val="DDABB3"/>
    <a:srgbClr val="FFCC0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8595" autoAdjust="0"/>
  </p:normalViewPr>
  <p:slideViewPr>
    <p:cSldViewPr>
      <p:cViewPr varScale="1">
        <p:scale>
          <a:sx n="95" d="100"/>
          <a:sy n="95" d="100"/>
        </p:scale>
        <p:origin x="1296" y="90"/>
      </p:cViewPr>
      <p:guideLst>
        <p:guide orient="horz" pos="2160"/>
        <p:guide pos="2880"/>
      </p:guideLst>
    </p:cSldViewPr>
  </p:slideViewPr>
  <p:outlineViewPr>
    <p:cViewPr>
      <p:scale>
        <a:sx n="33" d="100"/>
        <a:sy n="33" d="100"/>
      </p:scale>
      <p:origin x="0" y="4464"/>
    </p:cViewPr>
  </p:outlineViewPr>
  <p:notesTextViewPr>
    <p:cViewPr>
      <p:scale>
        <a:sx n="3" d="2"/>
        <a:sy n="3" d="2"/>
      </p:scale>
      <p:origin x="0" y="0"/>
    </p:cViewPr>
  </p:notesTextViewPr>
  <p:sorterViewPr>
    <p:cViewPr>
      <p:scale>
        <a:sx n="66" d="100"/>
        <a:sy n="66" d="100"/>
      </p:scale>
      <p:origin x="0" y="6288"/>
    </p:cViewPr>
  </p:sorterViewPr>
  <p:notesViewPr>
    <p:cSldViewPr>
      <p:cViewPr varScale="1">
        <p:scale>
          <a:sx n="42" d="100"/>
          <a:sy n="42" d="100"/>
        </p:scale>
        <p:origin x="-1500" y="-114"/>
      </p:cViewPr>
      <p:guideLst>
        <p:guide orient="horz" pos="2931"/>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a:solidFill>
                <a:schemeClr val="bg1"/>
              </a:solidFill>
            </a:rPr>
            <a:t>Maternal and Child Health</a:t>
          </a:r>
          <a:endParaRPr lang="en-US" sz="2000" dirty="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a:solidFill>
                <a:schemeClr val="bg1"/>
              </a:solidFill>
            </a:rPr>
            <a:t>Maternal and Child Health</a:t>
          </a:r>
          <a:endParaRPr lang="en-US" sz="2000" dirty="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689569" y="2836924"/>
          <a:ext cx="398784" cy="2279639"/>
        </a:xfrm>
        <a:custGeom>
          <a:avLst/>
          <a:gdLst/>
          <a:ahLst/>
          <a:cxnLst/>
          <a:rect l="0" t="0" r="0" b="0"/>
          <a:pathLst>
            <a:path>
              <a:moveTo>
                <a:pt x="0" y="0"/>
              </a:moveTo>
              <a:lnTo>
                <a:pt x="199392" y="0"/>
              </a:lnTo>
              <a:lnTo>
                <a:pt x="199392" y="2279639"/>
              </a:lnTo>
              <a:lnTo>
                <a:pt x="398784" y="227963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31105" y="3918887"/>
        <a:ext cx="115712" cy="115712"/>
      </dsp:txXfrm>
    </dsp:sp>
    <dsp:sp modelId="{4BAC4599-5689-437F-90F2-D586D824B66C}">
      <dsp:nvSpPr>
        <dsp:cNvPr id="0" name=""/>
        <dsp:cNvSpPr/>
      </dsp:nvSpPr>
      <dsp:spPr>
        <a:xfrm>
          <a:off x="689569" y="2836924"/>
          <a:ext cx="398784" cy="1519759"/>
        </a:xfrm>
        <a:custGeom>
          <a:avLst/>
          <a:gdLst/>
          <a:ahLst/>
          <a:cxnLst/>
          <a:rect l="0" t="0" r="0" b="0"/>
          <a:pathLst>
            <a:path>
              <a:moveTo>
                <a:pt x="0" y="0"/>
              </a:moveTo>
              <a:lnTo>
                <a:pt x="199392" y="0"/>
              </a:lnTo>
              <a:lnTo>
                <a:pt x="199392" y="1519759"/>
              </a:lnTo>
              <a:lnTo>
                <a:pt x="398784" y="151975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49681" y="3557524"/>
        <a:ext cx="78560" cy="78560"/>
      </dsp:txXfrm>
    </dsp:sp>
    <dsp:sp modelId="{E20EDDB1-67FA-4D7D-9539-9F9A64C6DD66}">
      <dsp:nvSpPr>
        <dsp:cNvPr id="0" name=""/>
        <dsp:cNvSpPr/>
      </dsp:nvSpPr>
      <dsp:spPr>
        <a:xfrm>
          <a:off x="689569" y="2836924"/>
          <a:ext cx="398784" cy="759879"/>
        </a:xfrm>
        <a:custGeom>
          <a:avLst/>
          <a:gdLst/>
          <a:ahLst/>
          <a:cxnLst/>
          <a:rect l="0" t="0" r="0" b="0"/>
          <a:pathLst>
            <a:path>
              <a:moveTo>
                <a:pt x="0" y="0"/>
              </a:moveTo>
              <a:lnTo>
                <a:pt x="199392" y="0"/>
              </a:lnTo>
              <a:lnTo>
                <a:pt x="199392" y="759879"/>
              </a:lnTo>
              <a:lnTo>
                <a:pt x="398784" y="75987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67507" y="3195410"/>
        <a:ext cx="42908" cy="42908"/>
      </dsp:txXfrm>
    </dsp:sp>
    <dsp:sp modelId="{4014ECEF-0888-4009-892D-AB08DF214F2C}">
      <dsp:nvSpPr>
        <dsp:cNvPr id="0" name=""/>
        <dsp:cNvSpPr/>
      </dsp:nvSpPr>
      <dsp:spPr>
        <a:xfrm>
          <a:off x="689569" y="2791204"/>
          <a:ext cx="398784" cy="91440"/>
        </a:xfrm>
        <a:custGeom>
          <a:avLst/>
          <a:gdLst/>
          <a:ahLst/>
          <a:cxnLst/>
          <a:rect l="0" t="0" r="0" b="0"/>
          <a:pathLst>
            <a:path>
              <a:moveTo>
                <a:pt x="0" y="45720"/>
              </a:moveTo>
              <a:lnTo>
                <a:pt x="398784"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78992" y="2826954"/>
        <a:ext cx="19939" cy="19939"/>
      </dsp:txXfrm>
    </dsp:sp>
    <dsp:sp modelId="{31B24B2D-92AE-440C-A1A6-5F475784AD35}">
      <dsp:nvSpPr>
        <dsp:cNvPr id="0" name=""/>
        <dsp:cNvSpPr/>
      </dsp:nvSpPr>
      <dsp:spPr>
        <a:xfrm>
          <a:off x="689569" y="2077044"/>
          <a:ext cx="398784" cy="759879"/>
        </a:xfrm>
        <a:custGeom>
          <a:avLst/>
          <a:gdLst/>
          <a:ahLst/>
          <a:cxnLst/>
          <a:rect l="0" t="0" r="0" b="0"/>
          <a:pathLst>
            <a:path>
              <a:moveTo>
                <a:pt x="0" y="759879"/>
              </a:moveTo>
              <a:lnTo>
                <a:pt x="199392" y="75987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67507" y="2435530"/>
        <a:ext cx="42908" cy="42908"/>
      </dsp:txXfrm>
    </dsp:sp>
    <dsp:sp modelId="{6BE7391D-3772-45C7-BB03-B5B214683C6E}">
      <dsp:nvSpPr>
        <dsp:cNvPr id="0" name=""/>
        <dsp:cNvSpPr/>
      </dsp:nvSpPr>
      <dsp:spPr>
        <a:xfrm>
          <a:off x="689569" y="1317164"/>
          <a:ext cx="398784" cy="1519759"/>
        </a:xfrm>
        <a:custGeom>
          <a:avLst/>
          <a:gdLst/>
          <a:ahLst/>
          <a:cxnLst/>
          <a:rect l="0" t="0" r="0" b="0"/>
          <a:pathLst>
            <a:path>
              <a:moveTo>
                <a:pt x="0" y="1519759"/>
              </a:moveTo>
              <a:lnTo>
                <a:pt x="199392" y="151975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49681" y="2037764"/>
        <a:ext cx="78560" cy="78560"/>
      </dsp:txXfrm>
    </dsp:sp>
    <dsp:sp modelId="{D06C129D-FFB9-48A9-9033-F70ED61AAC72}">
      <dsp:nvSpPr>
        <dsp:cNvPr id="0" name=""/>
        <dsp:cNvSpPr/>
      </dsp:nvSpPr>
      <dsp:spPr>
        <a:xfrm>
          <a:off x="689569" y="557284"/>
          <a:ext cx="398784" cy="2279639"/>
        </a:xfrm>
        <a:custGeom>
          <a:avLst/>
          <a:gdLst/>
          <a:ahLst/>
          <a:cxnLst/>
          <a:rect l="0" t="0" r="0" b="0"/>
          <a:pathLst>
            <a:path>
              <a:moveTo>
                <a:pt x="0" y="2279639"/>
              </a:moveTo>
              <a:lnTo>
                <a:pt x="199392" y="227963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31105" y="1639248"/>
        <a:ext cx="115712" cy="115712"/>
      </dsp:txXfrm>
    </dsp:sp>
    <dsp:sp modelId="{59935916-D8C6-4C4E-B14F-48A57B6B9F68}">
      <dsp:nvSpPr>
        <dsp:cNvPr id="0" name=""/>
        <dsp:cNvSpPr/>
      </dsp:nvSpPr>
      <dsp:spPr>
        <a:xfrm rot="16200000">
          <a:off x="-1973807" y="2493692"/>
          <a:ext cx="4640290" cy="686463"/>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Commissioner’s Office</a:t>
          </a:r>
          <a:endParaRPr lang="en-US" sz="2000" i="1" kern="1200" dirty="0">
            <a:solidFill>
              <a:schemeClr val="bg1"/>
            </a:solidFill>
          </a:endParaRPr>
        </a:p>
      </dsp:txBody>
      <dsp:txXfrm>
        <a:off x="-1973807" y="2493692"/>
        <a:ext cx="4640290" cy="686463"/>
      </dsp:txXfrm>
    </dsp:sp>
    <dsp:sp modelId="{B73CF9B0-EB3F-4577-8369-54F3E07425DB}">
      <dsp:nvSpPr>
        <dsp:cNvPr id="0" name=""/>
        <dsp:cNvSpPr/>
      </dsp:nvSpPr>
      <dsp:spPr>
        <a:xfrm>
          <a:off x="1088354" y="253332"/>
          <a:ext cx="3652630" cy="607903"/>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Maternal and Child Health</a:t>
          </a:r>
          <a:endParaRPr lang="en-US" sz="2000" kern="1200" dirty="0">
            <a:solidFill>
              <a:schemeClr val="bg1"/>
            </a:solidFill>
          </a:endParaRPr>
        </a:p>
      </dsp:txBody>
      <dsp:txXfrm>
        <a:off x="1088354" y="253332"/>
        <a:ext cx="3652630" cy="607903"/>
      </dsp:txXfrm>
    </dsp:sp>
    <dsp:sp modelId="{57F0B218-B8AE-4220-9430-48E42516228E}">
      <dsp:nvSpPr>
        <dsp:cNvPr id="0" name=""/>
        <dsp:cNvSpPr/>
      </dsp:nvSpPr>
      <dsp:spPr>
        <a:xfrm>
          <a:off x="1088354" y="1013212"/>
          <a:ext cx="3652630" cy="607903"/>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Women’s Health</a:t>
          </a:r>
          <a:endParaRPr lang="en-US" sz="2000" kern="1200" dirty="0">
            <a:solidFill>
              <a:schemeClr val="bg1"/>
            </a:solidFill>
          </a:endParaRPr>
        </a:p>
      </dsp:txBody>
      <dsp:txXfrm>
        <a:off x="1088354" y="1013212"/>
        <a:ext cx="3652630" cy="607903"/>
      </dsp:txXfrm>
    </dsp:sp>
    <dsp:sp modelId="{7273DBFA-A064-4CD0-8B35-089175BB930D}">
      <dsp:nvSpPr>
        <dsp:cNvPr id="0" name=""/>
        <dsp:cNvSpPr/>
      </dsp:nvSpPr>
      <dsp:spPr>
        <a:xfrm>
          <a:off x="1088354" y="1773092"/>
          <a:ext cx="3652630" cy="607903"/>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Prevention and Quality Improvement</a:t>
          </a:r>
          <a:endParaRPr lang="en-US" sz="2000" kern="1200" dirty="0">
            <a:solidFill>
              <a:schemeClr val="bg1"/>
            </a:solidFill>
          </a:endParaRPr>
        </a:p>
      </dsp:txBody>
      <dsp:txXfrm>
        <a:off x="1088354" y="1773092"/>
        <a:ext cx="3652630" cy="607903"/>
      </dsp:txXfrm>
    </dsp:sp>
    <dsp:sp modelId="{6D7F8648-288A-4A1F-B54A-807646FA6E13}">
      <dsp:nvSpPr>
        <dsp:cNvPr id="0" name=""/>
        <dsp:cNvSpPr/>
      </dsp:nvSpPr>
      <dsp:spPr>
        <a:xfrm>
          <a:off x="1088354" y="2532972"/>
          <a:ext cx="3652630" cy="607903"/>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Epidemiology and Health Planning</a:t>
          </a:r>
        </a:p>
      </dsp:txBody>
      <dsp:txXfrm>
        <a:off x="1088354" y="2532972"/>
        <a:ext cx="3652630" cy="607903"/>
      </dsp:txXfrm>
    </dsp:sp>
    <dsp:sp modelId="{42D61C59-8415-4E78-A2CC-696EF3213CB7}">
      <dsp:nvSpPr>
        <dsp:cNvPr id="0" name=""/>
        <dsp:cNvSpPr/>
      </dsp:nvSpPr>
      <dsp:spPr>
        <a:xfrm>
          <a:off x="1088354" y="3292852"/>
          <a:ext cx="3652630" cy="607903"/>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Public Health Protection and Safety</a:t>
          </a:r>
          <a:endParaRPr lang="en-US" sz="2000" kern="1200" dirty="0">
            <a:solidFill>
              <a:schemeClr val="bg1"/>
            </a:solidFill>
          </a:endParaRPr>
        </a:p>
      </dsp:txBody>
      <dsp:txXfrm>
        <a:off x="1088354" y="3292852"/>
        <a:ext cx="3652630" cy="607903"/>
      </dsp:txXfrm>
    </dsp:sp>
    <dsp:sp modelId="{86B6F8FD-94AF-47EE-A573-412109D0A061}">
      <dsp:nvSpPr>
        <dsp:cNvPr id="0" name=""/>
        <dsp:cNvSpPr/>
      </dsp:nvSpPr>
      <dsp:spPr>
        <a:xfrm>
          <a:off x="1088354" y="4052732"/>
          <a:ext cx="3652630" cy="607903"/>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Laboratory Services</a:t>
          </a:r>
          <a:endParaRPr lang="en-US" sz="2000" kern="1200" dirty="0">
            <a:solidFill>
              <a:schemeClr val="bg1"/>
            </a:solidFill>
          </a:endParaRPr>
        </a:p>
      </dsp:txBody>
      <dsp:txXfrm>
        <a:off x="1088354" y="4052732"/>
        <a:ext cx="3652630" cy="607903"/>
      </dsp:txXfrm>
    </dsp:sp>
    <dsp:sp modelId="{0060CFB8-2A8A-4A1B-B7AA-F0317BA7B739}">
      <dsp:nvSpPr>
        <dsp:cNvPr id="0" name=""/>
        <dsp:cNvSpPr/>
      </dsp:nvSpPr>
      <dsp:spPr>
        <a:xfrm>
          <a:off x="1088354" y="4812612"/>
          <a:ext cx="3652630" cy="607903"/>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Administration and Financial Management</a:t>
          </a:r>
        </a:p>
      </dsp:txBody>
      <dsp:txXfrm>
        <a:off x="1088354" y="4812612"/>
        <a:ext cx="3652630" cy="6079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689569" y="2836924"/>
          <a:ext cx="398784" cy="2279639"/>
        </a:xfrm>
        <a:custGeom>
          <a:avLst/>
          <a:gdLst/>
          <a:ahLst/>
          <a:cxnLst/>
          <a:rect l="0" t="0" r="0" b="0"/>
          <a:pathLst>
            <a:path>
              <a:moveTo>
                <a:pt x="0" y="0"/>
              </a:moveTo>
              <a:lnTo>
                <a:pt x="199392" y="0"/>
              </a:lnTo>
              <a:lnTo>
                <a:pt x="199392" y="2279639"/>
              </a:lnTo>
              <a:lnTo>
                <a:pt x="398784" y="227963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31105" y="3918887"/>
        <a:ext cx="115712" cy="115712"/>
      </dsp:txXfrm>
    </dsp:sp>
    <dsp:sp modelId="{4BAC4599-5689-437F-90F2-D586D824B66C}">
      <dsp:nvSpPr>
        <dsp:cNvPr id="0" name=""/>
        <dsp:cNvSpPr/>
      </dsp:nvSpPr>
      <dsp:spPr>
        <a:xfrm>
          <a:off x="689569" y="2836924"/>
          <a:ext cx="398784" cy="1519759"/>
        </a:xfrm>
        <a:custGeom>
          <a:avLst/>
          <a:gdLst/>
          <a:ahLst/>
          <a:cxnLst/>
          <a:rect l="0" t="0" r="0" b="0"/>
          <a:pathLst>
            <a:path>
              <a:moveTo>
                <a:pt x="0" y="0"/>
              </a:moveTo>
              <a:lnTo>
                <a:pt x="199392" y="0"/>
              </a:lnTo>
              <a:lnTo>
                <a:pt x="199392" y="1519759"/>
              </a:lnTo>
              <a:lnTo>
                <a:pt x="398784" y="151975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49681" y="3557524"/>
        <a:ext cx="78560" cy="78560"/>
      </dsp:txXfrm>
    </dsp:sp>
    <dsp:sp modelId="{E20EDDB1-67FA-4D7D-9539-9F9A64C6DD66}">
      <dsp:nvSpPr>
        <dsp:cNvPr id="0" name=""/>
        <dsp:cNvSpPr/>
      </dsp:nvSpPr>
      <dsp:spPr>
        <a:xfrm>
          <a:off x="689569" y="2836924"/>
          <a:ext cx="398784" cy="759879"/>
        </a:xfrm>
        <a:custGeom>
          <a:avLst/>
          <a:gdLst/>
          <a:ahLst/>
          <a:cxnLst/>
          <a:rect l="0" t="0" r="0" b="0"/>
          <a:pathLst>
            <a:path>
              <a:moveTo>
                <a:pt x="0" y="0"/>
              </a:moveTo>
              <a:lnTo>
                <a:pt x="199392" y="0"/>
              </a:lnTo>
              <a:lnTo>
                <a:pt x="199392" y="759879"/>
              </a:lnTo>
              <a:lnTo>
                <a:pt x="398784" y="759879"/>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67507" y="3195410"/>
        <a:ext cx="42908" cy="42908"/>
      </dsp:txXfrm>
    </dsp:sp>
    <dsp:sp modelId="{4014ECEF-0888-4009-892D-AB08DF214F2C}">
      <dsp:nvSpPr>
        <dsp:cNvPr id="0" name=""/>
        <dsp:cNvSpPr/>
      </dsp:nvSpPr>
      <dsp:spPr>
        <a:xfrm>
          <a:off x="689569" y="2791204"/>
          <a:ext cx="398784" cy="91440"/>
        </a:xfrm>
        <a:custGeom>
          <a:avLst/>
          <a:gdLst/>
          <a:ahLst/>
          <a:cxnLst/>
          <a:rect l="0" t="0" r="0" b="0"/>
          <a:pathLst>
            <a:path>
              <a:moveTo>
                <a:pt x="0" y="45720"/>
              </a:moveTo>
              <a:lnTo>
                <a:pt x="398784"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78992" y="2826954"/>
        <a:ext cx="19939" cy="19939"/>
      </dsp:txXfrm>
    </dsp:sp>
    <dsp:sp modelId="{31B24B2D-92AE-440C-A1A6-5F475784AD35}">
      <dsp:nvSpPr>
        <dsp:cNvPr id="0" name=""/>
        <dsp:cNvSpPr/>
      </dsp:nvSpPr>
      <dsp:spPr>
        <a:xfrm>
          <a:off x="689569" y="2077044"/>
          <a:ext cx="398784" cy="759879"/>
        </a:xfrm>
        <a:custGeom>
          <a:avLst/>
          <a:gdLst/>
          <a:ahLst/>
          <a:cxnLst/>
          <a:rect l="0" t="0" r="0" b="0"/>
          <a:pathLst>
            <a:path>
              <a:moveTo>
                <a:pt x="0" y="759879"/>
              </a:moveTo>
              <a:lnTo>
                <a:pt x="199392" y="75987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67507" y="2435530"/>
        <a:ext cx="42908" cy="42908"/>
      </dsp:txXfrm>
    </dsp:sp>
    <dsp:sp modelId="{6BE7391D-3772-45C7-BB03-B5B214683C6E}">
      <dsp:nvSpPr>
        <dsp:cNvPr id="0" name=""/>
        <dsp:cNvSpPr/>
      </dsp:nvSpPr>
      <dsp:spPr>
        <a:xfrm>
          <a:off x="689569" y="1317164"/>
          <a:ext cx="398784" cy="1519759"/>
        </a:xfrm>
        <a:custGeom>
          <a:avLst/>
          <a:gdLst/>
          <a:ahLst/>
          <a:cxnLst/>
          <a:rect l="0" t="0" r="0" b="0"/>
          <a:pathLst>
            <a:path>
              <a:moveTo>
                <a:pt x="0" y="1519759"/>
              </a:moveTo>
              <a:lnTo>
                <a:pt x="199392" y="151975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49681" y="2037764"/>
        <a:ext cx="78560" cy="78560"/>
      </dsp:txXfrm>
    </dsp:sp>
    <dsp:sp modelId="{D06C129D-FFB9-48A9-9033-F70ED61AAC72}">
      <dsp:nvSpPr>
        <dsp:cNvPr id="0" name=""/>
        <dsp:cNvSpPr/>
      </dsp:nvSpPr>
      <dsp:spPr>
        <a:xfrm>
          <a:off x="689569" y="557284"/>
          <a:ext cx="398784" cy="2279639"/>
        </a:xfrm>
        <a:custGeom>
          <a:avLst/>
          <a:gdLst/>
          <a:ahLst/>
          <a:cxnLst/>
          <a:rect l="0" t="0" r="0" b="0"/>
          <a:pathLst>
            <a:path>
              <a:moveTo>
                <a:pt x="0" y="2279639"/>
              </a:moveTo>
              <a:lnTo>
                <a:pt x="199392" y="2279639"/>
              </a:lnTo>
              <a:lnTo>
                <a:pt x="199392" y="0"/>
              </a:lnTo>
              <a:lnTo>
                <a:pt x="3987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31105" y="1639248"/>
        <a:ext cx="115712" cy="115712"/>
      </dsp:txXfrm>
    </dsp:sp>
    <dsp:sp modelId="{59935916-D8C6-4C4E-B14F-48A57B6B9F68}">
      <dsp:nvSpPr>
        <dsp:cNvPr id="0" name=""/>
        <dsp:cNvSpPr/>
      </dsp:nvSpPr>
      <dsp:spPr>
        <a:xfrm rot="16200000">
          <a:off x="-1973807" y="2493692"/>
          <a:ext cx="4640290" cy="686463"/>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Commissioner’s Office</a:t>
          </a:r>
          <a:endParaRPr lang="en-US" sz="2000" i="1" kern="1200" dirty="0">
            <a:solidFill>
              <a:schemeClr val="bg1"/>
            </a:solidFill>
          </a:endParaRPr>
        </a:p>
      </dsp:txBody>
      <dsp:txXfrm>
        <a:off x="-1973807" y="2493692"/>
        <a:ext cx="4640290" cy="686463"/>
      </dsp:txXfrm>
    </dsp:sp>
    <dsp:sp modelId="{B73CF9B0-EB3F-4577-8369-54F3E07425DB}">
      <dsp:nvSpPr>
        <dsp:cNvPr id="0" name=""/>
        <dsp:cNvSpPr/>
      </dsp:nvSpPr>
      <dsp:spPr>
        <a:xfrm>
          <a:off x="1088354" y="253332"/>
          <a:ext cx="3652630" cy="607903"/>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Maternal and Child Health</a:t>
          </a:r>
          <a:endParaRPr lang="en-US" sz="2000" kern="1200" dirty="0">
            <a:solidFill>
              <a:schemeClr val="bg1"/>
            </a:solidFill>
          </a:endParaRPr>
        </a:p>
      </dsp:txBody>
      <dsp:txXfrm>
        <a:off x="1088354" y="253332"/>
        <a:ext cx="3652630" cy="607903"/>
      </dsp:txXfrm>
    </dsp:sp>
    <dsp:sp modelId="{57F0B218-B8AE-4220-9430-48E42516228E}">
      <dsp:nvSpPr>
        <dsp:cNvPr id="0" name=""/>
        <dsp:cNvSpPr/>
      </dsp:nvSpPr>
      <dsp:spPr>
        <a:xfrm>
          <a:off x="1088354" y="1013212"/>
          <a:ext cx="3652630" cy="607903"/>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Women’s Health</a:t>
          </a:r>
          <a:endParaRPr lang="en-US" sz="2000" kern="1200" dirty="0">
            <a:solidFill>
              <a:schemeClr val="bg1"/>
            </a:solidFill>
          </a:endParaRPr>
        </a:p>
      </dsp:txBody>
      <dsp:txXfrm>
        <a:off x="1088354" y="1013212"/>
        <a:ext cx="3652630" cy="607903"/>
      </dsp:txXfrm>
    </dsp:sp>
    <dsp:sp modelId="{7273DBFA-A064-4CD0-8B35-089175BB930D}">
      <dsp:nvSpPr>
        <dsp:cNvPr id="0" name=""/>
        <dsp:cNvSpPr/>
      </dsp:nvSpPr>
      <dsp:spPr>
        <a:xfrm>
          <a:off x="1088354" y="1773092"/>
          <a:ext cx="3652630" cy="607903"/>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Prevention and Quality Improvement</a:t>
          </a:r>
          <a:endParaRPr lang="en-US" sz="2000" kern="1200" dirty="0">
            <a:solidFill>
              <a:schemeClr val="bg1"/>
            </a:solidFill>
          </a:endParaRPr>
        </a:p>
      </dsp:txBody>
      <dsp:txXfrm>
        <a:off x="1088354" y="1773092"/>
        <a:ext cx="3652630" cy="607903"/>
      </dsp:txXfrm>
    </dsp:sp>
    <dsp:sp modelId="{6D7F8648-288A-4A1F-B54A-807646FA6E13}">
      <dsp:nvSpPr>
        <dsp:cNvPr id="0" name=""/>
        <dsp:cNvSpPr/>
      </dsp:nvSpPr>
      <dsp:spPr>
        <a:xfrm>
          <a:off x="1088354" y="2532972"/>
          <a:ext cx="3652630" cy="607903"/>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Epidemiology and Health Planning</a:t>
          </a:r>
        </a:p>
      </dsp:txBody>
      <dsp:txXfrm>
        <a:off x="1088354" y="2532972"/>
        <a:ext cx="3652630" cy="607903"/>
      </dsp:txXfrm>
    </dsp:sp>
    <dsp:sp modelId="{42D61C59-8415-4E78-A2CC-696EF3213CB7}">
      <dsp:nvSpPr>
        <dsp:cNvPr id="0" name=""/>
        <dsp:cNvSpPr/>
      </dsp:nvSpPr>
      <dsp:spPr>
        <a:xfrm>
          <a:off x="1088354" y="3292852"/>
          <a:ext cx="3652630" cy="607903"/>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Public Health Protection and Safety</a:t>
          </a:r>
          <a:endParaRPr lang="en-US" sz="2000" kern="1200" dirty="0">
            <a:solidFill>
              <a:schemeClr val="bg1"/>
            </a:solidFill>
          </a:endParaRPr>
        </a:p>
      </dsp:txBody>
      <dsp:txXfrm>
        <a:off x="1088354" y="3292852"/>
        <a:ext cx="3652630" cy="607903"/>
      </dsp:txXfrm>
    </dsp:sp>
    <dsp:sp modelId="{86B6F8FD-94AF-47EE-A573-412109D0A061}">
      <dsp:nvSpPr>
        <dsp:cNvPr id="0" name=""/>
        <dsp:cNvSpPr/>
      </dsp:nvSpPr>
      <dsp:spPr>
        <a:xfrm>
          <a:off x="1088354" y="4052732"/>
          <a:ext cx="3652630" cy="607903"/>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Laboratory Services</a:t>
          </a:r>
          <a:endParaRPr lang="en-US" sz="2000" kern="1200" dirty="0">
            <a:solidFill>
              <a:schemeClr val="bg1"/>
            </a:solidFill>
          </a:endParaRPr>
        </a:p>
      </dsp:txBody>
      <dsp:txXfrm>
        <a:off x="1088354" y="4052732"/>
        <a:ext cx="3652630" cy="607903"/>
      </dsp:txXfrm>
    </dsp:sp>
    <dsp:sp modelId="{0060CFB8-2A8A-4A1B-B7AA-F0317BA7B739}">
      <dsp:nvSpPr>
        <dsp:cNvPr id="0" name=""/>
        <dsp:cNvSpPr/>
      </dsp:nvSpPr>
      <dsp:spPr>
        <a:xfrm>
          <a:off x="1088354" y="4812612"/>
          <a:ext cx="3652630" cy="607903"/>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Administration and Financial Management</a:t>
          </a:r>
        </a:p>
      </dsp:txBody>
      <dsp:txXfrm>
        <a:off x="1088354" y="4812612"/>
        <a:ext cx="3652630" cy="607903"/>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66915" name="Rectangle 3"/>
          <p:cNvSpPr>
            <a:spLocks noGrp="1" noChangeArrowheads="1"/>
          </p:cNvSpPr>
          <p:nvPr>
            <p:ph type="dt" sz="quarter" idx="1"/>
          </p:nvPr>
        </p:nvSpPr>
        <p:spPr bwMode="auto">
          <a:xfrm>
            <a:off x="3978132"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r" eaLnBrk="0" hangingPunct="0">
              <a:defRPr sz="1200">
                <a:latin typeface="Arial" charset="0"/>
                <a:cs typeface="+mn-cs"/>
              </a:defRPr>
            </a:lvl1pPr>
          </a:lstStyle>
          <a:p>
            <a:pPr>
              <a:defRPr/>
            </a:pPr>
            <a:fld id="{FAFF48B8-BFE6-4378-926C-93184973A805}" type="datetime1">
              <a:rPr lang="en-US"/>
              <a:pPr>
                <a:defRPr/>
              </a:pPr>
              <a:t>1/5/2023</a:t>
            </a:fld>
            <a:endParaRPr lang="en-US" dirty="0"/>
          </a:p>
        </p:txBody>
      </p:sp>
      <p:sp>
        <p:nvSpPr>
          <p:cNvPr id="166916" name="Rectangle 4"/>
          <p:cNvSpPr>
            <a:spLocks noGrp="1" noChangeArrowheads="1"/>
          </p:cNvSpPr>
          <p:nvPr>
            <p:ph type="ftr" sz="quarter" idx="2"/>
          </p:nvPr>
        </p:nvSpPr>
        <p:spPr bwMode="auto">
          <a:xfrm>
            <a:off x="0"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66917" name="Rectangle 5"/>
          <p:cNvSpPr>
            <a:spLocks noGrp="1" noChangeArrowheads="1"/>
          </p:cNvSpPr>
          <p:nvPr>
            <p:ph type="sldNum" sz="quarter" idx="3"/>
          </p:nvPr>
        </p:nvSpPr>
        <p:spPr bwMode="auto">
          <a:xfrm>
            <a:off x="3978132"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r" eaLnBrk="0" hangingPunct="0">
              <a:defRPr sz="1200">
                <a:latin typeface="Arial" charset="0"/>
                <a:cs typeface="+mn-cs"/>
              </a:defRPr>
            </a:lvl1pPr>
          </a:lstStyle>
          <a:p>
            <a:pPr>
              <a:defRPr/>
            </a:pPr>
            <a:fld id="{15FED874-8048-4160-BA9A-7B3E07EE50B7}" type="slidenum">
              <a:rPr lang="en-US"/>
              <a:pPr>
                <a:defRPr/>
              </a:pPr>
              <a:t>‹#›</a:t>
            </a:fld>
            <a:endParaRPr lang="en-US" dirty="0"/>
          </a:p>
        </p:txBody>
      </p:sp>
    </p:spTree>
    <p:extLst>
      <p:ext uri="{BB962C8B-B14F-4D97-AF65-F5344CB8AC3E}">
        <p14:creationId xmlns:p14="http://schemas.microsoft.com/office/powerpoint/2010/main" val="3891800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20835" name="Rectangle 3"/>
          <p:cNvSpPr>
            <a:spLocks noGrp="1" noChangeArrowheads="1"/>
          </p:cNvSpPr>
          <p:nvPr>
            <p:ph type="dt" idx="1"/>
          </p:nvPr>
        </p:nvSpPr>
        <p:spPr bwMode="auto">
          <a:xfrm>
            <a:off x="3978132" y="0"/>
            <a:ext cx="3043343" cy="465774"/>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lvl1pPr algn="r" eaLnBrk="0" hangingPunct="0">
              <a:defRPr sz="1200">
                <a:latin typeface="Arial" charset="0"/>
                <a:cs typeface="+mn-cs"/>
              </a:defRPr>
            </a:lvl1pPr>
          </a:lstStyle>
          <a:p>
            <a:pPr>
              <a:defRPr/>
            </a:pPr>
            <a:fld id="{BBA3DA72-F5B4-4BC2-84CA-C4E7630F1D49}" type="datetime1">
              <a:rPr lang="en-US"/>
              <a:pPr>
                <a:defRPr/>
              </a:pPr>
              <a:t>1/5/2023</a:t>
            </a:fld>
            <a:endParaRPr lang="en-US" dirty="0"/>
          </a:p>
        </p:txBody>
      </p:sp>
      <p:sp>
        <p:nvSpPr>
          <p:cNvPr id="71684" name="Rectangle 4"/>
          <p:cNvSpPr>
            <a:spLocks noGrp="1" noRot="1" noChangeAspect="1" noChangeArrowheads="1" noTextEdit="1"/>
          </p:cNvSpPr>
          <p:nvPr>
            <p:ph type="sldImg" idx="2"/>
          </p:nvPr>
        </p:nvSpPr>
        <p:spPr bwMode="auto">
          <a:xfrm>
            <a:off x="1184275" y="696913"/>
            <a:ext cx="4656138"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5"/>
          <p:cNvSpPr>
            <a:spLocks noGrp="1" noChangeArrowheads="1"/>
          </p:cNvSpPr>
          <p:nvPr>
            <p:ph type="body" sz="quarter" idx="3"/>
          </p:nvPr>
        </p:nvSpPr>
        <p:spPr bwMode="auto">
          <a:xfrm>
            <a:off x="702310" y="4420870"/>
            <a:ext cx="5618480" cy="4190367"/>
          </a:xfrm>
          <a:prstGeom prst="rect">
            <a:avLst/>
          </a:prstGeom>
          <a:noFill/>
          <a:ln w="9525">
            <a:noFill/>
            <a:miter lim="800000"/>
            <a:headEnd/>
            <a:tailEnd/>
          </a:ln>
          <a:effectLst/>
        </p:spPr>
        <p:txBody>
          <a:bodyPr vert="horz" wrap="square" lIns="92576" tIns="46288" rIns="92576" bIns="46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0838" name="Rectangle 6"/>
          <p:cNvSpPr>
            <a:spLocks noGrp="1" noChangeArrowheads="1"/>
          </p:cNvSpPr>
          <p:nvPr>
            <p:ph type="ftr" sz="quarter" idx="4"/>
          </p:nvPr>
        </p:nvSpPr>
        <p:spPr bwMode="auto">
          <a:xfrm>
            <a:off x="0"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l" eaLnBrk="0" hangingPunct="0">
              <a:defRPr sz="1200">
                <a:latin typeface="Arial" charset="0"/>
                <a:cs typeface="+mn-cs"/>
              </a:defRPr>
            </a:lvl1pPr>
          </a:lstStyle>
          <a:p>
            <a:pPr>
              <a:defRPr/>
            </a:pPr>
            <a:endParaRPr lang="en-US" dirty="0"/>
          </a:p>
        </p:txBody>
      </p:sp>
      <p:sp>
        <p:nvSpPr>
          <p:cNvPr id="120839" name="Rectangle 7"/>
          <p:cNvSpPr>
            <a:spLocks noGrp="1" noChangeArrowheads="1"/>
          </p:cNvSpPr>
          <p:nvPr>
            <p:ph type="sldNum" sz="quarter" idx="5"/>
          </p:nvPr>
        </p:nvSpPr>
        <p:spPr bwMode="auto">
          <a:xfrm>
            <a:off x="3978132" y="8843328"/>
            <a:ext cx="3043343" cy="464183"/>
          </a:xfrm>
          <a:prstGeom prst="rect">
            <a:avLst/>
          </a:prstGeom>
          <a:noFill/>
          <a:ln w="9525">
            <a:noFill/>
            <a:miter lim="800000"/>
            <a:headEnd/>
            <a:tailEnd/>
          </a:ln>
          <a:effectLst/>
        </p:spPr>
        <p:txBody>
          <a:bodyPr vert="horz" wrap="square" lIns="92576" tIns="46288" rIns="92576" bIns="46288" numCol="1" anchor="b" anchorCtr="0" compatLnSpc="1">
            <a:prstTxWarp prst="textNoShape">
              <a:avLst/>
            </a:prstTxWarp>
          </a:bodyPr>
          <a:lstStyle>
            <a:lvl1pPr algn="r" eaLnBrk="0" hangingPunct="0">
              <a:defRPr sz="1200">
                <a:latin typeface="Arial" charset="0"/>
                <a:cs typeface="+mn-cs"/>
              </a:defRPr>
            </a:lvl1pPr>
          </a:lstStyle>
          <a:p>
            <a:pPr>
              <a:defRPr/>
            </a:pPr>
            <a:fld id="{EA87A283-EC6A-495F-B1C1-308365B8DD1A}" type="slidenum">
              <a:rPr lang="en-US"/>
              <a:pPr>
                <a:defRPr/>
              </a:pPr>
              <a:t>‹#›</a:t>
            </a:fld>
            <a:endParaRPr lang="en-US" dirty="0"/>
          </a:p>
        </p:txBody>
      </p:sp>
    </p:spTree>
    <p:extLst>
      <p:ext uri="{BB962C8B-B14F-4D97-AF65-F5344CB8AC3E}">
        <p14:creationId xmlns:p14="http://schemas.microsoft.com/office/powerpoint/2010/main" val="94474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ption 1">
    <p:spTree>
      <p:nvGrpSpPr>
        <p:cNvPr id="1" name=""/>
        <p:cNvGrpSpPr/>
        <p:nvPr/>
      </p:nvGrpSpPr>
      <p:grpSpPr>
        <a:xfrm>
          <a:off x="0" y="0"/>
          <a:ext cx="0" cy="0"/>
          <a:chOff x="0" y="0"/>
          <a:chExt cx="0" cy="0"/>
        </a:xfrm>
      </p:grpSpPr>
      <p:sp>
        <p:nvSpPr>
          <p:cNvPr id="18" name="Rectangle 17"/>
          <p:cNvSpPr/>
          <p:nvPr/>
        </p:nvSpPr>
        <p:spPr>
          <a:xfrm>
            <a:off x="0" y="1"/>
            <a:ext cx="9143999"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628650" y="976394"/>
            <a:ext cx="7886700" cy="1896149"/>
          </a:xfrm>
          <a:noFill/>
        </p:spPr>
        <p:txBody>
          <a:bodyPr anchor="b">
            <a:normAutofit/>
          </a:bodyPr>
          <a:lstStyle>
            <a:lvl1pPr algn="ctr">
              <a:defRPr sz="33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628650" y="2910456"/>
            <a:ext cx="7886700" cy="576664"/>
          </a:xfrm>
        </p:spPr>
        <p:txBody>
          <a:bodyPr>
            <a:normAutofit/>
          </a:bodyPr>
          <a:lstStyle>
            <a:lvl1pPr marL="0" indent="0" algn="ctr">
              <a:buNone/>
              <a:defRPr sz="25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8" name="Subtitle 2"/>
          <p:cNvSpPr txBox="1">
            <a:spLocks/>
          </p:cNvSpPr>
          <p:nvPr/>
        </p:nvSpPr>
        <p:spPr>
          <a:xfrm>
            <a:off x="1509298" y="5676148"/>
            <a:ext cx="6125405" cy="77540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200" i="1" dirty="0"/>
          </a:p>
        </p:txBody>
      </p:sp>
      <p:sp>
        <p:nvSpPr>
          <p:cNvPr id="17" name="Text Placeholder 16"/>
          <p:cNvSpPr>
            <a:spLocks noGrp="1"/>
          </p:cNvSpPr>
          <p:nvPr>
            <p:ph type="body" sz="quarter" idx="10" hasCustomPrompt="1"/>
          </p:nvPr>
        </p:nvSpPr>
        <p:spPr>
          <a:xfrm>
            <a:off x="628650" y="3627140"/>
            <a:ext cx="7886700" cy="573088"/>
          </a:xfrm>
        </p:spPr>
        <p:txBody>
          <a:bodyPr anchor="ctr">
            <a:normAutofit/>
          </a:bodyPr>
          <a:lstStyle>
            <a:lvl1pPr marL="0" indent="0" algn="ctr">
              <a:buNone/>
              <a:defRPr sz="1650" b="1"/>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12" name="Group 11"/>
          <p:cNvGrpSpPr/>
          <p:nvPr/>
        </p:nvGrpSpPr>
        <p:grpSpPr>
          <a:xfrm>
            <a:off x="-2" y="6470423"/>
            <a:ext cx="9141363"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6759" y="4562857"/>
            <a:ext cx="1570482" cy="1127735"/>
          </a:xfrm>
          <a:prstGeom prst="rect">
            <a:avLst/>
          </a:prstGeom>
        </p:spPr>
      </p:pic>
    </p:spTree>
    <p:extLst>
      <p:ext uri="{BB962C8B-B14F-4D97-AF65-F5344CB8AC3E}">
        <p14:creationId xmlns:p14="http://schemas.microsoft.com/office/powerpoint/2010/main" val="305985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628650" y="967616"/>
            <a:ext cx="7886700" cy="1902191"/>
          </a:xfrm>
        </p:spPr>
        <p:txBody>
          <a:bodyPr anchor="b">
            <a:normAutofit/>
          </a:bodyPr>
          <a:lstStyle>
            <a:lvl1pPr algn="ctr">
              <a:defRPr sz="3300" b="1">
                <a:solidFill>
                  <a:schemeClr val="tx1"/>
                </a:solidFill>
                <a:latin typeface="+mn-lt"/>
              </a:defRPr>
            </a:lvl1pPr>
          </a:lstStyle>
          <a:p>
            <a:r>
              <a:rPr lang="en-US" dirty="0"/>
              <a:t>Click to edit presentation title</a:t>
            </a:r>
          </a:p>
        </p:txBody>
      </p:sp>
      <p:sp>
        <p:nvSpPr>
          <p:cNvPr id="15" name="Subtitle 2"/>
          <p:cNvSpPr>
            <a:spLocks noGrp="1"/>
          </p:cNvSpPr>
          <p:nvPr>
            <p:ph type="subTitle" idx="1" hasCustomPrompt="1"/>
          </p:nvPr>
        </p:nvSpPr>
        <p:spPr>
          <a:xfrm>
            <a:off x="628650" y="2972448"/>
            <a:ext cx="7886700" cy="576664"/>
          </a:xfrm>
        </p:spPr>
        <p:txBody>
          <a:bodyPr>
            <a:normAutofit/>
          </a:bodyPr>
          <a:lstStyle>
            <a:lvl1pPr marL="0" indent="0" algn="ctr">
              <a:buNone/>
              <a:defRPr sz="25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16" name="Text Placeholder 16"/>
          <p:cNvSpPr>
            <a:spLocks noGrp="1"/>
          </p:cNvSpPr>
          <p:nvPr>
            <p:ph type="body" sz="quarter" idx="10" hasCustomPrompt="1"/>
          </p:nvPr>
        </p:nvSpPr>
        <p:spPr>
          <a:xfrm>
            <a:off x="628650" y="3627140"/>
            <a:ext cx="7886700" cy="573088"/>
          </a:xfrm>
        </p:spPr>
        <p:txBody>
          <a:bodyPr anchor="ctr">
            <a:normAutofit/>
          </a:bodyPr>
          <a:lstStyle>
            <a:lvl1pPr marL="0" indent="0" algn="ctr">
              <a:buNone/>
              <a:defRPr sz="1650"/>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21" name="Group 20"/>
          <p:cNvGrpSpPr/>
          <p:nvPr/>
        </p:nvGrpSpPr>
        <p:grpSpPr>
          <a:xfrm>
            <a:off x="-2" y="6470423"/>
            <a:ext cx="9141363"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212878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65845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bout Us">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40"/>
            <a:ext cx="9144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About Us</a:t>
            </a:r>
          </a:p>
        </p:txBody>
      </p:sp>
      <p:sp>
        <p:nvSpPr>
          <p:cNvPr id="11" name="TextBox 10"/>
          <p:cNvSpPr txBox="1"/>
          <p:nvPr/>
        </p:nvSpPr>
        <p:spPr>
          <a:xfrm>
            <a:off x="4629150" y="2135063"/>
            <a:ext cx="3764446" cy="3208571"/>
          </a:xfrm>
          <a:prstGeom prst="rect">
            <a:avLst/>
          </a:prstGeom>
          <a:noFill/>
        </p:spPr>
        <p:txBody>
          <a:bodyPr wrap="square" rtlCol="0">
            <a:spAutoFit/>
          </a:bodyPr>
          <a:lstStyle/>
          <a:p>
            <a:r>
              <a:rPr lang="en-US" sz="1350" dirty="0">
                <a:latin typeface="Calibri Light" panose="020F0302020204030204" pitchFamily="34" charset="0"/>
              </a:rPr>
              <a:t>The Department for Public Health (DPH) is dedicated to improving health and</a:t>
            </a:r>
            <a:r>
              <a:rPr lang="en-US" sz="1350" baseline="0" dirty="0">
                <a:latin typeface="Calibri Light" panose="020F0302020204030204" pitchFamily="34" charset="0"/>
              </a:rPr>
              <a:t> safety of Kentuckians through </a:t>
            </a:r>
            <a:r>
              <a:rPr lang="en-US" sz="1350" i="1" baseline="0" dirty="0">
                <a:latin typeface="Calibri Light" panose="020F0302020204030204" pitchFamily="34" charset="0"/>
              </a:rPr>
              <a:t>prevention</a:t>
            </a:r>
            <a:r>
              <a:rPr lang="en-US" sz="1350" baseline="0" dirty="0">
                <a:latin typeface="Calibri Light" panose="020F0302020204030204" pitchFamily="34" charset="0"/>
              </a:rPr>
              <a:t>, </a:t>
            </a:r>
            <a:r>
              <a:rPr lang="en-US" sz="1350" i="1" baseline="0" dirty="0">
                <a:latin typeface="Calibri Light" panose="020F0302020204030204" pitchFamily="34" charset="0"/>
              </a:rPr>
              <a:t>promotion</a:t>
            </a:r>
            <a:r>
              <a:rPr lang="en-US" sz="1350" baseline="0" dirty="0">
                <a:latin typeface="Calibri Light" panose="020F0302020204030204" pitchFamily="34" charset="0"/>
              </a:rPr>
              <a:t>, and </a:t>
            </a:r>
            <a:r>
              <a:rPr lang="en-US" sz="1350" i="1" baseline="0" dirty="0">
                <a:latin typeface="Calibri Light" panose="020F0302020204030204" pitchFamily="34" charset="0"/>
              </a:rPr>
              <a:t>protection</a:t>
            </a:r>
            <a:r>
              <a:rPr lang="en-US" sz="1350" baseline="0" dirty="0">
                <a:latin typeface="Calibri Light" panose="020F0302020204030204" pitchFamily="34" charset="0"/>
              </a:rPr>
              <a:t>.</a:t>
            </a:r>
          </a:p>
          <a:p>
            <a:endParaRPr lang="en-US" sz="1350" baseline="0" dirty="0">
              <a:latin typeface="Calibri Light" panose="020F0302020204030204" pitchFamily="34" charset="0"/>
            </a:endParaRPr>
          </a:p>
          <a:p>
            <a:r>
              <a:rPr lang="en-US" sz="1350" baseline="0" dirty="0">
                <a:latin typeface="Calibri Light" panose="020F0302020204030204" pitchFamily="34" charset="0"/>
              </a:rPr>
              <a:t>As a major component of the Cabinet for Health and Family Services, DPH provides guidance and support for health departments in all 120 counties.</a:t>
            </a:r>
          </a:p>
          <a:p>
            <a:endParaRPr lang="en-US" sz="1350" baseline="0" dirty="0">
              <a:latin typeface="Calibri Light" panose="020F0302020204030204" pitchFamily="34" charset="0"/>
            </a:endParaRPr>
          </a:p>
          <a:p>
            <a:r>
              <a:rPr lang="en-US" sz="1350" baseline="0" dirty="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35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624" y="2924404"/>
            <a:ext cx="3625148" cy="2391634"/>
          </a:xfrm>
          <a:prstGeom prst="rect">
            <a:avLst/>
          </a:prstGeom>
        </p:spPr>
      </p:pic>
      <p:grpSp>
        <p:nvGrpSpPr>
          <p:cNvPr id="43" name="Group 42"/>
          <p:cNvGrpSpPr/>
          <p:nvPr/>
        </p:nvGrpSpPr>
        <p:grpSpPr>
          <a:xfrm>
            <a:off x="1319" y="1880474"/>
            <a:ext cx="9141363"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grpSp>
        <p:nvGrpSpPr>
          <p:cNvPr id="47" name="Group 46"/>
          <p:cNvGrpSpPr/>
          <p:nvPr/>
        </p:nvGrpSpPr>
        <p:grpSpPr>
          <a:xfrm>
            <a:off x="2637" y="6301805"/>
            <a:ext cx="9141363"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spTree>
    <p:extLst>
      <p:ext uri="{BB962C8B-B14F-4D97-AF65-F5344CB8AC3E}">
        <p14:creationId xmlns:p14="http://schemas.microsoft.com/office/powerpoint/2010/main" val="39379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ission &amp; Vision">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40"/>
            <a:ext cx="9144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Mission and Vision in Action</a:t>
            </a:r>
          </a:p>
        </p:txBody>
      </p:sp>
      <p:sp>
        <p:nvSpPr>
          <p:cNvPr id="11" name="TextBox 10"/>
          <p:cNvSpPr txBox="1"/>
          <p:nvPr/>
        </p:nvSpPr>
        <p:spPr>
          <a:xfrm>
            <a:off x="4654194" y="2331486"/>
            <a:ext cx="3675580" cy="784830"/>
          </a:xfrm>
          <a:prstGeom prst="rect">
            <a:avLst/>
          </a:prstGeom>
          <a:noFill/>
        </p:spPr>
        <p:txBody>
          <a:bodyPr wrap="square" rtlCol="0">
            <a:spAutoFit/>
          </a:bodyPr>
          <a:lstStyle/>
          <a:p>
            <a:r>
              <a:rPr lang="en-US" sz="1500" dirty="0">
                <a:latin typeface="Calibri Light" panose="020F0302020204030204" pitchFamily="34" charset="0"/>
              </a:rPr>
              <a:t>Our mission is to improve the health and safety of people in Kentucky through prevention, promotion and protection.</a:t>
            </a:r>
          </a:p>
        </p:txBody>
      </p:sp>
      <p:sp>
        <p:nvSpPr>
          <p:cNvPr id="12" name="Rectangle 11"/>
          <p:cNvSpPr/>
          <p:nvPr/>
        </p:nvSpPr>
        <p:spPr>
          <a:xfrm>
            <a:off x="628651" y="2300709"/>
            <a:ext cx="3856019" cy="830997"/>
          </a:xfrm>
          <a:prstGeom prst="rect">
            <a:avLst/>
          </a:prstGeom>
        </p:spPr>
        <p:txBody>
          <a:bodyPr wrap="square">
            <a:spAutoFit/>
          </a:bodyPr>
          <a:lstStyle/>
          <a:p>
            <a:pPr algn="r"/>
            <a:r>
              <a:rPr lang="en-US" sz="2400" b="1" dirty="0"/>
              <a:t>Healthier People, </a:t>
            </a:r>
            <a:br>
              <a:rPr lang="en-US" sz="2400" b="1" dirty="0"/>
            </a:br>
            <a:r>
              <a:rPr lang="en-US" sz="2400" b="1" dirty="0"/>
              <a:t>Healthier Communities.</a:t>
            </a:r>
          </a:p>
        </p:txBody>
      </p:sp>
      <p:sp>
        <p:nvSpPr>
          <p:cNvPr id="14" name="Pentagon 13"/>
          <p:cNvSpPr/>
          <p:nvPr/>
        </p:nvSpPr>
        <p:spPr>
          <a:xfrm>
            <a:off x="5338646" y="3691137"/>
            <a:ext cx="2008983"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Pentagon 14"/>
          <p:cNvSpPr/>
          <p:nvPr/>
        </p:nvSpPr>
        <p:spPr>
          <a:xfrm>
            <a:off x="3567509" y="3691137"/>
            <a:ext cx="2008983"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Pentagon 15"/>
          <p:cNvSpPr/>
          <p:nvPr/>
        </p:nvSpPr>
        <p:spPr>
          <a:xfrm>
            <a:off x="1780960" y="3691137"/>
            <a:ext cx="2008983"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TextBox 16"/>
          <p:cNvSpPr txBox="1"/>
          <p:nvPr/>
        </p:nvSpPr>
        <p:spPr>
          <a:xfrm>
            <a:off x="2311071" y="3795907"/>
            <a:ext cx="948761" cy="507831"/>
          </a:xfrm>
          <a:prstGeom prst="rect">
            <a:avLst/>
          </a:prstGeom>
          <a:noFill/>
        </p:spPr>
        <p:txBody>
          <a:bodyPr wrap="square" rtlCol="0">
            <a:spAutoFit/>
          </a:bodyPr>
          <a:lstStyle/>
          <a:p>
            <a:pPr algn="ctr"/>
            <a:r>
              <a:rPr lang="en-US" sz="1350" b="1" dirty="0">
                <a:solidFill>
                  <a:schemeClr val="bg1"/>
                </a:solidFill>
              </a:rPr>
              <a:t>Prevention</a:t>
            </a:r>
          </a:p>
        </p:txBody>
      </p:sp>
      <p:sp>
        <p:nvSpPr>
          <p:cNvPr id="18" name="TextBox 17"/>
          <p:cNvSpPr txBox="1"/>
          <p:nvPr/>
        </p:nvSpPr>
        <p:spPr>
          <a:xfrm>
            <a:off x="4116353" y="3795907"/>
            <a:ext cx="911295" cy="507831"/>
          </a:xfrm>
          <a:prstGeom prst="rect">
            <a:avLst/>
          </a:prstGeom>
          <a:noFill/>
        </p:spPr>
        <p:txBody>
          <a:bodyPr wrap="square" rtlCol="0">
            <a:spAutoFit/>
          </a:bodyPr>
          <a:lstStyle/>
          <a:p>
            <a:pPr algn="ctr"/>
            <a:r>
              <a:rPr lang="en-US" sz="1350" b="1" dirty="0">
                <a:solidFill>
                  <a:schemeClr val="bg1"/>
                </a:solidFill>
              </a:rPr>
              <a:t>Protection</a:t>
            </a:r>
          </a:p>
        </p:txBody>
      </p:sp>
      <p:sp>
        <p:nvSpPr>
          <p:cNvPr id="19" name="TextBox 18"/>
          <p:cNvSpPr txBox="1"/>
          <p:nvPr/>
        </p:nvSpPr>
        <p:spPr>
          <a:xfrm>
            <a:off x="5879222" y="3795907"/>
            <a:ext cx="927831" cy="507831"/>
          </a:xfrm>
          <a:prstGeom prst="rect">
            <a:avLst/>
          </a:prstGeom>
          <a:noFill/>
        </p:spPr>
        <p:txBody>
          <a:bodyPr wrap="square" rtlCol="0">
            <a:spAutoFit/>
          </a:bodyPr>
          <a:lstStyle/>
          <a:p>
            <a:pPr algn="ctr"/>
            <a:r>
              <a:rPr lang="en-US" sz="1350" b="1" dirty="0">
                <a:solidFill>
                  <a:schemeClr val="bg1"/>
                </a:solidFill>
              </a:rPr>
              <a:t>Promotion</a:t>
            </a:r>
          </a:p>
        </p:txBody>
      </p:sp>
      <p:cxnSp>
        <p:nvCxnSpPr>
          <p:cNvPr id="20" name="Straight Connector 19"/>
          <p:cNvCxnSpPr/>
          <p:nvPr/>
        </p:nvCxnSpPr>
        <p:spPr>
          <a:xfrm>
            <a:off x="2785451"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572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43138"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44921" y="4893707"/>
            <a:ext cx="1477916" cy="1214179"/>
          </a:xfrm>
          <a:prstGeom prst="rect">
            <a:avLst/>
          </a:prstGeom>
          <a:noFill/>
        </p:spPr>
        <p:txBody>
          <a:bodyPr wrap="square" rtlCol="0">
            <a:spAutoFit/>
          </a:bodyPr>
          <a:lstStyle/>
          <a:p>
            <a:pPr algn="ctr">
              <a:lnSpc>
                <a:spcPct val="80000"/>
              </a:lnSpc>
              <a:spcAft>
                <a:spcPts val="900"/>
              </a:spcAft>
            </a:pPr>
            <a:r>
              <a:rPr lang="en-US" sz="1050" dirty="0"/>
              <a:t>Environmental Inspections</a:t>
            </a:r>
          </a:p>
          <a:p>
            <a:pPr algn="ctr">
              <a:lnSpc>
                <a:spcPct val="80000"/>
              </a:lnSpc>
              <a:spcAft>
                <a:spcPts val="900"/>
              </a:spcAft>
            </a:pPr>
            <a:r>
              <a:rPr lang="en-US" sz="1050" dirty="0"/>
              <a:t>Public Health &amp; Disaster Preparedness</a:t>
            </a:r>
          </a:p>
          <a:p>
            <a:pPr algn="ctr">
              <a:lnSpc>
                <a:spcPct val="80000"/>
              </a:lnSpc>
              <a:spcAft>
                <a:spcPts val="900"/>
              </a:spcAft>
            </a:pPr>
            <a:r>
              <a:rPr lang="en-US" sz="1050" dirty="0"/>
              <a:t>Disease Surveillance</a:t>
            </a:r>
          </a:p>
          <a:p>
            <a:pPr algn="ctr">
              <a:lnSpc>
                <a:spcPct val="80000"/>
              </a:lnSpc>
              <a:spcAft>
                <a:spcPts val="900"/>
              </a:spcAft>
            </a:pPr>
            <a:r>
              <a:rPr lang="en-US" sz="1050" dirty="0"/>
              <a:t>Mobile Harm Reduction</a:t>
            </a:r>
          </a:p>
        </p:txBody>
      </p:sp>
      <p:sp>
        <p:nvSpPr>
          <p:cNvPr id="24" name="TextBox 23"/>
          <p:cNvSpPr txBox="1"/>
          <p:nvPr/>
        </p:nvSpPr>
        <p:spPr>
          <a:xfrm>
            <a:off x="2046493" y="4891065"/>
            <a:ext cx="1477916" cy="955646"/>
          </a:xfrm>
          <a:prstGeom prst="rect">
            <a:avLst/>
          </a:prstGeom>
          <a:noFill/>
        </p:spPr>
        <p:txBody>
          <a:bodyPr wrap="square" rtlCol="0">
            <a:spAutoFit/>
          </a:bodyPr>
          <a:lstStyle/>
          <a:p>
            <a:pPr algn="ctr">
              <a:lnSpc>
                <a:spcPct val="80000"/>
              </a:lnSpc>
              <a:spcAft>
                <a:spcPts val="900"/>
              </a:spcAft>
            </a:pPr>
            <a:r>
              <a:rPr lang="en-US" sz="1050" dirty="0"/>
              <a:t>HANDS</a:t>
            </a:r>
          </a:p>
          <a:p>
            <a:pPr algn="ctr">
              <a:lnSpc>
                <a:spcPct val="80000"/>
              </a:lnSpc>
              <a:spcAft>
                <a:spcPts val="900"/>
              </a:spcAft>
            </a:pPr>
            <a:r>
              <a:rPr lang="en-US" sz="1050" dirty="0"/>
              <a:t>First Steps</a:t>
            </a:r>
          </a:p>
          <a:p>
            <a:pPr algn="ctr">
              <a:lnSpc>
                <a:spcPct val="80000"/>
              </a:lnSpc>
              <a:spcAft>
                <a:spcPts val="900"/>
              </a:spcAft>
            </a:pPr>
            <a:r>
              <a:rPr lang="en-US" sz="1050" dirty="0"/>
              <a:t>Immunizations</a:t>
            </a:r>
          </a:p>
          <a:p>
            <a:pPr algn="ctr">
              <a:lnSpc>
                <a:spcPct val="80000"/>
              </a:lnSpc>
              <a:spcAft>
                <a:spcPts val="900"/>
              </a:spcAft>
            </a:pPr>
            <a:r>
              <a:rPr lang="en-US" sz="1050" dirty="0"/>
              <a:t>Newborn Screening</a:t>
            </a:r>
          </a:p>
        </p:txBody>
      </p:sp>
      <p:sp>
        <p:nvSpPr>
          <p:cNvPr id="25" name="TextBox 24"/>
          <p:cNvSpPr txBox="1"/>
          <p:nvPr/>
        </p:nvSpPr>
        <p:spPr>
          <a:xfrm>
            <a:off x="5604180" y="4891065"/>
            <a:ext cx="1477916" cy="955646"/>
          </a:xfrm>
          <a:prstGeom prst="rect">
            <a:avLst/>
          </a:prstGeom>
          <a:noFill/>
        </p:spPr>
        <p:txBody>
          <a:bodyPr wrap="square" rtlCol="0">
            <a:spAutoFit/>
          </a:bodyPr>
          <a:lstStyle/>
          <a:p>
            <a:pPr algn="ctr">
              <a:lnSpc>
                <a:spcPct val="80000"/>
              </a:lnSpc>
              <a:spcAft>
                <a:spcPts val="900"/>
              </a:spcAft>
            </a:pPr>
            <a:r>
              <a:rPr lang="en-US" sz="1050" dirty="0"/>
              <a:t>WIC</a:t>
            </a:r>
          </a:p>
          <a:p>
            <a:pPr algn="ctr">
              <a:lnSpc>
                <a:spcPct val="80000"/>
              </a:lnSpc>
              <a:spcAft>
                <a:spcPts val="900"/>
              </a:spcAft>
            </a:pPr>
            <a:r>
              <a:rPr lang="en-US" sz="1050" dirty="0"/>
              <a:t>Smoking Cessation</a:t>
            </a:r>
          </a:p>
          <a:p>
            <a:pPr algn="ctr">
              <a:lnSpc>
                <a:spcPct val="80000"/>
              </a:lnSpc>
              <a:spcAft>
                <a:spcPts val="900"/>
              </a:spcAft>
            </a:pPr>
            <a:r>
              <a:rPr lang="en-US" sz="1050" dirty="0"/>
              <a:t>Diabetes Prevention</a:t>
            </a:r>
          </a:p>
          <a:p>
            <a:pPr algn="ctr">
              <a:lnSpc>
                <a:spcPct val="80000"/>
              </a:lnSpc>
              <a:spcAft>
                <a:spcPts val="900"/>
              </a:spcAft>
            </a:pPr>
            <a:r>
              <a:rPr lang="en-US" sz="1050" dirty="0"/>
              <a:t>Prescription Assistance</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936667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RSA Map">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39"/>
            <a:ext cx="9144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Response to the Opioid Crisis</a:t>
            </a:r>
          </a:p>
        </p:txBody>
      </p:sp>
      <p:sp>
        <p:nvSpPr>
          <p:cNvPr id="14" name="Pentagon 13"/>
          <p:cNvSpPr/>
          <p:nvPr/>
        </p:nvSpPr>
        <p:spPr>
          <a:xfrm>
            <a:off x="6215287" y="3490913"/>
            <a:ext cx="2114486"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Pentagon 14"/>
          <p:cNvSpPr/>
          <p:nvPr/>
        </p:nvSpPr>
        <p:spPr>
          <a:xfrm>
            <a:off x="6215287" y="2839318"/>
            <a:ext cx="2114486"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Pentagon 15"/>
          <p:cNvSpPr/>
          <p:nvPr/>
        </p:nvSpPr>
        <p:spPr>
          <a:xfrm>
            <a:off x="6215287" y="2191676"/>
            <a:ext cx="2114486"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TextBox 16"/>
          <p:cNvSpPr txBox="1"/>
          <p:nvPr/>
        </p:nvSpPr>
        <p:spPr>
          <a:xfrm>
            <a:off x="6215287" y="2305057"/>
            <a:ext cx="1533851" cy="300082"/>
          </a:xfrm>
          <a:prstGeom prst="rect">
            <a:avLst/>
          </a:prstGeom>
          <a:noFill/>
        </p:spPr>
        <p:txBody>
          <a:bodyPr wrap="square" rtlCol="0">
            <a:spAutoFit/>
          </a:bodyPr>
          <a:lstStyle/>
          <a:p>
            <a:pPr algn="l"/>
            <a:r>
              <a:rPr lang="en-US" sz="1350" b="1" dirty="0">
                <a:solidFill>
                  <a:schemeClr val="bg1"/>
                </a:solidFill>
              </a:rPr>
              <a:t>Syringe Exchange</a:t>
            </a:r>
          </a:p>
        </p:txBody>
      </p:sp>
      <p:sp>
        <p:nvSpPr>
          <p:cNvPr id="18" name="TextBox 17"/>
          <p:cNvSpPr txBox="1"/>
          <p:nvPr/>
        </p:nvSpPr>
        <p:spPr>
          <a:xfrm>
            <a:off x="6215287" y="2954596"/>
            <a:ext cx="2284010" cy="300082"/>
          </a:xfrm>
          <a:prstGeom prst="rect">
            <a:avLst/>
          </a:prstGeom>
          <a:noFill/>
        </p:spPr>
        <p:txBody>
          <a:bodyPr wrap="square" rtlCol="0">
            <a:spAutoFit/>
          </a:bodyPr>
          <a:lstStyle/>
          <a:p>
            <a:pPr algn="l"/>
            <a:r>
              <a:rPr lang="en-US" sz="1350" b="1" dirty="0">
                <a:solidFill>
                  <a:schemeClr val="bg1"/>
                </a:solidFill>
              </a:rPr>
              <a:t>www.FindHelpNowKY.org</a:t>
            </a:r>
          </a:p>
        </p:txBody>
      </p:sp>
      <p:sp>
        <p:nvSpPr>
          <p:cNvPr id="19" name="TextBox 18"/>
          <p:cNvSpPr txBox="1"/>
          <p:nvPr/>
        </p:nvSpPr>
        <p:spPr>
          <a:xfrm>
            <a:off x="6215287" y="3606724"/>
            <a:ext cx="1903954" cy="300082"/>
          </a:xfrm>
          <a:prstGeom prst="rect">
            <a:avLst/>
          </a:prstGeom>
          <a:noFill/>
        </p:spPr>
        <p:txBody>
          <a:bodyPr wrap="square" rtlCol="0">
            <a:spAutoFit/>
          </a:bodyPr>
          <a:lstStyle/>
          <a:p>
            <a:pPr algn="l"/>
            <a:r>
              <a:rPr lang="en-US" sz="1350" b="1" dirty="0">
                <a:solidFill>
                  <a:schemeClr val="bg1"/>
                </a:solidFill>
              </a:rPr>
              <a:t>Naloxone Distribution</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26" name="Picture Placeholder 2"/>
          <p:cNvSpPr>
            <a:spLocks noGrp="1"/>
          </p:cNvSpPr>
          <p:nvPr>
            <p:ph type="pic" idx="1" hasCustomPrompt="1"/>
          </p:nvPr>
        </p:nvSpPr>
        <p:spPr>
          <a:xfrm>
            <a:off x="371681" y="2191675"/>
            <a:ext cx="5633073" cy="4377946"/>
          </a:xfrm>
        </p:spPr>
        <p:txBody>
          <a:bodyPr/>
          <a:lstStyle>
            <a:lvl1pPr marL="0" indent="0">
              <a:buNone/>
              <a:defRPr sz="2400" baseline="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Insert Updated Map</a:t>
            </a:r>
          </a:p>
        </p:txBody>
      </p:sp>
    </p:spTree>
    <p:extLst>
      <p:ext uri="{BB962C8B-B14F-4D97-AF65-F5344CB8AC3E}">
        <p14:creationId xmlns:p14="http://schemas.microsoft.com/office/powerpoint/2010/main" val="251960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H System1">
    <p:spTree>
      <p:nvGrpSpPr>
        <p:cNvPr id="1" name=""/>
        <p:cNvGrpSpPr/>
        <p:nvPr/>
      </p:nvGrpSpPr>
      <p:grpSpPr>
        <a:xfrm>
          <a:off x="0" y="0"/>
          <a:ext cx="0" cy="0"/>
          <a:chOff x="0" y="0"/>
          <a:chExt cx="0" cy="0"/>
        </a:xfrm>
      </p:grpSpPr>
      <p:sp>
        <p:nvSpPr>
          <p:cNvPr id="25" name="Title 5"/>
          <p:cNvSpPr txBox="1">
            <a:spLocks/>
          </p:cNvSpPr>
          <p:nvPr/>
        </p:nvSpPr>
        <p:spPr>
          <a:xfrm>
            <a:off x="506777" y="365125"/>
            <a:ext cx="8130448"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9" name="Oval 8"/>
          <p:cNvSpPr/>
          <p:nvPr/>
        </p:nvSpPr>
        <p:spPr>
          <a:xfrm>
            <a:off x="1228726" y="2370554"/>
            <a:ext cx="1383506"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Oval 9"/>
          <p:cNvSpPr/>
          <p:nvPr/>
        </p:nvSpPr>
        <p:spPr>
          <a:xfrm>
            <a:off x="1301055" y="2466993"/>
            <a:ext cx="1238846"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p:nvSpPr>
        <p:spPr>
          <a:xfrm>
            <a:off x="1559082" y="2785059"/>
            <a:ext cx="768159" cy="784830"/>
          </a:xfrm>
          <a:prstGeom prst="rect">
            <a:avLst/>
          </a:prstGeom>
        </p:spPr>
        <p:txBody>
          <a:bodyPr wrap="none">
            <a:spAutoFit/>
          </a:bodyPr>
          <a:lstStyle/>
          <a:p>
            <a:r>
              <a:rPr lang="en-US" sz="4500" b="1" dirty="0">
                <a:solidFill>
                  <a:schemeClr val="bg1"/>
                </a:solidFill>
              </a:rPr>
              <a:t>61</a:t>
            </a:r>
          </a:p>
        </p:txBody>
      </p:sp>
      <p:cxnSp>
        <p:nvCxnSpPr>
          <p:cNvPr id="12" name="Straight Connector 11"/>
          <p:cNvCxnSpPr/>
          <p:nvPr/>
        </p:nvCxnSpPr>
        <p:spPr>
          <a:xfrm>
            <a:off x="1920478"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053" y="4963942"/>
            <a:ext cx="2241947" cy="923330"/>
          </a:xfrm>
          <a:prstGeom prst="rect">
            <a:avLst/>
          </a:prstGeom>
          <a:noFill/>
        </p:spPr>
        <p:txBody>
          <a:bodyPr wrap="square" rtlCol="0">
            <a:spAutoFit/>
          </a:bodyPr>
          <a:lstStyle/>
          <a:p>
            <a:pPr algn="ctr"/>
            <a:r>
              <a:rPr lang="en-US" sz="1350" dirty="0"/>
              <a:t>Partners with 61 local health departments to provide core services in all 120 counties</a:t>
            </a:r>
          </a:p>
          <a:p>
            <a:endParaRPr lang="en-US" sz="1350" dirty="0"/>
          </a:p>
        </p:txBody>
      </p:sp>
      <p:sp>
        <p:nvSpPr>
          <p:cNvPr id="14" name="Oval 13"/>
          <p:cNvSpPr/>
          <p:nvPr/>
        </p:nvSpPr>
        <p:spPr>
          <a:xfrm>
            <a:off x="3880247" y="2370554"/>
            <a:ext cx="1383506"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p:cNvSpPr/>
          <p:nvPr/>
        </p:nvSpPr>
        <p:spPr>
          <a:xfrm>
            <a:off x="3952576" y="2466993"/>
            <a:ext cx="1238846"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p:nvSpPr>
        <p:spPr>
          <a:xfrm>
            <a:off x="4094144" y="2860950"/>
            <a:ext cx="955711" cy="701731"/>
          </a:xfrm>
          <a:prstGeom prst="rect">
            <a:avLst/>
          </a:prstGeom>
        </p:spPr>
        <p:txBody>
          <a:bodyPr wrap="none">
            <a:spAutoFit/>
          </a:bodyPr>
          <a:lstStyle/>
          <a:p>
            <a:pPr algn="ctr">
              <a:lnSpc>
                <a:spcPct val="60000"/>
              </a:lnSpc>
            </a:pPr>
            <a:r>
              <a:rPr lang="en-US" sz="4500" b="1" dirty="0">
                <a:solidFill>
                  <a:schemeClr val="bg1"/>
                </a:solidFill>
              </a:rPr>
              <a:t>4</a:t>
            </a:r>
            <a:br>
              <a:rPr lang="en-US" sz="4500" b="1" dirty="0">
                <a:solidFill>
                  <a:schemeClr val="bg1"/>
                </a:solidFill>
              </a:rPr>
            </a:br>
            <a:r>
              <a:rPr lang="en-US" sz="2100" b="1" dirty="0">
                <a:solidFill>
                  <a:schemeClr val="bg1"/>
                </a:solidFill>
              </a:rPr>
              <a:t>million</a:t>
            </a:r>
          </a:p>
        </p:txBody>
      </p:sp>
      <p:cxnSp>
        <p:nvCxnSpPr>
          <p:cNvPr id="17" name="Straight Connector 16"/>
          <p:cNvCxnSpPr/>
          <p:nvPr/>
        </p:nvCxnSpPr>
        <p:spPr>
          <a:xfrm>
            <a:off x="4571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57575" y="4963943"/>
            <a:ext cx="2241947" cy="923330"/>
          </a:xfrm>
          <a:prstGeom prst="rect">
            <a:avLst/>
          </a:prstGeom>
          <a:noFill/>
        </p:spPr>
        <p:txBody>
          <a:bodyPr wrap="square" rtlCol="0">
            <a:spAutoFit/>
          </a:bodyPr>
          <a:lstStyle/>
          <a:p>
            <a:pPr algn="ctr"/>
            <a:r>
              <a:rPr lang="en-US" sz="1350" dirty="0"/>
              <a:t>Delivers more than 4 million</a:t>
            </a:r>
            <a:r>
              <a:rPr lang="en-US" sz="1350" baseline="0" dirty="0"/>
              <a:t> </a:t>
            </a:r>
            <a:r>
              <a:rPr lang="en-US" sz="1350" dirty="0"/>
              <a:t>services to over 400,000 Kentuckians annually</a:t>
            </a:r>
          </a:p>
          <a:p>
            <a:endParaRPr lang="en-US" sz="1350" dirty="0"/>
          </a:p>
        </p:txBody>
      </p:sp>
      <p:sp>
        <p:nvSpPr>
          <p:cNvPr id="19" name="Oval 18"/>
          <p:cNvSpPr/>
          <p:nvPr/>
        </p:nvSpPr>
        <p:spPr>
          <a:xfrm>
            <a:off x="6687910" y="2370554"/>
            <a:ext cx="1383506"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p:cNvSpPr/>
          <p:nvPr/>
        </p:nvSpPr>
        <p:spPr>
          <a:xfrm>
            <a:off x="6760240" y="2466993"/>
            <a:ext cx="1238846"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6894434" y="2785058"/>
            <a:ext cx="1016625" cy="784830"/>
          </a:xfrm>
          <a:prstGeom prst="rect">
            <a:avLst/>
          </a:prstGeom>
        </p:spPr>
        <p:txBody>
          <a:bodyPr wrap="none">
            <a:spAutoFit/>
          </a:bodyPr>
          <a:lstStyle/>
          <a:p>
            <a:r>
              <a:rPr lang="en-US" sz="4500" b="1" dirty="0">
                <a:solidFill>
                  <a:schemeClr val="bg1"/>
                </a:solidFill>
              </a:rPr>
              <a:t>1/3</a:t>
            </a:r>
          </a:p>
        </p:txBody>
      </p:sp>
      <p:cxnSp>
        <p:nvCxnSpPr>
          <p:cNvPr id="22" name="Straight Connector 21"/>
          <p:cNvCxnSpPr/>
          <p:nvPr/>
        </p:nvCxnSpPr>
        <p:spPr>
          <a:xfrm>
            <a:off x="7379663"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265238" y="4963943"/>
            <a:ext cx="2241947" cy="715581"/>
          </a:xfrm>
          <a:prstGeom prst="rect">
            <a:avLst/>
          </a:prstGeom>
          <a:noFill/>
        </p:spPr>
        <p:txBody>
          <a:bodyPr wrap="square" rtlCol="0">
            <a:spAutoFit/>
          </a:bodyPr>
          <a:lstStyle/>
          <a:p>
            <a:pPr algn="ctr"/>
            <a:r>
              <a:rPr lang="en-US" sz="1350" dirty="0"/>
              <a:t>Regulates an estimated third of Kentucky’s economy</a:t>
            </a:r>
          </a:p>
          <a:p>
            <a:endParaRPr lang="en-US" sz="1350" dirty="0"/>
          </a:p>
        </p:txBody>
      </p:sp>
      <p:sp>
        <p:nvSpPr>
          <p:cNvPr id="24" name="Title 5"/>
          <p:cNvSpPr txBox="1">
            <a:spLocks/>
          </p:cNvSpPr>
          <p:nvPr/>
        </p:nvSpPr>
        <p:spPr>
          <a:xfrm>
            <a:off x="0" y="1182468"/>
            <a:ext cx="9144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Overview of the Largest Healthcare System in Kentucky</a:t>
            </a:r>
          </a:p>
        </p:txBody>
      </p:sp>
    </p:spTree>
    <p:extLst>
      <p:ext uri="{BB962C8B-B14F-4D97-AF65-F5344CB8AC3E}">
        <p14:creationId xmlns:p14="http://schemas.microsoft.com/office/powerpoint/2010/main" val="264744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H System2">
    <p:spTree>
      <p:nvGrpSpPr>
        <p:cNvPr id="1" name=""/>
        <p:cNvGrpSpPr/>
        <p:nvPr/>
      </p:nvGrpSpPr>
      <p:grpSpPr>
        <a:xfrm>
          <a:off x="0" y="0"/>
          <a:ext cx="0" cy="0"/>
          <a:chOff x="0" y="0"/>
          <a:chExt cx="0" cy="0"/>
        </a:xfrm>
      </p:grpSpPr>
      <p:sp>
        <p:nvSpPr>
          <p:cNvPr id="25" name="Title 5"/>
          <p:cNvSpPr txBox="1">
            <a:spLocks/>
          </p:cNvSpPr>
          <p:nvPr/>
        </p:nvSpPr>
        <p:spPr>
          <a:xfrm>
            <a:off x="506777" y="365125"/>
            <a:ext cx="8130448"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24" name="Title 5"/>
          <p:cNvSpPr txBox="1">
            <a:spLocks/>
          </p:cNvSpPr>
          <p:nvPr/>
        </p:nvSpPr>
        <p:spPr>
          <a:xfrm>
            <a:off x="0" y="1182468"/>
            <a:ext cx="9144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Statewide Reach</a:t>
            </a:r>
          </a:p>
        </p:txBody>
      </p:sp>
      <p:sp>
        <p:nvSpPr>
          <p:cNvPr id="26" name="Picture Placeholder 2"/>
          <p:cNvSpPr>
            <a:spLocks noGrp="1"/>
          </p:cNvSpPr>
          <p:nvPr>
            <p:ph type="pic" idx="1" hasCustomPrompt="1"/>
          </p:nvPr>
        </p:nvSpPr>
        <p:spPr>
          <a:xfrm>
            <a:off x="1319" y="1954498"/>
            <a:ext cx="9141363" cy="4903502"/>
          </a:xfrm>
        </p:spPr>
        <p:txBody>
          <a:bodyPr/>
          <a:lstStyle>
            <a:lvl1pPr marL="0" indent="0">
              <a:buNone/>
              <a:defRPr sz="2400" baseline="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Insert Updated Map</a:t>
            </a:r>
          </a:p>
        </p:txBody>
      </p:sp>
      <p:grpSp>
        <p:nvGrpSpPr>
          <p:cNvPr id="27" name="Group 26"/>
          <p:cNvGrpSpPr/>
          <p:nvPr/>
        </p:nvGrpSpPr>
        <p:grpSpPr>
          <a:xfrm>
            <a:off x="1319" y="1880474"/>
            <a:ext cx="9141363"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spTree>
    <p:extLst>
      <p:ext uri="{BB962C8B-B14F-4D97-AF65-F5344CB8AC3E}">
        <p14:creationId xmlns:p14="http://schemas.microsoft.com/office/powerpoint/2010/main" val="419442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0" name="Rectangle 9"/>
          <p:cNvSpPr/>
          <p:nvPr/>
        </p:nvSpPr>
        <p:spPr>
          <a:xfrm>
            <a:off x="-6998" y="1"/>
            <a:ext cx="305181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itle 5"/>
          <p:cNvSpPr txBox="1">
            <a:spLocks/>
          </p:cNvSpPr>
          <p:nvPr/>
        </p:nvSpPr>
        <p:spPr>
          <a:xfrm>
            <a:off x="353098" y="2488568"/>
            <a:ext cx="2372069" cy="8721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solidFill>
                  <a:schemeClr val="bg1"/>
                </a:solidFill>
                <a:latin typeface="Calibri Light" panose="020F0302020204030204" pitchFamily="34" charset="0"/>
              </a:rPr>
              <a:t>Organizational Chart</a:t>
            </a:r>
          </a:p>
        </p:txBody>
      </p:sp>
      <p:graphicFrame>
        <p:nvGraphicFramePr>
          <p:cNvPr id="13" name="Diagram 12"/>
          <p:cNvGraphicFramePr/>
          <p:nvPr>
            <p:extLst>
              <p:ext uri="{D42A27DB-BD31-4B8C-83A1-F6EECF244321}">
                <p14:modId xmlns:p14="http://schemas.microsoft.com/office/powerpoint/2010/main" val="3750407992"/>
              </p:ext>
            </p:extLst>
          </p:nvPr>
        </p:nvGraphicFramePr>
        <p:xfrm>
          <a:off x="2725167" y="592077"/>
          <a:ext cx="4744091"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p:nvSpPr>
        <p:spPr>
          <a:xfrm>
            <a:off x="7087740" y="523957"/>
            <a:ext cx="1922321" cy="4573944"/>
          </a:xfrm>
          <a:prstGeom prst="rect">
            <a:avLst/>
          </a:prstGeom>
        </p:spPr>
        <p:txBody>
          <a:bodyPr wrap="none">
            <a:spAutoFit/>
          </a:bodyPr>
          <a:lstStyle/>
          <a:p>
            <a:pPr lvl="0" algn="l" defTabSz="666750">
              <a:lnSpc>
                <a:spcPct val="80000"/>
              </a:lnSpc>
              <a:spcBef>
                <a:spcPct val="0"/>
              </a:spcBef>
              <a:spcAft>
                <a:spcPct val="35000"/>
              </a:spcAft>
            </a:pPr>
            <a:r>
              <a:rPr lang="en-US" sz="825" kern="1200" dirty="0">
                <a:solidFill>
                  <a:schemeClr val="tx2"/>
                </a:solidFill>
              </a:rPr>
              <a:t>Health Equity</a:t>
            </a:r>
          </a:p>
          <a:p>
            <a:pPr lvl="0" algn="l" defTabSz="666750">
              <a:lnSpc>
                <a:spcPct val="80000"/>
              </a:lnSpc>
              <a:spcBef>
                <a:spcPct val="0"/>
              </a:spcBef>
              <a:spcAft>
                <a:spcPct val="35000"/>
              </a:spcAft>
            </a:pPr>
            <a:r>
              <a:rPr lang="en-US" sz="825" kern="1200" dirty="0">
                <a:solidFill>
                  <a:schemeClr val="accent1"/>
                </a:solidFill>
              </a:rPr>
              <a:t>Nutrition Services </a:t>
            </a:r>
          </a:p>
          <a:p>
            <a:pPr lvl="0" algn="l" defTabSz="666750">
              <a:lnSpc>
                <a:spcPct val="80000"/>
              </a:lnSpc>
              <a:spcBef>
                <a:spcPct val="0"/>
              </a:spcBef>
              <a:spcAft>
                <a:spcPct val="35000"/>
              </a:spcAft>
            </a:pPr>
            <a:r>
              <a:rPr lang="en-US" sz="825" kern="1200" dirty="0">
                <a:solidFill>
                  <a:schemeClr val="accent1"/>
                </a:solidFill>
              </a:rPr>
              <a:t>Child and Family Health Improvement</a:t>
            </a:r>
          </a:p>
          <a:p>
            <a:pPr lvl="0" algn="l" defTabSz="666750">
              <a:lnSpc>
                <a:spcPct val="80000"/>
              </a:lnSpc>
              <a:spcBef>
                <a:spcPct val="0"/>
              </a:spcBef>
              <a:spcAft>
                <a:spcPct val="35000"/>
              </a:spcAft>
            </a:pPr>
            <a:r>
              <a:rPr lang="en-US" sz="825" kern="1200" dirty="0">
                <a:solidFill>
                  <a:schemeClr val="accent1"/>
                </a:solidFill>
              </a:rPr>
              <a:t>Early Childhood Development</a:t>
            </a:r>
          </a:p>
          <a:p>
            <a:pPr lvl="0" algn="l" defTabSz="666750">
              <a:lnSpc>
                <a:spcPct val="80000"/>
              </a:lnSpc>
              <a:spcBef>
                <a:spcPct val="0"/>
              </a:spcBef>
              <a:spcAft>
                <a:spcPct val="35000"/>
              </a:spcAft>
            </a:pPr>
            <a:r>
              <a:rPr lang="en-US" sz="825" kern="1200" baseline="0" dirty="0">
                <a:solidFill>
                  <a:schemeClr val="accent6"/>
                </a:solidFill>
              </a:rPr>
              <a:t>Adolescent Health Initiatives</a:t>
            </a:r>
          </a:p>
          <a:p>
            <a:pPr lvl="0" algn="l" defTabSz="666750">
              <a:lnSpc>
                <a:spcPct val="80000"/>
              </a:lnSpc>
              <a:spcBef>
                <a:spcPct val="0"/>
              </a:spcBef>
              <a:spcAft>
                <a:spcPct val="35000"/>
              </a:spcAft>
            </a:pPr>
            <a:r>
              <a:rPr lang="en-US" sz="825" kern="1200" baseline="0" dirty="0">
                <a:solidFill>
                  <a:schemeClr val="accent6"/>
                </a:solidFill>
              </a:rPr>
              <a:t>Breast and Cervical Cancer Screening</a:t>
            </a:r>
          </a:p>
          <a:p>
            <a:pPr lvl="0" algn="l" defTabSz="666750">
              <a:lnSpc>
                <a:spcPct val="80000"/>
              </a:lnSpc>
              <a:spcBef>
                <a:spcPct val="0"/>
              </a:spcBef>
              <a:spcAft>
                <a:spcPct val="35000"/>
              </a:spcAft>
            </a:pPr>
            <a:r>
              <a:rPr lang="en-US" sz="825" kern="1200" baseline="0" dirty="0">
                <a:solidFill>
                  <a:schemeClr val="accent6"/>
                </a:solidFill>
              </a:rPr>
              <a:t>Family Planning</a:t>
            </a:r>
          </a:p>
          <a:p>
            <a:pPr lvl="0" algn="l" defTabSz="666750">
              <a:lnSpc>
                <a:spcPct val="80000"/>
              </a:lnSpc>
              <a:spcBef>
                <a:spcPct val="0"/>
              </a:spcBef>
              <a:spcAft>
                <a:spcPct val="35000"/>
              </a:spcAft>
            </a:pPr>
            <a:r>
              <a:rPr lang="en-US" sz="825" kern="1200" baseline="0" dirty="0">
                <a:solidFill>
                  <a:schemeClr val="accent6"/>
                </a:solidFill>
              </a:rPr>
              <a:t>Preconception Health </a:t>
            </a:r>
          </a:p>
          <a:p>
            <a:pPr lvl="0" algn="l" defTabSz="666750">
              <a:lnSpc>
                <a:spcPct val="80000"/>
              </a:lnSpc>
              <a:spcBef>
                <a:spcPct val="0"/>
              </a:spcBef>
              <a:spcAft>
                <a:spcPct val="35000"/>
              </a:spcAft>
            </a:pPr>
            <a:r>
              <a:rPr lang="en-US" sz="825" kern="1200" baseline="0" dirty="0">
                <a:solidFill>
                  <a:schemeClr val="accent6"/>
                </a:solidFill>
              </a:rPr>
              <a:t>Ovarian Cancer Awareness</a:t>
            </a:r>
          </a:p>
          <a:p>
            <a:pPr lvl="0" algn="l" defTabSz="666750">
              <a:lnSpc>
                <a:spcPct val="80000"/>
              </a:lnSpc>
              <a:spcBef>
                <a:spcPct val="0"/>
              </a:spcBef>
              <a:spcAft>
                <a:spcPct val="35000"/>
              </a:spcAft>
            </a:pPr>
            <a:r>
              <a:rPr lang="en-US" sz="825" kern="1200" baseline="0" dirty="0">
                <a:solidFill>
                  <a:schemeClr val="accent2"/>
                </a:solidFill>
              </a:rPr>
              <a:t>Chronic Disease Prevention</a:t>
            </a:r>
          </a:p>
          <a:p>
            <a:pPr lvl="0" algn="l" defTabSz="666750">
              <a:lnSpc>
                <a:spcPct val="80000"/>
              </a:lnSpc>
              <a:spcBef>
                <a:spcPct val="0"/>
              </a:spcBef>
              <a:spcAft>
                <a:spcPct val="35000"/>
              </a:spcAft>
            </a:pPr>
            <a:r>
              <a:rPr lang="en-US" sz="825" kern="1200" baseline="0" dirty="0">
                <a:solidFill>
                  <a:schemeClr val="accent2"/>
                </a:solidFill>
              </a:rPr>
              <a:t>Health Care Access</a:t>
            </a:r>
          </a:p>
          <a:p>
            <a:pPr marL="0" marR="0" lvl="0" indent="0" algn="l" defTabSz="666750" rtl="0" eaLnBrk="1" fontAlgn="auto" latinLnBrk="0" hangingPunct="1">
              <a:lnSpc>
                <a:spcPct val="80000"/>
              </a:lnSpc>
              <a:spcBef>
                <a:spcPct val="0"/>
              </a:spcBef>
              <a:spcAft>
                <a:spcPct val="35000"/>
              </a:spcAft>
              <a:buClrTx/>
              <a:buSzTx/>
              <a:buFontTx/>
              <a:buNone/>
              <a:tabLst/>
              <a:defRPr/>
            </a:pPr>
            <a:r>
              <a:rPr lang="en-US" sz="825" kern="1200" dirty="0">
                <a:solidFill>
                  <a:schemeClr val="accent2"/>
                </a:solidFill>
              </a:rPr>
              <a:t>Health</a:t>
            </a:r>
            <a:r>
              <a:rPr lang="en-US" sz="825" kern="1200" baseline="0" dirty="0">
                <a:solidFill>
                  <a:schemeClr val="accent2"/>
                </a:solidFill>
              </a:rPr>
              <a:t> Promotion</a:t>
            </a:r>
          </a:p>
          <a:p>
            <a:pPr lvl="0" algn="l" defTabSz="666750">
              <a:lnSpc>
                <a:spcPct val="80000"/>
              </a:lnSpc>
              <a:spcBef>
                <a:spcPct val="0"/>
              </a:spcBef>
              <a:spcAft>
                <a:spcPct val="35000"/>
              </a:spcAft>
            </a:pPr>
            <a:r>
              <a:rPr lang="en-US" sz="825" kern="1200" baseline="0" dirty="0">
                <a:solidFill>
                  <a:schemeClr val="accent3"/>
                </a:solidFill>
              </a:rPr>
              <a:t>HIV/AIDS</a:t>
            </a:r>
          </a:p>
          <a:p>
            <a:pPr lvl="0" algn="l" defTabSz="666750">
              <a:lnSpc>
                <a:spcPct val="80000"/>
              </a:lnSpc>
              <a:spcBef>
                <a:spcPct val="0"/>
              </a:spcBef>
              <a:spcAft>
                <a:spcPct val="35000"/>
              </a:spcAft>
            </a:pPr>
            <a:r>
              <a:rPr lang="en-US" sz="825" kern="1200" baseline="0" dirty="0">
                <a:solidFill>
                  <a:schemeClr val="accent3"/>
                </a:solidFill>
              </a:rPr>
              <a:t>Infectious Disease</a:t>
            </a:r>
          </a:p>
          <a:p>
            <a:pPr lvl="0" algn="l" defTabSz="666750">
              <a:lnSpc>
                <a:spcPct val="80000"/>
              </a:lnSpc>
              <a:spcBef>
                <a:spcPct val="0"/>
              </a:spcBef>
              <a:spcAft>
                <a:spcPct val="35000"/>
              </a:spcAft>
            </a:pPr>
            <a:r>
              <a:rPr lang="en-US" sz="825" kern="1200" baseline="0" dirty="0">
                <a:solidFill>
                  <a:schemeClr val="accent3"/>
                </a:solidFill>
              </a:rPr>
              <a:t>Vital Statistics</a:t>
            </a:r>
          </a:p>
          <a:p>
            <a:pPr lvl="0" algn="l" defTabSz="666750">
              <a:lnSpc>
                <a:spcPct val="80000"/>
              </a:lnSpc>
              <a:spcBef>
                <a:spcPct val="0"/>
              </a:spcBef>
              <a:spcAft>
                <a:spcPct val="35000"/>
              </a:spcAft>
            </a:pPr>
            <a:r>
              <a:rPr lang="en-US" sz="825" kern="1200" baseline="0" dirty="0">
                <a:solidFill>
                  <a:schemeClr val="accent3"/>
                </a:solidFill>
              </a:rPr>
              <a:t>Immunizations</a:t>
            </a:r>
          </a:p>
          <a:p>
            <a:pPr lvl="0" algn="l" defTabSz="666750">
              <a:lnSpc>
                <a:spcPct val="80000"/>
              </a:lnSpc>
              <a:spcBef>
                <a:spcPct val="0"/>
              </a:spcBef>
              <a:spcAft>
                <a:spcPct val="35000"/>
              </a:spcAft>
            </a:pPr>
            <a:r>
              <a:rPr lang="en-US" sz="825" kern="1200" baseline="0" dirty="0">
                <a:solidFill>
                  <a:schemeClr val="accent4"/>
                </a:solidFill>
              </a:rPr>
              <a:t>Milk Safety</a:t>
            </a:r>
          </a:p>
          <a:p>
            <a:pPr lvl="0" algn="l" defTabSz="666750">
              <a:lnSpc>
                <a:spcPct val="80000"/>
              </a:lnSpc>
              <a:spcBef>
                <a:spcPct val="0"/>
              </a:spcBef>
              <a:spcAft>
                <a:spcPct val="35000"/>
              </a:spcAft>
            </a:pPr>
            <a:r>
              <a:rPr lang="en-US" sz="825" kern="1200" baseline="0" dirty="0">
                <a:solidFill>
                  <a:schemeClr val="accent4"/>
                </a:solidFill>
              </a:rPr>
              <a:t>Food Safety</a:t>
            </a:r>
          </a:p>
          <a:p>
            <a:pPr lvl="0" algn="l" defTabSz="666750">
              <a:lnSpc>
                <a:spcPct val="80000"/>
              </a:lnSpc>
              <a:spcBef>
                <a:spcPct val="0"/>
              </a:spcBef>
              <a:spcAft>
                <a:spcPct val="35000"/>
              </a:spcAft>
            </a:pPr>
            <a:r>
              <a:rPr lang="en-US" sz="825" kern="1200" baseline="0" dirty="0">
                <a:solidFill>
                  <a:schemeClr val="accent4"/>
                </a:solidFill>
              </a:rPr>
              <a:t>Environmental Management</a:t>
            </a:r>
          </a:p>
          <a:p>
            <a:pPr lvl="0" algn="l" defTabSz="666750">
              <a:lnSpc>
                <a:spcPct val="80000"/>
              </a:lnSpc>
              <a:spcBef>
                <a:spcPct val="0"/>
              </a:spcBef>
              <a:spcAft>
                <a:spcPct val="35000"/>
              </a:spcAft>
            </a:pPr>
            <a:r>
              <a:rPr lang="en-US" sz="825" kern="1200" baseline="0" dirty="0">
                <a:solidFill>
                  <a:schemeClr val="accent4"/>
                </a:solidFill>
              </a:rPr>
              <a:t>Radiation Health</a:t>
            </a:r>
          </a:p>
          <a:p>
            <a:pPr lvl="0" algn="l" defTabSz="666750">
              <a:lnSpc>
                <a:spcPct val="80000"/>
              </a:lnSpc>
              <a:spcBef>
                <a:spcPct val="0"/>
              </a:spcBef>
              <a:spcAft>
                <a:spcPct val="35000"/>
              </a:spcAft>
            </a:pPr>
            <a:r>
              <a:rPr lang="en-US" sz="825" kern="1200" baseline="0" dirty="0">
                <a:solidFill>
                  <a:schemeClr val="accent4"/>
                </a:solidFill>
              </a:rPr>
              <a:t>Public Safety</a:t>
            </a:r>
          </a:p>
          <a:p>
            <a:pPr lvl="0" algn="l" defTabSz="666750">
              <a:lnSpc>
                <a:spcPct val="80000"/>
              </a:lnSpc>
              <a:spcBef>
                <a:spcPct val="0"/>
              </a:spcBef>
              <a:spcAft>
                <a:spcPct val="35000"/>
              </a:spcAft>
            </a:pPr>
            <a:r>
              <a:rPr lang="en-US" sz="825" kern="1200" baseline="0" dirty="0">
                <a:solidFill>
                  <a:schemeClr val="accent4"/>
                </a:solidFill>
              </a:rPr>
              <a:t>Public Health Preparedness</a:t>
            </a:r>
          </a:p>
          <a:p>
            <a:pPr lvl="0" algn="l" defTabSz="666750">
              <a:lnSpc>
                <a:spcPct val="80000"/>
              </a:lnSpc>
              <a:spcBef>
                <a:spcPct val="0"/>
              </a:spcBef>
              <a:spcAft>
                <a:spcPct val="35000"/>
              </a:spcAft>
            </a:pPr>
            <a:r>
              <a:rPr lang="en-US" sz="825" kern="1200" baseline="0" dirty="0">
                <a:solidFill>
                  <a:schemeClr val="accent1"/>
                </a:solidFill>
              </a:rPr>
              <a:t>Microbiology</a:t>
            </a:r>
          </a:p>
          <a:p>
            <a:pPr lvl="0" algn="l" defTabSz="666750">
              <a:lnSpc>
                <a:spcPct val="80000"/>
              </a:lnSpc>
              <a:spcBef>
                <a:spcPct val="0"/>
              </a:spcBef>
              <a:spcAft>
                <a:spcPct val="35000"/>
              </a:spcAft>
            </a:pPr>
            <a:r>
              <a:rPr lang="en-US" sz="825" kern="1200" baseline="0" dirty="0">
                <a:solidFill>
                  <a:schemeClr val="accent1"/>
                </a:solidFill>
              </a:rPr>
              <a:t>Molecular and Clinical Chemistry</a:t>
            </a:r>
          </a:p>
          <a:p>
            <a:pPr lvl="0" algn="l" defTabSz="666750">
              <a:lnSpc>
                <a:spcPct val="80000"/>
              </a:lnSpc>
              <a:spcBef>
                <a:spcPct val="0"/>
              </a:spcBef>
              <a:spcAft>
                <a:spcPct val="35000"/>
              </a:spcAft>
            </a:pPr>
            <a:r>
              <a:rPr lang="en-US" sz="825" kern="1200" baseline="0" dirty="0">
                <a:solidFill>
                  <a:schemeClr val="accent1"/>
                </a:solidFill>
              </a:rPr>
              <a:t>Global Preparedness and Environmental</a:t>
            </a:r>
          </a:p>
          <a:p>
            <a:pPr lvl="0" algn="l" defTabSz="666750">
              <a:lnSpc>
                <a:spcPct val="80000"/>
              </a:lnSpc>
              <a:spcBef>
                <a:spcPct val="0"/>
              </a:spcBef>
              <a:spcAft>
                <a:spcPct val="35000"/>
              </a:spcAft>
            </a:pPr>
            <a:r>
              <a:rPr lang="en-US" sz="825" kern="1200" baseline="0" dirty="0">
                <a:solidFill>
                  <a:schemeClr val="accent1"/>
                </a:solidFill>
              </a:rPr>
              <a:t>Business Operations</a:t>
            </a:r>
          </a:p>
          <a:p>
            <a:pPr lvl="0" algn="l" defTabSz="666750">
              <a:lnSpc>
                <a:spcPct val="80000"/>
              </a:lnSpc>
              <a:spcBef>
                <a:spcPct val="0"/>
              </a:spcBef>
              <a:spcAft>
                <a:spcPct val="35000"/>
              </a:spcAft>
            </a:pPr>
            <a:r>
              <a:rPr lang="en-US" sz="825" kern="1200" baseline="0" dirty="0">
                <a:solidFill>
                  <a:schemeClr val="accent2"/>
                </a:solidFill>
              </a:rPr>
              <a:t>Contracts and Payment</a:t>
            </a:r>
          </a:p>
          <a:p>
            <a:pPr lvl="0" algn="l" defTabSz="666750">
              <a:lnSpc>
                <a:spcPct val="80000"/>
              </a:lnSpc>
              <a:spcBef>
                <a:spcPct val="0"/>
              </a:spcBef>
              <a:spcAft>
                <a:spcPct val="35000"/>
              </a:spcAft>
            </a:pPr>
            <a:r>
              <a:rPr lang="en-US" sz="825" kern="1200" baseline="0" dirty="0">
                <a:solidFill>
                  <a:schemeClr val="accent2"/>
                </a:solidFill>
              </a:rPr>
              <a:t>Local Health Operations</a:t>
            </a:r>
          </a:p>
          <a:p>
            <a:pPr lvl="0" algn="l" defTabSz="666750">
              <a:lnSpc>
                <a:spcPct val="80000"/>
              </a:lnSpc>
              <a:spcBef>
                <a:spcPct val="0"/>
              </a:spcBef>
              <a:spcAft>
                <a:spcPct val="35000"/>
              </a:spcAft>
            </a:pPr>
            <a:r>
              <a:rPr lang="en-US" sz="825" kern="1200" baseline="0" dirty="0">
                <a:solidFill>
                  <a:schemeClr val="accent2"/>
                </a:solidFill>
              </a:rPr>
              <a:t>Budget</a:t>
            </a:r>
          </a:p>
          <a:p>
            <a:pPr lvl="0" algn="l" defTabSz="666750">
              <a:lnSpc>
                <a:spcPct val="80000"/>
              </a:lnSpc>
              <a:spcBef>
                <a:spcPct val="0"/>
              </a:spcBef>
              <a:spcAft>
                <a:spcPct val="35000"/>
              </a:spcAft>
            </a:pPr>
            <a:r>
              <a:rPr lang="en-US" sz="825" kern="1200" baseline="0" dirty="0">
                <a:solidFill>
                  <a:schemeClr val="accent2"/>
                </a:solidFill>
              </a:rPr>
              <a:t>Local Health Personnel</a:t>
            </a:r>
          </a:p>
          <a:p>
            <a:pPr lvl="0" algn="l" defTabSz="666750">
              <a:lnSpc>
                <a:spcPct val="80000"/>
              </a:lnSpc>
              <a:spcBef>
                <a:spcPct val="0"/>
              </a:spcBef>
              <a:spcAft>
                <a:spcPct val="35000"/>
              </a:spcAft>
            </a:pPr>
            <a:r>
              <a:rPr lang="en-US" sz="825" kern="1200" baseline="0" dirty="0">
                <a:solidFill>
                  <a:schemeClr val="accent2"/>
                </a:solidFill>
              </a:rPr>
              <a:t>Education and Workforce Development</a:t>
            </a:r>
          </a:p>
        </p:txBody>
      </p:sp>
      <p:sp>
        <p:nvSpPr>
          <p:cNvPr id="31" name="Title 5"/>
          <p:cNvSpPr txBox="1">
            <a:spLocks/>
          </p:cNvSpPr>
          <p:nvPr/>
        </p:nvSpPr>
        <p:spPr>
          <a:xfrm>
            <a:off x="4432" y="1026254"/>
            <a:ext cx="3028950" cy="8721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300" b="1" dirty="0">
                <a:solidFill>
                  <a:schemeClr val="bg1"/>
                </a:solidFill>
                <a:latin typeface="+mj-lt"/>
              </a:rPr>
              <a:t>Kentucky</a:t>
            </a:r>
            <a:br>
              <a:rPr lang="en-US" sz="3300" b="1" dirty="0">
                <a:solidFill>
                  <a:schemeClr val="bg1"/>
                </a:solidFill>
                <a:latin typeface="+mj-lt"/>
              </a:rPr>
            </a:br>
            <a:r>
              <a:rPr lang="en-US" sz="3300" b="1" dirty="0">
                <a:solidFill>
                  <a:schemeClr val="bg1"/>
                </a:solidFill>
                <a:latin typeface="+mj-lt"/>
              </a:rPr>
              <a:t>Department for</a:t>
            </a:r>
            <a:br>
              <a:rPr lang="en-US" sz="3300" b="1" dirty="0">
                <a:solidFill>
                  <a:schemeClr val="bg1"/>
                </a:solidFill>
                <a:latin typeface="+mj-lt"/>
              </a:rPr>
            </a:br>
            <a:r>
              <a:rPr lang="en-US" sz="3300" b="1" dirty="0">
                <a:solidFill>
                  <a:schemeClr val="bg1"/>
                </a:solidFill>
                <a:latin typeface="+mj-lt"/>
              </a:rPr>
              <a:t>Public Health</a:t>
            </a:r>
          </a:p>
        </p:txBody>
      </p:sp>
    </p:spTree>
    <p:extLst>
      <p:ext uri="{BB962C8B-B14F-4D97-AF65-F5344CB8AC3E}">
        <p14:creationId xmlns:p14="http://schemas.microsoft.com/office/powerpoint/2010/main" val="3807361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ption 1">
    <p:spTree>
      <p:nvGrpSpPr>
        <p:cNvPr id="1" name=""/>
        <p:cNvGrpSpPr/>
        <p:nvPr/>
      </p:nvGrpSpPr>
      <p:grpSpPr>
        <a:xfrm>
          <a:off x="0" y="0"/>
          <a:ext cx="0" cy="0"/>
          <a:chOff x="0" y="0"/>
          <a:chExt cx="0" cy="0"/>
        </a:xfrm>
      </p:grpSpPr>
      <p:sp>
        <p:nvSpPr>
          <p:cNvPr id="18" name="Rectangle 17"/>
          <p:cNvSpPr/>
          <p:nvPr/>
        </p:nvSpPr>
        <p:spPr>
          <a:xfrm>
            <a:off x="0" y="1"/>
            <a:ext cx="9143999"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628650" y="976394"/>
            <a:ext cx="7886700" cy="1896149"/>
          </a:xfrm>
          <a:noFill/>
        </p:spPr>
        <p:txBody>
          <a:bodyPr anchor="b">
            <a:normAutofit/>
          </a:bodyPr>
          <a:lstStyle>
            <a:lvl1pPr algn="ctr">
              <a:defRPr sz="33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628650" y="2910456"/>
            <a:ext cx="7886700" cy="576664"/>
          </a:xfrm>
        </p:spPr>
        <p:txBody>
          <a:bodyPr>
            <a:normAutofit/>
          </a:bodyPr>
          <a:lstStyle>
            <a:lvl1pPr marL="0" indent="0" algn="ctr">
              <a:buNone/>
              <a:defRPr sz="25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8" name="Subtitle 2"/>
          <p:cNvSpPr txBox="1">
            <a:spLocks/>
          </p:cNvSpPr>
          <p:nvPr/>
        </p:nvSpPr>
        <p:spPr>
          <a:xfrm>
            <a:off x="1509298" y="5676148"/>
            <a:ext cx="6125405" cy="77540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200" i="1" dirty="0"/>
          </a:p>
        </p:txBody>
      </p:sp>
      <p:sp>
        <p:nvSpPr>
          <p:cNvPr id="17" name="Text Placeholder 16"/>
          <p:cNvSpPr>
            <a:spLocks noGrp="1"/>
          </p:cNvSpPr>
          <p:nvPr>
            <p:ph type="body" sz="quarter" idx="10" hasCustomPrompt="1"/>
          </p:nvPr>
        </p:nvSpPr>
        <p:spPr>
          <a:xfrm>
            <a:off x="628650" y="3627140"/>
            <a:ext cx="7886700" cy="573088"/>
          </a:xfrm>
        </p:spPr>
        <p:txBody>
          <a:bodyPr anchor="ctr">
            <a:normAutofit/>
          </a:bodyPr>
          <a:lstStyle>
            <a:lvl1pPr marL="0" indent="0" algn="ctr">
              <a:buNone/>
              <a:defRPr sz="1650" b="1"/>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12" name="Group 11"/>
          <p:cNvGrpSpPr/>
          <p:nvPr/>
        </p:nvGrpSpPr>
        <p:grpSpPr>
          <a:xfrm>
            <a:off x="-2" y="6470423"/>
            <a:ext cx="9141363" cy="387579"/>
            <a:chOff x="-2" y="6470422"/>
            <a:chExt cx="12188484" cy="387579"/>
          </a:xfrm>
        </p:grpSpPr>
        <p:sp>
          <p:nvSpPr>
            <p:cNvPr id="13" name="Rectangle 12"/>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6759" y="4562857"/>
            <a:ext cx="1570482" cy="1127735"/>
          </a:xfrm>
          <a:prstGeom prst="rect">
            <a:avLst/>
          </a:prstGeom>
        </p:spPr>
      </p:pic>
    </p:spTree>
    <p:extLst>
      <p:ext uri="{BB962C8B-B14F-4D97-AF65-F5344CB8AC3E}">
        <p14:creationId xmlns:p14="http://schemas.microsoft.com/office/powerpoint/2010/main" val="397208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18" name="Group 17"/>
          <p:cNvGrpSpPr/>
          <p:nvPr/>
        </p:nvGrpSpPr>
        <p:grpSpPr>
          <a:xfrm>
            <a:off x="-2" y="6470423"/>
            <a:ext cx="9141363" cy="387579"/>
            <a:chOff x="-2" y="6470422"/>
            <a:chExt cx="12188484" cy="387579"/>
          </a:xfrm>
        </p:grpSpPr>
        <p:sp>
          <p:nvSpPr>
            <p:cNvPr id="19" name="Rectangle 18"/>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9"/>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normAutofit/>
          </a:bodyPr>
          <a:lstStyle>
            <a:lvl1pPr>
              <a:defRPr sz="33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CB7001E-2632-457D-AE2A-7E06CA8E9007}"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242852">
                  <a:shade val="90000"/>
                </a:srgbClr>
              </a:solidFill>
            </a:endParaRPr>
          </a:p>
        </p:txBody>
      </p:sp>
      <p:sp>
        <p:nvSpPr>
          <p:cNvPr id="6" name="Slide Number Placeholder 5"/>
          <p:cNvSpPr>
            <a:spLocks noGrp="1"/>
          </p:cNvSpPr>
          <p:nvPr>
            <p:ph type="sldNum" sz="quarter" idx="12"/>
          </p:nvPr>
        </p:nvSpPr>
        <p:spPr/>
        <p:txBody>
          <a:bodyPr/>
          <a:lstStyle/>
          <a:p>
            <a:pPr>
              <a:defRPr/>
            </a:pPr>
            <a:fld id="{153EDBF0-DE3E-4AE4-8C61-24E7704AD057}"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21449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18" name="Group 17"/>
          <p:cNvGrpSpPr/>
          <p:nvPr/>
        </p:nvGrpSpPr>
        <p:grpSpPr>
          <a:xfrm>
            <a:off x="-2" y="6470423"/>
            <a:ext cx="9141363" cy="387579"/>
            <a:chOff x="-2" y="6470422"/>
            <a:chExt cx="12188484" cy="387579"/>
          </a:xfrm>
        </p:grpSpPr>
        <p:sp>
          <p:nvSpPr>
            <p:cNvPr id="19" name="Rectangle 18"/>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9"/>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normAutofit/>
          </a:bodyPr>
          <a:lstStyle>
            <a:lvl1pPr>
              <a:defRPr sz="33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CB7001E-2632-457D-AE2A-7E06CA8E9007}"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242852">
                  <a:shade val="90000"/>
                </a:srgbClr>
              </a:solidFill>
            </a:endParaRPr>
          </a:p>
        </p:txBody>
      </p:sp>
      <p:sp>
        <p:nvSpPr>
          <p:cNvPr id="6" name="Slide Number Placeholder 5"/>
          <p:cNvSpPr>
            <a:spLocks noGrp="1"/>
          </p:cNvSpPr>
          <p:nvPr>
            <p:ph type="sldNum" sz="quarter" idx="12"/>
          </p:nvPr>
        </p:nvSpPr>
        <p:spPr/>
        <p:txBody>
          <a:bodyPr/>
          <a:lstStyle/>
          <a:p>
            <a:pPr>
              <a:defRPr/>
            </a:pPr>
            <a:fld id="{153EDBF0-DE3E-4AE4-8C61-24E7704AD057}"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44354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p:nvGrpSpPr>
        <p:grpSpPr>
          <a:xfrm>
            <a:off x="-2" y="6470423"/>
            <a:ext cx="9141363" cy="387579"/>
            <a:chOff x="-2" y="6470422"/>
            <a:chExt cx="12188484" cy="387579"/>
          </a:xfrm>
        </p:grpSpPr>
        <p:sp>
          <p:nvSpPr>
            <p:cNvPr id="24" name="Rectangle 23"/>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ectangle 25"/>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19"/>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21" name="Footer Placeholder 20"/>
          <p:cNvSpPr>
            <a:spLocks noGrp="1"/>
          </p:cNvSpPr>
          <p:nvPr>
            <p:ph type="ftr" sz="quarter" idx="11"/>
          </p:nvPr>
        </p:nvSpPr>
        <p:spPr/>
        <p:txBody>
          <a:bodyPr/>
          <a:lstStyle/>
          <a:p>
            <a:pPr>
              <a:defRPr/>
            </a:pPr>
            <a:endParaRPr lang="en-US" dirty="0">
              <a:solidFill>
                <a:srgbClr val="242852">
                  <a:shade val="90000"/>
                </a:srgbClr>
              </a:solidFill>
            </a:endParaRPr>
          </a:p>
        </p:txBody>
      </p:sp>
      <p:sp>
        <p:nvSpPr>
          <p:cNvPr id="22" name="Slide Number Placeholder 21"/>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170869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p:nvGrpSpPr>
        <p:grpSpPr>
          <a:xfrm>
            <a:off x="-2" y="6470423"/>
            <a:ext cx="9141363" cy="387579"/>
            <a:chOff x="-2" y="6470422"/>
            <a:chExt cx="12188484" cy="387579"/>
          </a:xfrm>
        </p:grpSpPr>
        <p:sp>
          <p:nvSpPr>
            <p:cNvPr id="18" name="Rectangle 17"/>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9"/>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C95E866C-DA3F-4DB8-8184-C75BBA9302D0}"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EB82327E-68B2-48A7-9FD7-FBC08AF52B3E}"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42475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19" name="Group 18"/>
          <p:cNvGrpSpPr/>
          <p:nvPr/>
        </p:nvGrpSpPr>
        <p:grpSpPr>
          <a:xfrm>
            <a:off x="-2" y="6470423"/>
            <a:ext cx="9141363" cy="387579"/>
            <a:chOff x="-2" y="6470422"/>
            <a:chExt cx="12188484" cy="387579"/>
          </a:xfrm>
        </p:grpSpPr>
        <p:sp>
          <p:nvSpPr>
            <p:cNvPr id="20" name="Rectangle 19"/>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ectangle 21"/>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5" name="Date Placeholder 4"/>
          <p:cNvSpPr>
            <a:spLocks noGrp="1"/>
          </p:cNvSpPr>
          <p:nvPr>
            <p:ph type="dt" sz="half" idx="10"/>
          </p:nvPr>
        </p:nvSpPr>
        <p:spPr/>
        <p:txBody>
          <a:bodyPr/>
          <a:lstStyle>
            <a:lvl1pPr>
              <a:defRPr>
                <a:solidFill>
                  <a:schemeClr val="bg1"/>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2" name="Title 1"/>
          <p:cNvSpPr>
            <a:spLocks noGrp="1"/>
          </p:cNvSpPr>
          <p:nvPr>
            <p:ph type="title"/>
          </p:nvPr>
        </p:nvSpPr>
        <p:spPr>
          <a:xfrm>
            <a:off x="629841" y="457200"/>
            <a:ext cx="2949178" cy="1600200"/>
          </a:xfrm>
        </p:spPr>
        <p:txBody>
          <a:bodyPr anchor="b">
            <a:normAutofit/>
          </a:bodyPr>
          <a:lstStyle>
            <a:lvl1pPr algn="l">
              <a:defRPr sz="3000"/>
            </a:lvl1pPr>
          </a:lstStyle>
          <a:p>
            <a:r>
              <a:rPr lang="en-US"/>
              <a:t>Click to edit Master title style</a:t>
            </a:r>
            <a:endParaRPr lang="en-US" dirty="0"/>
          </a:p>
        </p:txBody>
      </p:sp>
      <p:sp>
        <p:nvSpPr>
          <p:cNvPr id="1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1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58894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grpSp>
        <p:nvGrpSpPr>
          <p:cNvPr id="22" name="Group 21"/>
          <p:cNvGrpSpPr/>
          <p:nvPr/>
        </p:nvGrpSpPr>
        <p:grpSpPr>
          <a:xfrm>
            <a:off x="-2" y="6470423"/>
            <a:ext cx="9141363" cy="387579"/>
            <a:chOff x="-2" y="6470422"/>
            <a:chExt cx="12188484" cy="387579"/>
          </a:xfrm>
        </p:grpSpPr>
        <p:sp>
          <p:nvSpPr>
            <p:cNvPr id="23" name="Rectangle 22"/>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7" name="Text Placeholder 16"/>
          <p:cNvSpPr>
            <a:spLocks noGrp="1"/>
          </p:cNvSpPr>
          <p:nvPr>
            <p:ph type="body" sz="quarter" idx="13"/>
          </p:nvPr>
        </p:nvSpPr>
        <p:spPr>
          <a:xfrm>
            <a:off x="3887392" y="987426"/>
            <a:ext cx="4627959" cy="4881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3" name="Title 1"/>
          <p:cNvSpPr>
            <a:spLocks noGrp="1"/>
          </p:cNvSpPr>
          <p:nvPr>
            <p:ph type="title"/>
          </p:nvPr>
        </p:nvSpPr>
        <p:spPr>
          <a:xfrm>
            <a:off x="629841" y="457200"/>
            <a:ext cx="2949178" cy="1600200"/>
          </a:xfrm>
        </p:spPr>
        <p:txBody>
          <a:bodyPr anchor="b">
            <a:normAutofit/>
          </a:bodyPr>
          <a:lstStyle>
            <a:lvl1pPr algn="l">
              <a:defRPr sz="3000"/>
            </a:lvl1pPr>
          </a:lstStyle>
          <a:p>
            <a:r>
              <a:rPr lang="en-US"/>
              <a:t>Click to edit Master title style</a:t>
            </a:r>
            <a:endParaRPr lang="en-US" dirty="0"/>
          </a:p>
        </p:txBody>
      </p:sp>
      <p:sp>
        <p:nvSpPr>
          <p:cNvPr id="15"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65371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892138" y="3610817"/>
            <a:ext cx="7367228" cy="460258"/>
          </a:xfrm>
          <a:solidFill>
            <a:schemeClr val="bg1"/>
          </a:solidFill>
        </p:spPr>
        <p:txBody>
          <a:bodyPr anchor="ctr">
            <a:normAutofit/>
          </a:bodyPr>
          <a:lstStyle>
            <a:lvl1pPr marL="0" indent="0" algn="ctr">
              <a:buNone/>
              <a:defRPr sz="1650" b="1">
                <a:solidFill>
                  <a:schemeClr val="tx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enter website</a:t>
            </a:r>
          </a:p>
        </p:txBody>
      </p:sp>
      <p:sp>
        <p:nvSpPr>
          <p:cNvPr id="12" name="Rectangle 11"/>
          <p:cNvSpPr/>
          <p:nvPr/>
        </p:nvSpPr>
        <p:spPr>
          <a:xfrm>
            <a:off x="896540" y="1034810"/>
            <a:ext cx="7362825" cy="600164"/>
          </a:xfrm>
          <a:prstGeom prst="rect">
            <a:avLst/>
          </a:prstGeom>
        </p:spPr>
        <p:txBody>
          <a:bodyPr wrap="square">
            <a:spAutoFit/>
          </a:bodyPr>
          <a:lstStyle/>
          <a:p>
            <a:pPr lvl="0" algn="ctr"/>
            <a:r>
              <a:rPr lang="en-US" sz="3300" b="1" dirty="0">
                <a:solidFill>
                  <a:schemeClr val="tx1"/>
                </a:solidFill>
              </a:rPr>
              <a:t>Thank you!</a:t>
            </a:r>
          </a:p>
        </p:txBody>
      </p:sp>
      <p:sp>
        <p:nvSpPr>
          <p:cNvPr id="13" name="Text Placeholder 35"/>
          <p:cNvSpPr>
            <a:spLocks noGrp="1"/>
          </p:cNvSpPr>
          <p:nvPr>
            <p:ph type="body" sz="quarter" idx="14" hasCustomPrompt="1"/>
          </p:nvPr>
        </p:nvSpPr>
        <p:spPr>
          <a:xfrm>
            <a:off x="892708" y="1804252"/>
            <a:ext cx="7366658" cy="1719211"/>
          </a:xfrm>
        </p:spPr>
        <p:txBody>
          <a:bodyPr anchor="t"/>
          <a:lstStyle>
            <a:lvl1pPr marL="0" indent="0" algn="ctr">
              <a:buNone/>
              <a:defRPr baseline="0">
                <a:solidFill>
                  <a:schemeClr val="tx1"/>
                </a:solidFill>
                <a:latin typeface="Calibri Light" panose="020F0302020204030204" pitchFamily="34" charset="0"/>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presenter name, phone, email</a:t>
            </a:r>
          </a:p>
        </p:txBody>
      </p:sp>
      <p:grpSp>
        <p:nvGrpSpPr>
          <p:cNvPr id="22" name="Group 21"/>
          <p:cNvGrpSpPr/>
          <p:nvPr/>
        </p:nvGrpSpPr>
        <p:grpSpPr>
          <a:xfrm>
            <a:off x="-2" y="6470423"/>
            <a:ext cx="9141363" cy="387579"/>
            <a:chOff x="-2" y="6470422"/>
            <a:chExt cx="12188484" cy="387579"/>
          </a:xfrm>
        </p:grpSpPr>
        <p:sp>
          <p:nvSpPr>
            <p:cNvPr id="23" name="Rectangle 22"/>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3387363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892137" y="3610817"/>
            <a:ext cx="7294600" cy="460258"/>
          </a:xfrm>
          <a:solidFill>
            <a:schemeClr val="bg1"/>
          </a:solidFill>
        </p:spPr>
        <p:txBody>
          <a:bodyPr anchor="ctr">
            <a:normAutofit/>
          </a:bodyPr>
          <a:lstStyle>
            <a:lvl1pPr marL="0" indent="0" algn="ctr">
              <a:buNone/>
              <a:defRPr sz="1650" b="1">
                <a:solidFill>
                  <a:schemeClr val="tx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enter website</a:t>
            </a:r>
          </a:p>
        </p:txBody>
      </p:sp>
      <p:sp>
        <p:nvSpPr>
          <p:cNvPr id="12" name="Rectangle 11"/>
          <p:cNvSpPr/>
          <p:nvPr/>
        </p:nvSpPr>
        <p:spPr>
          <a:xfrm>
            <a:off x="896540" y="1034810"/>
            <a:ext cx="7362825" cy="600164"/>
          </a:xfrm>
          <a:prstGeom prst="rect">
            <a:avLst/>
          </a:prstGeom>
        </p:spPr>
        <p:txBody>
          <a:bodyPr wrap="square">
            <a:spAutoFit/>
          </a:bodyPr>
          <a:lstStyle/>
          <a:p>
            <a:pPr lvl="0" algn="ctr"/>
            <a:r>
              <a:rPr lang="en-US" sz="3300" b="1" dirty="0">
                <a:solidFill>
                  <a:schemeClr val="tx1"/>
                </a:solidFill>
              </a:rPr>
              <a:t>Thank you!</a:t>
            </a:r>
          </a:p>
        </p:txBody>
      </p:sp>
      <p:sp>
        <p:nvSpPr>
          <p:cNvPr id="13" name="Text Placeholder 35"/>
          <p:cNvSpPr>
            <a:spLocks noGrp="1"/>
          </p:cNvSpPr>
          <p:nvPr>
            <p:ph type="body" sz="quarter" idx="14" hasCustomPrompt="1"/>
          </p:nvPr>
        </p:nvSpPr>
        <p:spPr>
          <a:xfrm>
            <a:off x="892708" y="1804252"/>
            <a:ext cx="3608348" cy="1719211"/>
          </a:xfrm>
        </p:spPr>
        <p:txBody>
          <a:bodyPr anchor="t"/>
          <a:lstStyle>
            <a:lvl1pPr marL="0" indent="0" algn="ctr">
              <a:buNone/>
              <a:defRPr baseline="0">
                <a:solidFill>
                  <a:schemeClr val="tx1"/>
                </a:solidFill>
                <a:latin typeface="Calibri Light" panose="020F0302020204030204" pitchFamily="34" charset="0"/>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4577953" y="1804226"/>
            <a:ext cx="3608784" cy="1719262"/>
          </a:xfrm>
        </p:spPr>
        <p:txBody>
          <a:bodyPr/>
          <a:lstStyle>
            <a:lvl1pPr marL="0" indent="0" algn="ctr">
              <a:buNone/>
              <a:defRPr baseline="0">
                <a:latin typeface="Calibri Light" panose="020F0302020204030204" pitchFamily="34" charset="0"/>
              </a:defRPr>
            </a:lvl1pPr>
            <a:lvl2pPr marL="342900" indent="0">
              <a:buNone/>
              <a:defRPr>
                <a:latin typeface="Calibri Light" panose="020F0302020204030204" pitchFamily="34" charset="0"/>
              </a:defRPr>
            </a:lvl2pPr>
            <a:lvl3pPr marL="685800" indent="0">
              <a:buNone/>
              <a:defRPr>
                <a:latin typeface="Calibri Light" panose="020F0302020204030204" pitchFamily="34" charset="0"/>
              </a:defRPr>
            </a:lvl3pPr>
            <a:lvl4pPr marL="1028700" indent="0">
              <a:buNone/>
              <a:defRPr>
                <a:latin typeface="Calibri Light" panose="020F0302020204030204" pitchFamily="34" charset="0"/>
              </a:defRPr>
            </a:lvl4pPr>
            <a:lvl5pPr marL="1371600" indent="0">
              <a:buNone/>
              <a:defRPr>
                <a:latin typeface="Calibri Light" panose="020F0302020204030204" pitchFamily="34" charset="0"/>
              </a:defRPr>
            </a:lvl5pPr>
          </a:lstStyle>
          <a:p>
            <a:pPr lvl="0"/>
            <a:r>
              <a:rPr lang="en-US" dirty="0"/>
              <a:t>Click to edit second presenter name, phone, email</a:t>
            </a:r>
          </a:p>
        </p:txBody>
      </p:sp>
      <p:grpSp>
        <p:nvGrpSpPr>
          <p:cNvPr id="14" name="Group 13"/>
          <p:cNvGrpSpPr/>
          <p:nvPr/>
        </p:nvGrpSpPr>
        <p:grpSpPr>
          <a:xfrm>
            <a:off x="-2" y="6470423"/>
            <a:ext cx="9141363" cy="387579"/>
            <a:chOff x="-2" y="6470422"/>
            <a:chExt cx="12188484" cy="387579"/>
          </a:xfrm>
        </p:grpSpPr>
        <p:sp>
          <p:nvSpPr>
            <p:cNvPr id="15" name="Rectangle 14"/>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3657810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Option 2">
    <p:spTree>
      <p:nvGrpSpPr>
        <p:cNvPr id="1" name=""/>
        <p:cNvGrpSpPr/>
        <p:nvPr/>
      </p:nvGrpSpPr>
      <p:grpSpPr>
        <a:xfrm>
          <a:off x="0" y="0"/>
          <a:ext cx="0" cy="0"/>
          <a:chOff x="0" y="0"/>
          <a:chExt cx="0" cy="0"/>
        </a:xfrm>
      </p:grpSpPr>
      <p:sp>
        <p:nvSpPr>
          <p:cNvPr id="8" name="Rectangle 7"/>
          <p:cNvSpPr/>
          <p:nvPr/>
        </p:nvSpPr>
        <p:spPr>
          <a:xfrm>
            <a:off x="-6998" y="1"/>
            <a:ext cx="305181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itle 1"/>
          <p:cNvSpPr>
            <a:spLocks noGrp="1"/>
          </p:cNvSpPr>
          <p:nvPr>
            <p:ph type="ctrTitle" hasCustomPrompt="1"/>
          </p:nvPr>
        </p:nvSpPr>
        <p:spPr>
          <a:xfrm>
            <a:off x="3517089" y="1742389"/>
            <a:ext cx="5023174" cy="1902191"/>
          </a:xfrm>
        </p:spPr>
        <p:txBody>
          <a:bodyPr anchor="b">
            <a:normAutofit/>
          </a:bodyPr>
          <a:lstStyle>
            <a:lvl1pPr algn="l">
              <a:defRPr sz="3300" b="1">
                <a:solidFill>
                  <a:schemeClr val="tx1"/>
                </a:solidFill>
                <a:latin typeface="+mn-lt"/>
              </a:defRPr>
            </a:lvl1pPr>
          </a:lstStyle>
          <a:p>
            <a:r>
              <a:rPr lang="en-US" dirty="0"/>
              <a:t>Click to edit title</a:t>
            </a:r>
          </a:p>
        </p:txBody>
      </p:sp>
      <p:sp>
        <p:nvSpPr>
          <p:cNvPr id="16" name="Subtitle 2"/>
          <p:cNvSpPr>
            <a:spLocks noGrp="1"/>
          </p:cNvSpPr>
          <p:nvPr>
            <p:ph type="subTitle" idx="1" hasCustomPrompt="1"/>
          </p:nvPr>
        </p:nvSpPr>
        <p:spPr>
          <a:xfrm>
            <a:off x="3517089" y="3644579"/>
            <a:ext cx="5023174" cy="679306"/>
          </a:xfrm>
        </p:spPr>
        <p:txBody>
          <a:bodyPr>
            <a:normAutofit/>
          </a:bodyPr>
          <a:lstStyle>
            <a:lvl1pPr marL="0" indent="0" algn="l">
              <a:buNone/>
              <a:defRPr sz="25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17" name="Text Placeholder 16"/>
          <p:cNvSpPr>
            <a:spLocks noGrp="1"/>
          </p:cNvSpPr>
          <p:nvPr>
            <p:ph type="body" sz="quarter" idx="13" hasCustomPrompt="1"/>
          </p:nvPr>
        </p:nvSpPr>
        <p:spPr>
          <a:xfrm>
            <a:off x="3517089" y="4342547"/>
            <a:ext cx="5023174" cy="651116"/>
          </a:xfrm>
        </p:spPr>
        <p:txBody>
          <a:bodyPr anchor="t">
            <a:normAutofit/>
          </a:bodyPr>
          <a:lstStyle>
            <a:lvl1pPr marL="0" indent="0" algn="l">
              <a:buNone/>
              <a:defRPr sz="1650"/>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22" name="Group 21"/>
          <p:cNvGrpSpPr/>
          <p:nvPr/>
        </p:nvGrpSpPr>
        <p:grpSpPr>
          <a:xfrm>
            <a:off x="-2" y="6470423"/>
            <a:ext cx="9141363" cy="387579"/>
            <a:chOff x="-2" y="6470422"/>
            <a:chExt cx="12188484" cy="387579"/>
          </a:xfrm>
        </p:grpSpPr>
        <p:sp>
          <p:nvSpPr>
            <p:cNvPr id="23" name="Rectangle 22"/>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8876" y="5230368"/>
            <a:ext cx="1536192" cy="1103112"/>
          </a:xfrm>
          <a:prstGeom prst="rect">
            <a:avLst/>
          </a:prstGeom>
        </p:spPr>
      </p:pic>
    </p:spTree>
    <p:extLst>
      <p:ext uri="{BB962C8B-B14F-4D97-AF65-F5344CB8AC3E}">
        <p14:creationId xmlns:p14="http://schemas.microsoft.com/office/powerpoint/2010/main" val="65156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628650" y="967616"/>
            <a:ext cx="7886700" cy="1902191"/>
          </a:xfrm>
        </p:spPr>
        <p:txBody>
          <a:bodyPr anchor="b">
            <a:normAutofit/>
          </a:bodyPr>
          <a:lstStyle>
            <a:lvl1pPr algn="ctr">
              <a:defRPr sz="3300" b="1">
                <a:solidFill>
                  <a:schemeClr val="tx1"/>
                </a:solidFill>
                <a:latin typeface="+mn-lt"/>
              </a:defRPr>
            </a:lvl1pPr>
          </a:lstStyle>
          <a:p>
            <a:r>
              <a:rPr lang="en-US" dirty="0"/>
              <a:t>Click to edit presentation title</a:t>
            </a:r>
          </a:p>
        </p:txBody>
      </p:sp>
      <p:sp>
        <p:nvSpPr>
          <p:cNvPr id="15" name="Subtitle 2"/>
          <p:cNvSpPr>
            <a:spLocks noGrp="1"/>
          </p:cNvSpPr>
          <p:nvPr>
            <p:ph type="subTitle" idx="1" hasCustomPrompt="1"/>
          </p:nvPr>
        </p:nvSpPr>
        <p:spPr>
          <a:xfrm>
            <a:off x="628650" y="2972448"/>
            <a:ext cx="7886700" cy="576664"/>
          </a:xfrm>
        </p:spPr>
        <p:txBody>
          <a:bodyPr>
            <a:normAutofit/>
          </a:bodyPr>
          <a:lstStyle>
            <a:lvl1pPr marL="0" indent="0" algn="ctr">
              <a:buNone/>
              <a:defRPr sz="25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16" name="Text Placeholder 16"/>
          <p:cNvSpPr>
            <a:spLocks noGrp="1"/>
          </p:cNvSpPr>
          <p:nvPr>
            <p:ph type="body" sz="quarter" idx="10" hasCustomPrompt="1"/>
          </p:nvPr>
        </p:nvSpPr>
        <p:spPr>
          <a:xfrm>
            <a:off x="628650" y="3627140"/>
            <a:ext cx="7886700" cy="573088"/>
          </a:xfrm>
        </p:spPr>
        <p:txBody>
          <a:bodyPr anchor="ctr">
            <a:normAutofit/>
          </a:bodyPr>
          <a:lstStyle>
            <a:lvl1pPr marL="0" indent="0" algn="ctr">
              <a:buNone/>
              <a:defRPr sz="1650"/>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21" name="Group 20"/>
          <p:cNvGrpSpPr/>
          <p:nvPr/>
        </p:nvGrpSpPr>
        <p:grpSpPr>
          <a:xfrm>
            <a:off x="-2" y="6470423"/>
            <a:ext cx="9141363" cy="387579"/>
            <a:chOff x="-2" y="6470422"/>
            <a:chExt cx="12188484" cy="387579"/>
          </a:xfrm>
        </p:grpSpPr>
        <p:sp>
          <p:nvSpPr>
            <p:cNvPr id="22" name="Rectangle 21"/>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297318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lvl1pPr>
              <a:defRPr>
                <a:solidFill>
                  <a:schemeClr val="tx1"/>
                </a:solidFill>
              </a:defRPr>
            </a:lvl1p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945065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bout Us">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40"/>
            <a:ext cx="9144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About Us</a:t>
            </a:r>
          </a:p>
        </p:txBody>
      </p:sp>
      <p:sp>
        <p:nvSpPr>
          <p:cNvPr id="11" name="TextBox 10"/>
          <p:cNvSpPr txBox="1"/>
          <p:nvPr/>
        </p:nvSpPr>
        <p:spPr>
          <a:xfrm>
            <a:off x="4629150" y="2135063"/>
            <a:ext cx="3764446" cy="3208571"/>
          </a:xfrm>
          <a:prstGeom prst="rect">
            <a:avLst/>
          </a:prstGeom>
          <a:noFill/>
        </p:spPr>
        <p:txBody>
          <a:bodyPr wrap="square" rtlCol="0">
            <a:spAutoFit/>
          </a:bodyPr>
          <a:lstStyle/>
          <a:p>
            <a:r>
              <a:rPr lang="en-US" sz="1350" dirty="0">
                <a:latin typeface="Calibri Light" panose="020F0302020204030204" pitchFamily="34" charset="0"/>
              </a:rPr>
              <a:t>The Department for Public Health (DPH) is dedicated to improving health and</a:t>
            </a:r>
            <a:r>
              <a:rPr lang="en-US" sz="1350" baseline="0" dirty="0">
                <a:latin typeface="Calibri Light" panose="020F0302020204030204" pitchFamily="34" charset="0"/>
              </a:rPr>
              <a:t> safety of Kentuckians through </a:t>
            </a:r>
            <a:r>
              <a:rPr lang="en-US" sz="1350" i="1" baseline="0" dirty="0">
                <a:latin typeface="Calibri Light" panose="020F0302020204030204" pitchFamily="34" charset="0"/>
              </a:rPr>
              <a:t>prevention</a:t>
            </a:r>
            <a:r>
              <a:rPr lang="en-US" sz="1350" baseline="0" dirty="0">
                <a:latin typeface="Calibri Light" panose="020F0302020204030204" pitchFamily="34" charset="0"/>
              </a:rPr>
              <a:t>, </a:t>
            </a:r>
            <a:r>
              <a:rPr lang="en-US" sz="1350" i="1" baseline="0" dirty="0">
                <a:latin typeface="Calibri Light" panose="020F0302020204030204" pitchFamily="34" charset="0"/>
              </a:rPr>
              <a:t>promotion</a:t>
            </a:r>
            <a:r>
              <a:rPr lang="en-US" sz="1350" baseline="0" dirty="0">
                <a:latin typeface="Calibri Light" panose="020F0302020204030204" pitchFamily="34" charset="0"/>
              </a:rPr>
              <a:t>, and </a:t>
            </a:r>
            <a:r>
              <a:rPr lang="en-US" sz="1350" i="1" baseline="0" dirty="0">
                <a:latin typeface="Calibri Light" panose="020F0302020204030204" pitchFamily="34" charset="0"/>
              </a:rPr>
              <a:t>protection</a:t>
            </a:r>
            <a:r>
              <a:rPr lang="en-US" sz="1350" baseline="0" dirty="0">
                <a:latin typeface="Calibri Light" panose="020F0302020204030204" pitchFamily="34" charset="0"/>
              </a:rPr>
              <a:t>.</a:t>
            </a:r>
          </a:p>
          <a:p>
            <a:endParaRPr lang="en-US" sz="1350" baseline="0" dirty="0">
              <a:latin typeface="Calibri Light" panose="020F0302020204030204" pitchFamily="34" charset="0"/>
            </a:endParaRPr>
          </a:p>
          <a:p>
            <a:r>
              <a:rPr lang="en-US" sz="1350" baseline="0" dirty="0">
                <a:latin typeface="Calibri Light" panose="020F0302020204030204" pitchFamily="34" charset="0"/>
              </a:rPr>
              <a:t>As a major component of the Cabinet for Health and Family Services, DPH provides guidance and support for health departments in all 120 counties.</a:t>
            </a:r>
          </a:p>
          <a:p>
            <a:endParaRPr lang="en-US" sz="1350" baseline="0" dirty="0">
              <a:latin typeface="Calibri Light" panose="020F0302020204030204" pitchFamily="34" charset="0"/>
            </a:endParaRPr>
          </a:p>
          <a:p>
            <a:r>
              <a:rPr lang="en-US" sz="1350" baseline="0" dirty="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35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624" y="2924404"/>
            <a:ext cx="3625148" cy="2391634"/>
          </a:xfrm>
          <a:prstGeom prst="rect">
            <a:avLst/>
          </a:prstGeom>
        </p:spPr>
      </p:pic>
      <p:grpSp>
        <p:nvGrpSpPr>
          <p:cNvPr id="43" name="Group 42"/>
          <p:cNvGrpSpPr/>
          <p:nvPr/>
        </p:nvGrpSpPr>
        <p:grpSpPr>
          <a:xfrm>
            <a:off x="1319" y="1880474"/>
            <a:ext cx="9141363" cy="74025"/>
            <a:chOff x="-2" y="6470422"/>
            <a:chExt cx="12188484" cy="387579"/>
          </a:xfrm>
        </p:grpSpPr>
        <p:sp>
          <p:nvSpPr>
            <p:cNvPr id="44" name="Rectangle 43"/>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5" name="Rectangle 44"/>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6" name="Rectangle 45"/>
            <p:cNvSpPr/>
            <p:nvPr/>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grpSp>
        <p:nvGrpSpPr>
          <p:cNvPr id="47" name="Group 46"/>
          <p:cNvGrpSpPr/>
          <p:nvPr/>
        </p:nvGrpSpPr>
        <p:grpSpPr>
          <a:xfrm>
            <a:off x="2637" y="6301805"/>
            <a:ext cx="9141363" cy="74025"/>
            <a:chOff x="-2" y="6470422"/>
            <a:chExt cx="12188484" cy="387579"/>
          </a:xfrm>
        </p:grpSpPr>
        <p:sp>
          <p:nvSpPr>
            <p:cNvPr id="48" name="Rectangle 47"/>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49" name="Rectangle 48"/>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50" name="Rectangle 49"/>
            <p:cNvSpPr/>
            <p:nvPr/>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spTree>
    <p:extLst>
      <p:ext uri="{BB962C8B-B14F-4D97-AF65-F5344CB8AC3E}">
        <p14:creationId xmlns:p14="http://schemas.microsoft.com/office/powerpoint/2010/main" val="397249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3" name="Group 22"/>
          <p:cNvGrpSpPr/>
          <p:nvPr/>
        </p:nvGrpSpPr>
        <p:grpSpPr>
          <a:xfrm>
            <a:off x="-2" y="6470423"/>
            <a:ext cx="9141363" cy="387579"/>
            <a:chOff x="-2" y="6470422"/>
            <a:chExt cx="12188484" cy="387579"/>
          </a:xfrm>
        </p:grpSpPr>
        <p:sp>
          <p:nvSpPr>
            <p:cNvPr id="24" name="Rectangle 2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ectangle 25"/>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Date Placeholder 19"/>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21" name="Footer Placeholder 20"/>
          <p:cNvSpPr>
            <a:spLocks noGrp="1"/>
          </p:cNvSpPr>
          <p:nvPr>
            <p:ph type="ftr" sz="quarter" idx="11"/>
          </p:nvPr>
        </p:nvSpPr>
        <p:spPr/>
        <p:txBody>
          <a:bodyPr/>
          <a:lstStyle/>
          <a:p>
            <a:pPr>
              <a:defRPr/>
            </a:pPr>
            <a:endParaRPr lang="en-US" dirty="0">
              <a:solidFill>
                <a:srgbClr val="242852">
                  <a:shade val="90000"/>
                </a:srgbClr>
              </a:solidFill>
            </a:endParaRPr>
          </a:p>
        </p:txBody>
      </p:sp>
      <p:sp>
        <p:nvSpPr>
          <p:cNvPr id="22" name="Slide Number Placeholder 21"/>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65963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Mission &amp; Vision">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40"/>
            <a:ext cx="9144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Mission and Vision in Action</a:t>
            </a:r>
          </a:p>
        </p:txBody>
      </p:sp>
      <p:sp>
        <p:nvSpPr>
          <p:cNvPr id="11" name="TextBox 10"/>
          <p:cNvSpPr txBox="1"/>
          <p:nvPr/>
        </p:nvSpPr>
        <p:spPr>
          <a:xfrm>
            <a:off x="4654194" y="2331486"/>
            <a:ext cx="3675580" cy="784830"/>
          </a:xfrm>
          <a:prstGeom prst="rect">
            <a:avLst/>
          </a:prstGeom>
          <a:noFill/>
        </p:spPr>
        <p:txBody>
          <a:bodyPr wrap="square" rtlCol="0">
            <a:spAutoFit/>
          </a:bodyPr>
          <a:lstStyle/>
          <a:p>
            <a:r>
              <a:rPr lang="en-US" sz="1500" dirty="0">
                <a:latin typeface="Calibri Light" panose="020F0302020204030204" pitchFamily="34" charset="0"/>
              </a:rPr>
              <a:t>Our mission is to improve the health and safety of people in Kentucky through prevention, promotion and protection.</a:t>
            </a:r>
          </a:p>
        </p:txBody>
      </p:sp>
      <p:sp>
        <p:nvSpPr>
          <p:cNvPr id="12" name="Rectangle 11"/>
          <p:cNvSpPr/>
          <p:nvPr/>
        </p:nvSpPr>
        <p:spPr>
          <a:xfrm>
            <a:off x="628651" y="2300709"/>
            <a:ext cx="3856019" cy="830997"/>
          </a:xfrm>
          <a:prstGeom prst="rect">
            <a:avLst/>
          </a:prstGeom>
        </p:spPr>
        <p:txBody>
          <a:bodyPr wrap="square">
            <a:spAutoFit/>
          </a:bodyPr>
          <a:lstStyle/>
          <a:p>
            <a:pPr algn="r"/>
            <a:r>
              <a:rPr lang="en-US" sz="2400" b="1" dirty="0"/>
              <a:t>Healthier People, </a:t>
            </a:r>
            <a:br>
              <a:rPr lang="en-US" sz="2400" b="1" dirty="0"/>
            </a:br>
            <a:r>
              <a:rPr lang="en-US" sz="2400" b="1" dirty="0"/>
              <a:t>Healthier Communities.</a:t>
            </a:r>
          </a:p>
        </p:txBody>
      </p:sp>
      <p:sp>
        <p:nvSpPr>
          <p:cNvPr id="14" name="Pentagon 13"/>
          <p:cNvSpPr/>
          <p:nvPr/>
        </p:nvSpPr>
        <p:spPr>
          <a:xfrm>
            <a:off x="5338646" y="3691137"/>
            <a:ext cx="2008983"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Pentagon 14"/>
          <p:cNvSpPr/>
          <p:nvPr/>
        </p:nvSpPr>
        <p:spPr>
          <a:xfrm>
            <a:off x="3567509" y="3691137"/>
            <a:ext cx="2008983"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Pentagon 15"/>
          <p:cNvSpPr/>
          <p:nvPr/>
        </p:nvSpPr>
        <p:spPr>
          <a:xfrm>
            <a:off x="1780960" y="3691137"/>
            <a:ext cx="2008983"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TextBox 16"/>
          <p:cNvSpPr txBox="1"/>
          <p:nvPr/>
        </p:nvSpPr>
        <p:spPr>
          <a:xfrm>
            <a:off x="2311071" y="3795907"/>
            <a:ext cx="948761" cy="507831"/>
          </a:xfrm>
          <a:prstGeom prst="rect">
            <a:avLst/>
          </a:prstGeom>
          <a:noFill/>
        </p:spPr>
        <p:txBody>
          <a:bodyPr wrap="square" rtlCol="0">
            <a:spAutoFit/>
          </a:bodyPr>
          <a:lstStyle/>
          <a:p>
            <a:pPr algn="ctr"/>
            <a:r>
              <a:rPr lang="en-US" sz="1350" b="1" dirty="0">
                <a:solidFill>
                  <a:schemeClr val="bg1"/>
                </a:solidFill>
              </a:rPr>
              <a:t>Prevention</a:t>
            </a:r>
          </a:p>
        </p:txBody>
      </p:sp>
      <p:sp>
        <p:nvSpPr>
          <p:cNvPr id="18" name="TextBox 17"/>
          <p:cNvSpPr txBox="1"/>
          <p:nvPr/>
        </p:nvSpPr>
        <p:spPr>
          <a:xfrm>
            <a:off x="4116353" y="3795907"/>
            <a:ext cx="911295" cy="507831"/>
          </a:xfrm>
          <a:prstGeom prst="rect">
            <a:avLst/>
          </a:prstGeom>
          <a:noFill/>
        </p:spPr>
        <p:txBody>
          <a:bodyPr wrap="square" rtlCol="0">
            <a:spAutoFit/>
          </a:bodyPr>
          <a:lstStyle/>
          <a:p>
            <a:pPr algn="ctr"/>
            <a:r>
              <a:rPr lang="en-US" sz="1350" b="1" dirty="0">
                <a:solidFill>
                  <a:schemeClr val="bg1"/>
                </a:solidFill>
              </a:rPr>
              <a:t>Protection</a:t>
            </a:r>
          </a:p>
        </p:txBody>
      </p:sp>
      <p:sp>
        <p:nvSpPr>
          <p:cNvPr id="19" name="TextBox 18"/>
          <p:cNvSpPr txBox="1"/>
          <p:nvPr/>
        </p:nvSpPr>
        <p:spPr>
          <a:xfrm>
            <a:off x="5879222" y="3795907"/>
            <a:ext cx="927831" cy="507831"/>
          </a:xfrm>
          <a:prstGeom prst="rect">
            <a:avLst/>
          </a:prstGeom>
          <a:noFill/>
        </p:spPr>
        <p:txBody>
          <a:bodyPr wrap="square" rtlCol="0">
            <a:spAutoFit/>
          </a:bodyPr>
          <a:lstStyle/>
          <a:p>
            <a:pPr algn="ctr"/>
            <a:r>
              <a:rPr lang="en-US" sz="1350" b="1" dirty="0">
                <a:solidFill>
                  <a:schemeClr val="bg1"/>
                </a:solidFill>
              </a:rPr>
              <a:t>Promotion</a:t>
            </a:r>
          </a:p>
        </p:txBody>
      </p:sp>
      <p:cxnSp>
        <p:nvCxnSpPr>
          <p:cNvPr id="20" name="Straight Connector 19"/>
          <p:cNvCxnSpPr/>
          <p:nvPr/>
        </p:nvCxnSpPr>
        <p:spPr>
          <a:xfrm>
            <a:off x="2785451"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572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43138"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44921" y="4893707"/>
            <a:ext cx="1477916" cy="1214179"/>
          </a:xfrm>
          <a:prstGeom prst="rect">
            <a:avLst/>
          </a:prstGeom>
          <a:noFill/>
        </p:spPr>
        <p:txBody>
          <a:bodyPr wrap="square" rtlCol="0">
            <a:spAutoFit/>
          </a:bodyPr>
          <a:lstStyle/>
          <a:p>
            <a:pPr algn="ctr">
              <a:lnSpc>
                <a:spcPct val="80000"/>
              </a:lnSpc>
              <a:spcAft>
                <a:spcPts val="900"/>
              </a:spcAft>
            </a:pPr>
            <a:r>
              <a:rPr lang="en-US" sz="1050" dirty="0"/>
              <a:t>Environmental Inspections</a:t>
            </a:r>
          </a:p>
          <a:p>
            <a:pPr algn="ctr">
              <a:lnSpc>
                <a:spcPct val="80000"/>
              </a:lnSpc>
              <a:spcAft>
                <a:spcPts val="900"/>
              </a:spcAft>
            </a:pPr>
            <a:r>
              <a:rPr lang="en-US" sz="1050" dirty="0"/>
              <a:t>Public Health &amp; Disaster Preparedness</a:t>
            </a:r>
          </a:p>
          <a:p>
            <a:pPr algn="ctr">
              <a:lnSpc>
                <a:spcPct val="80000"/>
              </a:lnSpc>
              <a:spcAft>
                <a:spcPts val="900"/>
              </a:spcAft>
            </a:pPr>
            <a:r>
              <a:rPr lang="en-US" sz="1050" dirty="0"/>
              <a:t>Disease Surveillance</a:t>
            </a:r>
          </a:p>
          <a:p>
            <a:pPr algn="ctr">
              <a:lnSpc>
                <a:spcPct val="80000"/>
              </a:lnSpc>
              <a:spcAft>
                <a:spcPts val="900"/>
              </a:spcAft>
            </a:pPr>
            <a:r>
              <a:rPr lang="en-US" sz="1050" dirty="0"/>
              <a:t>Mobile Harm Reduction</a:t>
            </a:r>
          </a:p>
        </p:txBody>
      </p:sp>
      <p:sp>
        <p:nvSpPr>
          <p:cNvPr id="24" name="TextBox 23"/>
          <p:cNvSpPr txBox="1"/>
          <p:nvPr/>
        </p:nvSpPr>
        <p:spPr>
          <a:xfrm>
            <a:off x="2046493" y="4891065"/>
            <a:ext cx="1477916" cy="955646"/>
          </a:xfrm>
          <a:prstGeom prst="rect">
            <a:avLst/>
          </a:prstGeom>
          <a:noFill/>
        </p:spPr>
        <p:txBody>
          <a:bodyPr wrap="square" rtlCol="0">
            <a:spAutoFit/>
          </a:bodyPr>
          <a:lstStyle/>
          <a:p>
            <a:pPr algn="ctr">
              <a:lnSpc>
                <a:spcPct val="80000"/>
              </a:lnSpc>
              <a:spcAft>
                <a:spcPts val="900"/>
              </a:spcAft>
            </a:pPr>
            <a:r>
              <a:rPr lang="en-US" sz="1050" dirty="0"/>
              <a:t>HANDS</a:t>
            </a:r>
          </a:p>
          <a:p>
            <a:pPr algn="ctr">
              <a:lnSpc>
                <a:spcPct val="80000"/>
              </a:lnSpc>
              <a:spcAft>
                <a:spcPts val="900"/>
              </a:spcAft>
            </a:pPr>
            <a:r>
              <a:rPr lang="en-US" sz="1050" dirty="0"/>
              <a:t>First Steps</a:t>
            </a:r>
          </a:p>
          <a:p>
            <a:pPr algn="ctr">
              <a:lnSpc>
                <a:spcPct val="80000"/>
              </a:lnSpc>
              <a:spcAft>
                <a:spcPts val="900"/>
              </a:spcAft>
            </a:pPr>
            <a:r>
              <a:rPr lang="en-US" sz="1050" dirty="0"/>
              <a:t>Immunizations</a:t>
            </a:r>
          </a:p>
          <a:p>
            <a:pPr algn="ctr">
              <a:lnSpc>
                <a:spcPct val="80000"/>
              </a:lnSpc>
              <a:spcAft>
                <a:spcPts val="900"/>
              </a:spcAft>
            </a:pPr>
            <a:r>
              <a:rPr lang="en-US" sz="1050" dirty="0"/>
              <a:t>Newborn Screening</a:t>
            </a:r>
          </a:p>
        </p:txBody>
      </p:sp>
      <p:sp>
        <p:nvSpPr>
          <p:cNvPr id="25" name="TextBox 24"/>
          <p:cNvSpPr txBox="1"/>
          <p:nvPr/>
        </p:nvSpPr>
        <p:spPr>
          <a:xfrm>
            <a:off x="5604180" y="4891065"/>
            <a:ext cx="1477916" cy="955646"/>
          </a:xfrm>
          <a:prstGeom prst="rect">
            <a:avLst/>
          </a:prstGeom>
          <a:noFill/>
        </p:spPr>
        <p:txBody>
          <a:bodyPr wrap="square" rtlCol="0">
            <a:spAutoFit/>
          </a:bodyPr>
          <a:lstStyle/>
          <a:p>
            <a:pPr algn="ctr">
              <a:lnSpc>
                <a:spcPct val="80000"/>
              </a:lnSpc>
              <a:spcAft>
                <a:spcPts val="900"/>
              </a:spcAft>
            </a:pPr>
            <a:r>
              <a:rPr lang="en-US" sz="1050" dirty="0"/>
              <a:t>WIC</a:t>
            </a:r>
          </a:p>
          <a:p>
            <a:pPr algn="ctr">
              <a:lnSpc>
                <a:spcPct val="80000"/>
              </a:lnSpc>
              <a:spcAft>
                <a:spcPts val="900"/>
              </a:spcAft>
            </a:pPr>
            <a:r>
              <a:rPr lang="en-US" sz="1050" dirty="0"/>
              <a:t>Smoking Cessation</a:t>
            </a:r>
          </a:p>
          <a:p>
            <a:pPr algn="ctr">
              <a:lnSpc>
                <a:spcPct val="80000"/>
              </a:lnSpc>
              <a:spcAft>
                <a:spcPts val="900"/>
              </a:spcAft>
            </a:pPr>
            <a:r>
              <a:rPr lang="en-US" sz="1050" dirty="0"/>
              <a:t>Diabetes Prevention</a:t>
            </a:r>
          </a:p>
          <a:p>
            <a:pPr algn="ctr">
              <a:lnSpc>
                <a:spcPct val="80000"/>
              </a:lnSpc>
              <a:spcAft>
                <a:spcPts val="900"/>
              </a:spcAft>
            </a:pPr>
            <a:r>
              <a:rPr lang="en-US" sz="1050" dirty="0"/>
              <a:t>Prescription Assistance</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31292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HRSA Map">
    <p:spTree>
      <p:nvGrpSpPr>
        <p:cNvPr id="1" name=""/>
        <p:cNvGrpSpPr/>
        <p:nvPr/>
      </p:nvGrpSpPr>
      <p:grpSpPr>
        <a:xfrm>
          <a:off x="0" y="0"/>
          <a:ext cx="0" cy="0"/>
          <a:chOff x="0" y="0"/>
          <a:chExt cx="0" cy="0"/>
        </a:xfrm>
      </p:grpSpPr>
      <p:sp>
        <p:nvSpPr>
          <p:cNvPr id="28" name="Title 5"/>
          <p:cNvSpPr txBox="1">
            <a:spLocks/>
          </p:cNvSpPr>
          <p:nvPr/>
        </p:nvSpPr>
        <p:spPr>
          <a:xfrm>
            <a:off x="628650" y="381637"/>
            <a:ext cx="7886700"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Kentucky Department for Public Health</a:t>
            </a:r>
          </a:p>
        </p:txBody>
      </p:sp>
      <p:sp>
        <p:nvSpPr>
          <p:cNvPr id="8" name="Rectangle 7"/>
          <p:cNvSpPr/>
          <p:nvPr/>
        </p:nvSpPr>
        <p:spPr>
          <a:xfrm>
            <a:off x="0" y="1938639"/>
            <a:ext cx="9144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itle 5"/>
          <p:cNvSpPr txBox="1">
            <a:spLocks/>
          </p:cNvSpPr>
          <p:nvPr/>
        </p:nvSpPr>
        <p:spPr>
          <a:xfrm>
            <a:off x="628650" y="1168400"/>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Response to the Opioid Crisis</a:t>
            </a:r>
          </a:p>
        </p:txBody>
      </p:sp>
      <p:sp>
        <p:nvSpPr>
          <p:cNvPr id="14" name="Pentagon 13"/>
          <p:cNvSpPr/>
          <p:nvPr/>
        </p:nvSpPr>
        <p:spPr>
          <a:xfrm>
            <a:off x="6215287" y="3490913"/>
            <a:ext cx="2114486"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Pentagon 14"/>
          <p:cNvSpPr/>
          <p:nvPr/>
        </p:nvSpPr>
        <p:spPr>
          <a:xfrm>
            <a:off x="6215287" y="2839318"/>
            <a:ext cx="2114486"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 name="Pentagon 15"/>
          <p:cNvSpPr/>
          <p:nvPr/>
        </p:nvSpPr>
        <p:spPr>
          <a:xfrm>
            <a:off x="6215287" y="2191676"/>
            <a:ext cx="2114486"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TextBox 16"/>
          <p:cNvSpPr txBox="1"/>
          <p:nvPr/>
        </p:nvSpPr>
        <p:spPr>
          <a:xfrm>
            <a:off x="6215287" y="2305057"/>
            <a:ext cx="1533851" cy="300082"/>
          </a:xfrm>
          <a:prstGeom prst="rect">
            <a:avLst/>
          </a:prstGeom>
          <a:noFill/>
        </p:spPr>
        <p:txBody>
          <a:bodyPr wrap="square" rtlCol="0">
            <a:spAutoFit/>
          </a:bodyPr>
          <a:lstStyle/>
          <a:p>
            <a:pPr algn="l"/>
            <a:r>
              <a:rPr lang="en-US" sz="1350" b="1" dirty="0">
                <a:solidFill>
                  <a:schemeClr val="bg1"/>
                </a:solidFill>
              </a:rPr>
              <a:t>Syringe Exchange</a:t>
            </a:r>
          </a:p>
        </p:txBody>
      </p:sp>
      <p:sp>
        <p:nvSpPr>
          <p:cNvPr id="18" name="TextBox 17"/>
          <p:cNvSpPr txBox="1"/>
          <p:nvPr/>
        </p:nvSpPr>
        <p:spPr>
          <a:xfrm>
            <a:off x="6215287" y="2954596"/>
            <a:ext cx="2284010" cy="300082"/>
          </a:xfrm>
          <a:prstGeom prst="rect">
            <a:avLst/>
          </a:prstGeom>
          <a:noFill/>
        </p:spPr>
        <p:txBody>
          <a:bodyPr wrap="square" rtlCol="0">
            <a:spAutoFit/>
          </a:bodyPr>
          <a:lstStyle/>
          <a:p>
            <a:pPr algn="l"/>
            <a:r>
              <a:rPr lang="en-US" sz="1350" b="1" dirty="0">
                <a:solidFill>
                  <a:schemeClr val="bg1"/>
                </a:solidFill>
              </a:rPr>
              <a:t>www.FindHelpNowKY.org</a:t>
            </a:r>
          </a:p>
        </p:txBody>
      </p:sp>
      <p:sp>
        <p:nvSpPr>
          <p:cNvPr id="19" name="TextBox 18"/>
          <p:cNvSpPr txBox="1"/>
          <p:nvPr/>
        </p:nvSpPr>
        <p:spPr>
          <a:xfrm>
            <a:off x="6215287" y="3606724"/>
            <a:ext cx="1903954" cy="300082"/>
          </a:xfrm>
          <a:prstGeom prst="rect">
            <a:avLst/>
          </a:prstGeom>
          <a:noFill/>
        </p:spPr>
        <p:txBody>
          <a:bodyPr wrap="square" rtlCol="0">
            <a:spAutoFit/>
          </a:bodyPr>
          <a:lstStyle/>
          <a:p>
            <a:pPr algn="l"/>
            <a:r>
              <a:rPr lang="en-US" sz="1350" b="1" dirty="0">
                <a:solidFill>
                  <a:schemeClr val="bg1"/>
                </a:solidFill>
              </a:rPr>
              <a:t>Naloxone Distribution</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26" name="Picture Placeholder 2"/>
          <p:cNvSpPr>
            <a:spLocks noGrp="1"/>
          </p:cNvSpPr>
          <p:nvPr>
            <p:ph type="pic" idx="1" hasCustomPrompt="1"/>
          </p:nvPr>
        </p:nvSpPr>
        <p:spPr>
          <a:xfrm>
            <a:off x="371681" y="2191675"/>
            <a:ext cx="5633073" cy="4377946"/>
          </a:xfrm>
        </p:spPr>
        <p:txBody>
          <a:bodyPr/>
          <a:lstStyle>
            <a:lvl1pPr marL="0" indent="0">
              <a:buNone/>
              <a:defRPr sz="2400" baseline="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Insert Updated Map</a:t>
            </a:r>
          </a:p>
        </p:txBody>
      </p:sp>
    </p:spTree>
    <p:extLst>
      <p:ext uri="{BB962C8B-B14F-4D97-AF65-F5344CB8AC3E}">
        <p14:creationId xmlns:p14="http://schemas.microsoft.com/office/powerpoint/2010/main" val="339088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PH System1">
    <p:spTree>
      <p:nvGrpSpPr>
        <p:cNvPr id="1" name=""/>
        <p:cNvGrpSpPr/>
        <p:nvPr/>
      </p:nvGrpSpPr>
      <p:grpSpPr>
        <a:xfrm>
          <a:off x="0" y="0"/>
          <a:ext cx="0" cy="0"/>
          <a:chOff x="0" y="0"/>
          <a:chExt cx="0" cy="0"/>
        </a:xfrm>
      </p:grpSpPr>
      <p:sp>
        <p:nvSpPr>
          <p:cNvPr id="25" name="Title 5"/>
          <p:cNvSpPr txBox="1">
            <a:spLocks/>
          </p:cNvSpPr>
          <p:nvPr/>
        </p:nvSpPr>
        <p:spPr>
          <a:xfrm>
            <a:off x="506777" y="365125"/>
            <a:ext cx="8130448"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9" name="Oval 8"/>
          <p:cNvSpPr/>
          <p:nvPr/>
        </p:nvSpPr>
        <p:spPr>
          <a:xfrm>
            <a:off x="1228726" y="2370554"/>
            <a:ext cx="1383506"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Oval 9"/>
          <p:cNvSpPr/>
          <p:nvPr/>
        </p:nvSpPr>
        <p:spPr>
          <a:xfrm>
            <a:off x="1301055" y="2466993"/>
            <a:ext cx="1238846"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p:nvSpPr>
        <p:spPr>
          <a:xfrm>
            <a:off x="1559082" y="2785059"/>
            <a:ext cx="768159" cy="784830"/>
          </a:xfrm>
          <a:prstGeom prst="rect">
            <a:avLst/>
          </a:prstGeom>
        </p:spPr>
        <p:txBody>
          <a:bodyPr wrap="none">
            <a:spAutoFit/>
          </a:bodyPr>
          <a:lstStyle/>
          <a:p>
            <a:r>
              <a:rPr lang="en-US" sz="4500" b="1" dirty="0">
                <a:solidFill>
                  <a:schemeClr val="bg1"/>
                </a:solidFill>
              </a:rPr>
              <a:t>61</a:t>
            </a:r>
          </a:p>
        </p:txBody>
      </p:sp>
      <p:cxnSp>
        <p:nvCxnSpPr>
          <p:cNvPr id="12" name="Straight Connector 11"/>
          <p:cNvCxnSpPr/>
          <p:nvPr/>
        </p:nvCxnSpPr>
        <p:spPr>
          <a:xfrm>
            <a:off x="1920478"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053" y="4963942"/>
            <a:ext cx="2241947" cy="923330"/>
          </a:xfrm>
          <a:prstGeom prst="rect">
            <a:avLst/>
          </a:prstGeom>
          <a:noFill/>
        </p:spPr>
        <p:txBody>
          <a:bodyPr wrap="square" rtlCol="0">
            <a:spAutoFit/>
          </a:bodyPr>
          <a:lstStyle/>
          <a:p>
            <a:pPr algn="ctr"/>
            <a:r>
              <a:rPr lang="en-US" sz="1350" dirty="0"/>
              <a:t>Partners with 61 local health departments to provide core services in all 120 counties</a:t>
            </a:r>
          </a:p>
          <a:p>
            <a:endParaRPr lang="en-US" sz="1350" dirty="0"/>
          </a:p>
        </p:txBody>
      </p:sp>
      <p:sp>
        <p:nvSpPr>
          <p:cNvPr id="14" name="Oval 13"/>
          <p:cNvSpPr/>
          <p:nvPr/>
        </p:nvSpPr>
        <p:spPr>
          <a:xfrm>
            <a:off x="3880247" y="2370554"/>
            <a:ext cx="1383506"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p:cNvSpPr/>
          <p:nvPr/>
        </p:nvSpPr>
        <p:spPr>
          <a:xfrm>
            <a:off x="3952576" y="2466993"/>
            <a:ext cx="1238846"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p:nvSpPr>
        <p:spPr>
          <a:xfrm>
            <a:off x="4094144" y="2860950"/>
            <a:ext cx="955711" cy="701731"/>
          </a:xfrm>
          <a:prstGeom prst="rect">
            <a:avLst/>
          </a:prstGeom>
        </p:spPr>
        <p:txBody>
          <a:bodyPr wrap="none">
            <a:spAutoFit/>
          </a:bodyPr>
          <a:lstStyle/>
          <a:p>
            <a:pPr algn="ctr">
              <a:lnSpc>
                <a:spcPct val="60000"/>
              </a:lnSpc>
            </a:pPr>
            <a:r>
              <a:rPr lang="en-US" sz="4500" b="1" dirty="0">
                <a:solidFill>
                  <a:schemeClr val="bg1"/>
                </a:solidFill>
              </a:rPr>
              <a:t>4</a:t>
            </a:r>
            <a:br>
              <a:rPr lang="en-US" sz="4500" b="1" dirty="0">
                <a:solidFill>
                  <a:schemeClr val="bg1"/>
                </a:solidFill>
              </a:rPr>
            </a:br>
            <a:r>
              <a:rPr lang="en-US" sz="2100" b="1" dirty="0">
                <a:solidFill>
                  <a:schemeClr val="bg1"/>
                </a:solidFill>
              </a:rPr>
              <a:t>million</a:t>
            </a:r>
          </a:p>
        </p:txBody>
      </p:sp>
      <p:cxnSp>
        <p:nvCxnSpPr>
          <p:cNvPr id="17" name="Straight Connector 16"/>
          <p:cNvCxnSpPr/>
          <p:nvPr/>
        </p:nvCxnSpPr>
        <p:spPr>
          <a:xfrm>
            <a:off x="4571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57575" y="4963943"/>
            <a:ext cx="2241947" cy="923330"/>
          </a:xfrm>
          <a:prstGeom prst="rect">
            <a:avLst/>
          </a:prstGeom>
          <a:noFill/>
        </p:spPr>
        <p:txBody>
          <a:bodyPr wrap="square" rtlCol="0">
            <a:spAutoFit/>
          </a:bodyPr>
          <a:lstStyle/>
          <a:p>
            <a:pPr algn="ctr"/>
            <a:r>
              <a:rPr lang="en-US" sz="1350" dirty="0"/>
              <a:t>Delivers more than 4 million</a:t>
            </a:r>
            <a:r>
              <a:rPr lang="en-US" sz="1350" baseline="0" dirty="0"/>
              <a:t> </a:t>
            </a:r>
            <a:r>
              <a:rPr lang="en-US" sz="1350" dirty="0"/>
              <a:t>services to over 400,000 Kentuckians annually</a:t>
            </a:r>
          </a:p>
          <a:p>
            <a:endParaRPr lang="en-US" sz="1350" dirty="0"/>
          </a:p>
        </p:txBody>
      </p:sp>
      <p:sp>
        <p:nvSpPr>
          <p:cNvPr id="19" name="Oval 18"/>
          <p:cNvSpPr/>
          <p:nvPr/>
        </p:nvSpPr>
        <p:spPr>
          <a:xfrm>
            <a:off x="6687910" y="2370554"/>
            <a:ext cx="1383506"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Oval 19"/>
          <p:cNvSpPr/>
          <p:nvPr/>
        </p:nvSpPr>
        <p:spPr>
          <a:xfrm>
            <a:off x="6760240" y="2466993"/>
            <a:ext cx="1238846"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p:nvSpPr>
        <p:spPr>
          <a:xfrm>
            <a:off x="6894434" y="2785058"/>
            <a:ext cx="1016625" cy="784830"/>
          </a:xfrm>
          <a:prstGeom prst="rect">
            <a:avLst/>
          </a:prstGeom>
        </p:spPr>
        <p:txBody>
          <a:bodyPr wrap="none">
            <a:spAutoFit/>
          </a:bodyPr>
          <a:lstStyle/>
          <a:p>
            <a:r>
              <a:rPr lang="en-US" sz="4500" b="1" dirty="0">
                <a:solidFill>
                  <a:schemeClr val="bg1"/>
                </a:solidFill>
              </a:rPr>
              <a:t>1/3</a:t>
            </a:r>
          </a:p>
        </p:txBody>
      </p:sp>
      <p:cxnSp>
        <p:nvCxnSpPr>
          <p:cNvPr id="22" name="Straight Connector 21"/>
          <p:cNvCxnSpPr/>
          <p:nvPr/>
        </p:nvCxnSpPr>
        <p:spPr>
          <a:xfrm>
            <a:off x="7379663"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265238" y="4963943"/>
            <a:ext cx="2241947" cy="715581"/>
          </a:xfrm>
          <a:prstGeom prst="rect">
            <a:avLst/>
          </a:prstGeom>
          <a:noFill/>
        </p:spPr>
        <p:txBody>
          <a:bodyPr wrap="square" rtlCol="0">
            <a:spAutoFit/>
          </a:bodyPr>
          <a:lstStyle/>
          <a:p>
            <a:pPr algn="ctr"/>
            <a:r>
              <a:rPr lang="en-US" sz="1350" dirty="0"/>
              <a:t>Regulates an estimated third of Kentucky’s economy</a:t>
            </a:r>
          </a:p>
          <a:p>
            <a:endParaRPr lang="en-US" sz="1350" dirty="0"/>
          </a:p>
        </p:txBody>
      </p:sp>
      <p:sp>
        <p:nvSpPr>
          <p:cNvPr id="24" name="Title 5"/>
          <p:cNvSpPr txBox="1">
            <a:spLocks/>
          </p:cNvSpPr>
          <p:nvPr/>
        </p:nvSpPr>
        <p:spPr>
          <a:xfrm>
            <a:off x="0" y="1182468"/>
            <a:ext cx="9144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Overview of the Largest Healthcare System in Kentucky</a:t>
            </a:r>
          </a:p>
        </p:txBody>
      </p:sp>
    </p:spTree>
    <p:extLst>
      <p:ext uri="{BB962C8B-B14F-4D97-AF65-F5344CB8AC3E}">
        <p14:creationId xmlns:p14="http://schemas.microsoft.com/office/powerpoint/2010/main" val="113672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H System2">
    <p:spTree>
      <p:nvGrpSpPr>
        <p:cNvPr id="1" name=""/>
        <p:cNvGrpSpPr/>
        <p:nvPr/>
      </p:nvGrpSpPr>
      <p:grpSpPr>
        <a:xfrm>
          <a:off x="0" y="0"/>
          <a:ext cx="0" cy="0"/>
          <a:chOff x="0" y="0"/>
          <a:chExt cx="0" cy="0"/>
        </a:xfrm>
      </p:grpSpPr>
      <p:sp>
        <p:nvSpPr>
          <p:cNvPr id="25" name="Title 5"/>
          <p:cNvSpPr txBox="1">
            <a:spLocks/>
          </p:cNvSpPr>
          <p:nvPr/>
        </p:nvSpPr>
        <p:spPr>
          <a:xfrm>
            <a:off x="506777" y="365125"/>
            <a:ext cx="8130448" cy="1178471"/>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3300" dirty="0"/>
              <a:t>Public Health System in Kentucky</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24" name="Title 5"/>
          <p:cNvSpPr txBox="1">
            <a:spLocks/>
          </p:cNvSpPr>
          <p:nvPr/>
        </p:nvSpPr>
        <p:spPr>
          <a:xfrm>
            <a:off x="0" y="1182468"/>
            <a:ext cx="9144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latin typeface="Calibri Light" panose="020F0302020204030204" pitchFamily="34" charset="0"/>
              </a:rPr>
              <a:t>Statewide Reach</a:t>
            </a:r>
          </a:p>
        </p:txBody>
      </p:sp>
      <p:sp>
        <p:nvSpPr>
          <p:cNvPr id="26" name="Picture Placeholder 2"/>
          <p:cNvSpPr>
            <a:spLocks noGrp="1"/>
          </p:cNvSpPr>
          <p:nvPr>
            <p:ph type="pic" idx="1" hasCustomPrompt="1"/>
          </p:nvPr>
        </p:nvSpPr>
        <p:spPr>
          <a:xfrm>
            <a:off x="1319" y="1954498"/>
            <a:ext cx="9141363" cy="4903502"/>
          </a:xfrm>
        </p:spPr>
        <p:txBody>
          <a:bodyPr/>
          <a:lstStyle>
            <a:lvl1pPr marL="0" indent="0">
              <a:buNone/>
              <a:defRPr sz="2400" baseline="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Insert Updated Map</a:t>
            </a:r>
          </a:p>
        </p:txBody>
      </p:sp>
      <p:grpSp>
        <p:nvGrpSpPr>
          <p:cNvPr id="27" name="Group 26"/>
          <p:cNvGrpSpPr/>
          <p:nvPr/>
        </p:nvGrpSpPr>
        <p:grpSpPr>
          <a:xfrm>
            <a:off x="1319" y="1880474"/>
            <a:ext cx="9141363" cy="74025"/>
            <a:chOff x="-2" y="6470422"/>
            <a:chExt cx="12188484" cy="387579"/>
          </a:xfrm>
        </p:grpSpPr>
        <p:sp>
          <p:nvSpPr>
            <p:cNvPr id="28" name="Rectangle 27"/>
            <p:cNvSpPr/>
            <p:nvPr/>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9" name="Rectangle 28"/>
            <p:cNvSpPr/>
            <p:nvPr/>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30" name="Rectangle 29"/>
            <p:cNvSpPr/>
            <p:nvPr/>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grpSp>
    </p:spTree>
    <p:extLst>
      <p:ext uri="{BB962C8B-B14F-4D97-AF65-F5344CB8AC3E}">
        <p14:creationId xmlns:p14="http://schemas.microsoft.com/office/powerpoint/2010/main" val="161456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0" name="Rectangle 9"/>
          <p:cNvSpPr/>
          <p:nvPr/>
        </p:nvSpPr>
        <p:spPr>
          <a:xfrm>
            <a:off x="-6998" y="1"/>
            <a:ext cx="305181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itle 5"/>
          <p:cNvSpPr txBox="1">
            <a:spLocks/>
          </p:cNvSpPr>
          <p:nvPr/>
        </p:nvSpPr>
        <p:spPr>
          <a:xfrm>
            <a:off x="353098" y="2488568"/>
            <a:ext cx="2372069" cy="8721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2550" b="0" dirty="0">
                <a:solidFill>
                  <a:schemeClr val="bg1"/>
                </a:solidFill>
                <a:latin typeface="Calibri Light" panose="020F0302020204030204" pitchFamily="34" charset="0"/>
              </a:rPr>
              <a:t>Organizational Chart</a:t>
            </a:r>
          </a:p>
        </p:txBody>
      </p:sp>
      <p:graphicFrame>
        <p:nvGraphicFramePr>
          <p:cNvPr id="13" name="Diagram 12"/>
          <p:cNvGraphicFramePr/>
          <p:nvPr>
            <p:extLst>
              <p:ext uri="{D42A27DB-BD31-4B8C-83A1-F6EECF244321}">
                <p14:modId xmlns:p14="http://schemas.microsoft.com/office/powerpoint/2010/main" val="3641303891"/>
              </p:ext>
            </p:extLst>
          </p:nvPr>
        </p:nvGraphicFramePr>
        <p:xfrm>
          <a:off x="2725167" y="592077"/>
          <a:ext cx="4744091"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p:nvSpPr>
        <p:spPr>
          <a:xfrm>
            <a:off x="7087740" y="523957"/>
            <a:ext cx="1922321" cy="4573944"/>
          </a:xfrm>
          <a:prstGeom prst="rect">
            <a:avLst/>
          </a:prstGeom>
        </p:spPr>
        <p:txBody>
          <a:bodyPr wrap="none">
            <a:spAutoFit/>
          </a:bodyPr>
          <a:lstStyle/>
          <a:p>
            <a:pPr lvl="0" algn="l" defTabSz="666750">
              <a:lnSpc>
                <a:spcPct val="80000"/>
              </a:lnSpc>
              <a:spcBef>
                <a:spcPct val="0"/>
              </a:spcBef>
              <a:spcAft>
                <a:spcPct val="35000"/>
              </a:spcAft>
            </a:pPr>
            <a:r>
              <a:rPr lang="en-US" sz="825" kern="1200" dirty="0">
                <a:solidFill>
                  <a:schemeClr val="tx2"/>
                </a:solidFill>
              </a:rPr>
              <a:t>Health Equity</a:t>
            </a:r>
          </a:p>
          <a:p>
            <a:pPr lvl="0" algn="l" defTabSz="666750">
              <a:lnSpc>
                <a:spcPct val="80000"/>
              </a:lnSpc>
              <a:spcBef>
                <a:spcPct val="0"/>
              </a:spcBef>
              <a:spcAft>
                <a:spcPct val="35000"/>
              </a:spcAft>
            </a:pPr>
            <a:r>
              <a:rPr lang="en-US" sz="825" kern="1200" dirty="0">
                <a:solidFill>
                  <a:schemeClr val="accent1"/>
                </a:solidFill>
              </a:rPr>
              <a:t>Nutrition Services </a:t>
            </a:r>
          </a:p>
          <a:p>
            <a:pPr lvl="0" algn="l" defTabSz="666750">
              <a:lnSpc>
                <a:spcPct val="80000"/>
              </a:lnSpc>
              <a:spcBef>
                <a:spcPct val="0"/>
              </a:spcBef>
              <a:spcAft>
                <a:spcPct val="35000"/>
              </a:spcAft>
            </a:pPr>
            <a:r>
              <a:rPr lang="en-US" sz="825" kern="1200" dirty="0">
                <a:solidFill>
                  <a:schemeClr val="accent1"/>
                </a:solidFill>
              </a:rPr>
              <a:t>Child and Family Health Improvement</a:t>
            </a:r>
          </a:p>
          <a:p>
            <a:pPr lvl="0" algn="l" defTabSz="666750">
              <a:lnSpc>
                <a:spcPct val="80000"/>
              </a:lnSpc>
              <a:spcBef>
                <a:spcPct val="0"/>
              </a:spcBef>
              <a:spcAft>
                <a:spcPct val="35000"/>
              </a:spcAft>
            </a:pPr>
            <a:r>
              <a:rPr lang="en-US" sz="825" kern="1200" dirty="0">
                <a:solidFill>
                  <a:schemeClr val="accent1"/>
                </a:solidFill>
              </a:rPr>
              <a:t>Early Childhood Development</a:t>
            </a:r>
          </a:p>
          <a:p>
            <a:pPr lvl="0" algn="l" defTabSz="666750">
              <a:lnSpc>
                <a:spcPct val="80000"/>
              </a:lnSpc>
              <a:spcBef>
                <a:spcPct val="0"/>
              </a:spcBef>
              <a:spcAft>
                <a:spcPct val="35000"/>
              </a:spcAft>
            </a:pPr>
            <a:r>
              <a:rPr lang="en-US" sz="825" kern="1200" baseline="0" dirty="0">
                <a:solidFill>
                  <a:schemeClr val="accent6"/>
                </a:solidFill>
              </a:rPr>
              <a:t>Adolescent Health Initiatives</a:t>
            </a:r>
          </a:p>
          <a:p>
            <a:pPr lvl="0" algn="l" defTabSz="666750">
              <a:lnSpc>
                <a:spcPct val="80000"/>
              </a:lnSpc>
              <a:spcBef>
                <a:spcPct val="0"/>
              </a:spcBef>
              <a:spcAft>
                <a:spcPct val="35000"/>
              </a:spcAft>
            </a:pPr>
            <a:r>
              <a:rPr lang="en-US" sz="825" kern="1200" baseline="0" dirty="0">
                <a:solidFill>
                  <a:schemeClr val="accent6"/>
                </a:solidFill>
              </a:rPr>
              <a:t>Breast and Cervical Cancer Screening</a:t>
            </a:r>
          </a:p>
          <a:p>
            <a:pPr lvl="0" algn="l" defTabSz="666750">
              <a:lnSpc>
                <a:spcPct val="80000"/>
              </a:lnSpc>
              <a:spcBef>
                <a:spcPct val="0"/>
              </a:spcBef>
              <a:spcAft>
                <a:spcPct val="35000"/>
              </a:spcAft>
            </a:pPr>
            <a:r>
              <a:rPr lang="en-US" sz="825" kern="1200" baseline="0" dirty="0">
                <a:solidFill>
                  <a:schemeClr val="accent6"/>
                </a:solidFill>
              </a:rPr>
              <a:t>Family Planning</a:t>
            </a:r>
          </a:p>
          <a:p>
            <a:pPr lvl="0" algn="l" defTabSz="666750">
              <a:lnSpc>
                <a:spcPct val="80000"/>
              </a:lnSpc>
              <a:spcBef>
                <a:spcPct val="0"/>
              </a:spcBef>
              <a:spcAft>
                <a:spcPct val="35000"/>
              </a:spcAft>
            </a:pPr>
            <a:r>
              <a:rPr lang="en-US" sz="825" kern="1200" baseline="0" dirty="0">
                <a:solidFill>
                  <a:schemeClr val="accent6"/>
                </a:solidFill>
              </a:rPr>
              <a:t>Preconception Health </a:t>
            </a:r>
          </a:p>
          <a:p>
            <a:pPr lvl="0" algn="l" defTabSz="666750">
              <a:lnSpc>
                <a:spcPct val="80000"/>
              </a:lnSpc>
              <a:spcBef>
                <a:spcPct val="0"/>
              </a:spcBef>
              <a:spcAft>
                <a:spcPct val="35000"/>
              </a:spcAft>
            </a:pPr>
            <a:r>
              <a:rPr lang="en-US" sz="825" kern="1200" baseline="0" dirty="0">
                <a:solidFill>
                  <a:schemeClr val="accent6"/>
                </a:solidFill>
              </a:rPr>
              <a:t>Ovarian Cancer Awareness</a:t>
            </a:r>
          </a:p>
          <a:p>
            <a:pPr lvl="0" algn="l" defTabSz="666750">
              <a:lnSpc>
                <a:spcPct val="80000"/>
              </a:lnSpc>
              <a:spcBef>
                <a:spcPct val="0"/>
              </a:spcBef>
              <a:spcAft>
                <a:spcPct val="35000"/>
              </a:spcAft>
            </a:pPr>
            <a:r>
              <a:rPr lang="en-US" sz="825" kern="1200" baseline="0" dirty="0">
                <a:solidFill>
                  <a:schemeClr val="accent2"/>
                </a:solidFill>
              </a:rPr>
              <a:t>Chronic Disease Prevention</a:t>
            </a:r>
          </a:p>
          <a:p>
            <a:pPr lvl="0" algn="l" defTabSz="666750">
              <a:lnSpc>
                <a:spcPct val="80000"/>
              </a:lnSpc>
              <a:spcBef>
                <a:spcPct val="0"/>
              </a:spcBef>
              <a:spcAft>
                <a:spcPct val="35000"/>
              </a:spcAft>
            </a:pPr>
            <a:r>
              <a:rPr lang="en-US" sz="825" kern="1200" baseline="0" dirty="0">
                <a:solidFill>
                  <a:schemeClr val="accent2"/>
                </a:solidFill>
              </a:rPr>
              <a:t>Health Care Access</a:t>
            </a:r>
          </a:p>
          <a:p>
            <a:pPr marL="0" marR="0" lvl="0" indent="0" algn="l" defTabSz="666750" rtl="0" eaLnBrk="1" fontAlgn="auto" latinLnBrk="0" hangingPunct="1">
              <a:lnSpc>
                <a:spcPct val="80000"/>
              </a:lnSpc>
              <a:spcBef>
                <a:spcPct val="0"/>
              </a:spcBef>
              <a:spcAft>
                <a:spcPct val="35000"/>
              </a:spcAft>
              <a:buClrTx/>
              <a:buSzTx/>
              <a:buFontTx/>
              <a:buNone/>
              <a:tabLst/>
              <a:defRPr/>
            </a:pPr>
            <a:r>
              <a:rPr lang="en-US" sz="825" kern="1200" dirty="0">
                <a:solidFill>
                  <a:schemeClr val="accent2"/>
                </a:solidFill>
              </a:rPr>
              <a:t>Health</a:t>
            </a:r>
            <a:r>
              <a:rPr lang="en-US" sz="825" kern="1200" baseline="0" dirty="0">
                <a:solidFill>
                  <a:schemeClr val="accent2"/>
                </a:solidFill>
              </a:rPr>
              <a:t> Promotion</a:t>
            </a:r>
          </a:p>
          <a:p>
            <a:pPr lvl="0" algn="l" defTabSz="666750">
              <a:lnSpc>
                <a:spcPct val="80000"/>
              </a:lnSpc>
              <a:spcBef>
                <a:spcPct val="0"/>
              </a:spcBef>
              <a:spcAft>
                <a:spcPct val="35000"/>
              </a:spcAft>
            </a:pPr>
            <a:r>
              <a:rPr lang="en-US" sz="825" kern="1200" baseline="0" dirty="0">
                <a:solidFill>
                  <a:schemeClr val="accent3"/>
                </a:solidFill>
              </a:rPr>
              <a:t>HIV/AIDS</a:t>
            </a:r>
          </a:p>
          <a:p>
            <a:pPr lvl="0" algn="l" defTabSz="666750">
              <a:lnSpc>
                <a:spcPct val="80000"/>
              </a:lnSpc>
              <a:spcBef>
                <a:spcPct val="0"/>
              </a:spcBef>
              <a:spcAft>
                <a:spcPct val="35000"/>
              </a:spcAft>
            </a:pPr>
            <a:r>
              <a:rPr lang="en-US" sz="825" kern="1200" baseline="0" dirty="0">
                <a:solidFill>
                  <a:schemeClr val="accent3"/>
                </a:solidFill>
              </a:rPr>
              <a:t>Infectious Disease</a:t>
            </a:r>
          </a:p>
          <a:p>
            <a:pPr lvl="0" algn="l" defTabSz="666750">
              <a:lnSpc>
                <a:spcPct val="80000"/>
              </a:lnSpc>
              <a:spcBef>
                <a:spcPct val="0"/>
              </a:spcBef>
              <a:spcAft>
                <a:spcPct val="35000"/>
              </a:spcAft>
            </a:pPr>
            <a:r>
              <a:rPr lang="en-US" sz="825" kern="1200" baseline="0" dirty="0">
                <a:solidFill>
                  <a:schemeClr val="accent3"/>
                </a:solidFill>
              </a:rPr>
              <a:t>Vital Statistics</a:t>
            </a:r>
          </a:p>
          <a:p>
            <a:pPr lvl="0" algn="l" defTabSz="666750">
              <a:lnSpc>
                <a:spcPct val="80000"/>
              </a:lnSpc>
              <a:spcBef>
                <a:spcPct val="0"/>
              </a:spcBef>
              <a:spcAft>
                <a:spcPct val="35000"/>
              </a:spcAft>
            </a:pPr>
            <a:r>
              <a:rPr lang="en-US" sz="825" kern="1200" baseline="0" dirty="0">
                <a:solidFill>
                  <a:schemeClr val="accent3"/>
                </a:solidFill>
              </a:rPr>
              <a:t>Immunizations</a:t>
            </a:r>
          </a:p>
          <a:p>
            <a:pPr lvl="0" algn="l" defTabSz="666750">
              <a:lnSpc>
                <a:spcPct val="80000"/>
              </a:lnSpc>
              <a:spcBef>
                <a:spcPct val="0"/>
              </a:spcBef>
              <a:spcAft>
                <a:spcPct val="35000"/>
              </a:spcAft>
            </a:pPr>
            <a:r>
              <a:rPr lang="en-US" sz="825" kern="1200" baseline="0" dirty="0">
                <a:solidFill>
                  <a:schemeClr val="accent4"/>
                </a:solidFill>
              </a:rPr>
              <a:t>Milk Safety</a:t>
            </a:r>
          </a:p>
          <a:p>
            <a:pPr lvl="0" algn="l" defTabSz="666750">
              <a:lnSpc>
                <a:spcPct val="80000"/>
              </a:lnSpc>
              <a:spcBef>
                <a:spcPct val="0"/>
              </a:spcBef>
              <a:spcAft>
                <a:spcPct val="35000"/>
              </a:spcAft>
            </a:pPr>
            <a:r>
              <a:rPr lang="en-US" sz="825" kern="1200" baseline="0" dirty="0">
                <a:solidFill>
                  <a:schemeClr val="accent4"/>
                </a:solidFill>
              </a:rPr>
              <a:t>Food Safety</a:t>
            </a:r>
          </a:p>
          <a:p>
            <a:pPr lvl="0" algn="l" defTabSz="666750">
              <a:lnSpc>
                <a:spcPct val="80000"/>
              </a:lnSpc>
              <a:spcBef>
                <a:spcPct val="0"/>
              </a:spcBef>
              <a:spcAft>
                <a:spcPct val="35000"/>
              </a:spcAft>
            </a:pPr>
            <a:r>
              <a:rPr lang="en-US" sz="825" kern="1200" baseline="0" dirty="0">
                <a:solidFill>
                  <a:schemeClr val="accent4"/>
                </a:solidFill>
              </a:rPr>
              <a:t>Environmental Management</a:t>
            </a:r>
          </a:p>
          <a:p>
            <a:pPr lvl="0" algn="l" defTabSz="666750">
              <a:lnSpc>
                <a:spcPct val="80000"/>
              </a:lnSpc>
              <a:spcBef>
                <a:spcPct val="0"/>
              </a:spcBef>
              <a:spcAft>
                <a:spcPct val="35000"/>
              </a:spcAft>
            </a:pPr>
            <a:r>
              <a:rPr lang="en-US" sz="825" kern="1200" baseline="0" dirty="0">
                <a:solidFill>
                  <a:schemeClr val="accent4"/>
                </a:solidFill>
              </a:rPr>
              <a:t>Radiation Health</a:t>
            </a:r>
          </a:p>
          <a:p>
            <a:pPr lvl="0" algn="l" defTabSz="666750">
              <a:lnSpc>
                <a:spcPct val="80000"/>
              </a:lnSpc>
              <a:spcBef>
                <a:spcPct val="0"/>
              </a:spcBef>
              <a:spcAft>
                <a:spcPct val="35000"/>
              </a:spcAft>
            </a:pPr>
            <a:r>
              <a:rPr lang="en-US" sz="825" kern="1200" baseline="0" dirty="0">
                <a:solidFill>
                  <a:schemeClr val="accent4"/>
                </a:solidFill>
              </a:rPr>
              <a:t>Public Safety</a:t>
            </a:r>
          </a:p>
          <a:p>
            <a:pPr lvl="0" algn="l" defTabSz="666750">
              <a:lnSpc>
                <a:spcPct val="80000"/>
              </a:lnSpc>
              <a:spcBef>
                <a:spcPct val="0"/>
              </a:spcBef>
              <a:spcAft>
                <a:spcPct val="35000"/>
              </a:spcAft>
            </a:pPr>
            <a:r>
              <a:rPr lang="en-US" sz="825" kern="1200" baseline="0" dirty="0">
                <a:solidFill>
                  <a:schemeClr val="accent4"/>
                </a:solidFill>
              </a:rPr>
              <a:t>Public Health Preparedness</a:t>
            </a:r>
          </a:p>
          <a:p>
            <a:pPr lvl="0" algn="l" defTabSz="666750">
              <a:lnSpc>
                <a:spcPct val="80000"/>
              </a:lnSpc>
              <a:spcBef>
                <a:spcPct val="0"/>
              </a:spcBef>
              <a:spcAft>
                <a:spcPct val="35000"/>
              </a:spcAft>
            </a:pPr>
            <a:r>
              <a:rPr lang="en-US" sz="825" kern="1200" baseline="0" dirty="0">
                <a:solidFill>
                  <a:schemeClr val="accent1"/>
                </a:solidFill>
              </a:rPr>
              <a:t>Microbiology</a:t>
            </a:r>
          </a:p>
          <a:p>
            <a:pPr lvl="0" algn="l" defTabSz="666750">
              <a:lnSpc>
                <a:spcPct val="80000"/>
              </a:lnSpc>
              <a:spcBef>
                <a:spcPct val="0"/>
              </a:spcBef>
              <a:spcAft>
                <a:spcPct val="35000"/>
              </a:spcAft>
            </a:pPr>
            <a:r>
              <a:rPr lang="en-US" sz="825" kern="1200" baseline="0" dirty="0">
                <a:solidFill>
                  <a:schemeClr val="accent1"/>
                </a:solidFill>
              </a:rPr>
              <a:t>Molecular and Clinical Chemistry</a:t>
            </a:r>
          </a:p>
          <a:p>
            <a:pPr lvl="0" algn="l" defTabSz="666750">
              <a:lnSpc>
                <a:spcPct val="80000"/>
              </a:lnSpc>
              <a:spcBef>
                <a:spcPct val="0"/>
              </a:spcBef>
              <a:spcAft>
                <a:spcPct val="35000"/>
              </a:spcAft>
            </a:pPr>
            <a:r>
              <a:rPr lang="en-US" sz="825" kern="1200" baseline="0" dirty="0">
                <a:solidFill>
                  <a:schemeClr val="accent1"/>
                </a:solidFill>
              </a:rPr>
              <a:t>Global Preparedness and Environmental</a:t>
            </a:r>
          </a:p>
          <a:p>
            <a:pPr lvl="0" algn="l" defTabSz="666750">
              <a:lnSpc>
                <a:spcPct val="80000"/>
              </a:lnSpc>
              <a:spcBef>
                <a:spcPct val="0"/>
              </a:spcBef>
              <a:spcAft>
                <a:spcPct val="35000"/>
              </a:spcAft>
            </a:pPr>
            <a:r>
              <a:rPr lang="en-US" sz="825" kern="1200" baseline="0" dirty="0">
                <a:solidFill>
                  <a:schemeClr val="accent1"/>
                </a:solidFill>
              </a:rPr>
              <a:t>Business Operations</a:t>
            </a:r>
          </a:p>
          <a:p>
            <a:pPr lvl="0" algn="l" defTabSz="666750">
              <a:lnSpc>
                <a:spcPct val="80000"/>
              </a:lnSpc>
              <a:spcBef>
                <a:spcPct val="0"/>
              </a:spcBef>
              <a:spcAft>
                <a:spcPct val="35000"/>
              </a:spcAft>
            </a:pPr>
            <a:r>
              <a:rPr lang="en-US" sz="825" kern="1200" baseline="0" dirty="0">
                <a:solidFill>
                  <a:schemeClr val="accent2"/>
                </a:solidFill>
              </a:rPr>
              <a:t>Contracts and Payment</a:t>
            </a:r>
          </a:p>
          <a:p>
            <a:pPr lvl="0" algn="l" defTabSz="666750">
              <a:lnSpc>
                <a:spcPct val="80000"/>
              </a:lnSpc>
              <a:spcBef>
                <a:spcPct val="0"/>
              </a:spcBef>
              <a:spcAft>
                <a:spcPct val="35000"/>
              </a:spcAft>
            </a:pPr>
            <a:r>
              <a:rPr lang="en-US" sz="825" kern="1200" baseline="0" dirty="0">
                <a:solidFill>
                  <a:schemeClr val="accent2"/>
                </a:solidFill>
              </a:rPr>
              <a:t>Local Health Operations</a:t>
            </a:r>
          </a:p>
          <a:p>
            <a:pPr lvl="0" algn="l" defTabSz="666750">
              <a:lnSpc>
                <a:spcPct val="80000"/>
              </a:lnSpc>
              <a:spcBef>
                <a:spcPct val="0"/>
              </a:spcBef>
              <a:spcAft>
                <a:spcPct val="35000"/>
              </a:spcAft>
            </a:pPr>
            <a:r>
              <a:rPr lang="en-US" sz="825" kern="1200" baseline="0" dirty="0">
                <a:solidFill>
                  <a:schemeClr val="accent2"/>
                </a:solidFill>
              </a:rPr>
              <a:t>Budget</a:t>
            </a:r>
          </a:p>
          <a:p>
            <a:pPr lvl="0" algn="l" defTabSz="666750">
              <a:lnSpc>
                <a:spcPct val="80000"/>
              </a:lnSpc>
              <a:spcBef>
                <a:spcPct val="0"/>
              </a:spcBef>
              <a:spcAft>
                <a:spcPct val="35000"/>
              </a:spcAft>
            </a:pPr>
            <a:r>
              <a:rPr lang="en-US" sz="825" kern="1200" baseline="0" dirty="0">
                <a:solidFill>
                  <a:schemeClr val="accent2"/>
                </a:solidFill>
              </a:rPr>
              <a:t>Local Health Personnel</a:t>
            </a:r>
          </a:p>
          <a:p>
            <a:pPr lvl="0" algn="l" defTabSz="666750">
              <a:lnSpc>
                <a:spcPct val="80000"/>
              </a:lnSpc>
              <a:spcBef>
                <a:spcPct val="0"/>
              </a:spcBef>
              <a:spcAft>
                <a:spcPct val="35000"/>
              </a:spcAft>
            </a:pPr>
            <a:r>
              <a:rPr lang="en-US" sz="825" kern="1200" baseline="0" dirty="0">
                <a:solidFill>
                  <a:schemeClr val="accent2"/>
                </a:solidFill>
              </a:rPr>
              <a:t>Education and Workforce Development</a:t>
            </a:r>
          </a:p>
        </p:txBody>
      </p:sp>
      <p:sp>
        <p:nvSpPr>
          <p:cNvPr id="31" name="Title 5"/>
          <p:cNvSpPr txBox="1">
            <a:spLocks/>
          </p:cNvSpPr>
          <p:nvPr/>
        </p:nvSpPr>
        <p:spPr>
          <a:xfrm>
            <a:off x="4432" y="1026254"/>
            <a:ext cx="3028950" cy="872120"/>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300" b="1" dirty="0">
                <a:solidFill>
                  <a:schemeClr val="bg1"/>
                </a:solidFill>
                <a:latin typeface="+mj-lt"/>
              </a:rPr>
              <a:t>Kentucky</a:t>
            </a:r>
            <a:br>
              <a:rPr lang="en-US" sz="3300" b="1" dirty="0">
                <a:solidFill>
                  <a:schemeClr val="bg1"/>
                </a:solidFill>
                <a:latin typeface="+mj-lt"/>
              </a:rPr>
            </a:br>
            <a:r>
              <a:rPr lang="en-US" sz="3300" b="1" dirty="0">
                <a:solidFill>
                  <a:schemeClr val="bg1"/>
                </a:solidFill>
                <a:latin typeface="+mj-lt"/>
              </a:rPr>
              <a:t>Department for</a:t>
            </a:r>
            <a:br>
              <a:rPr lang="en-US" sz="3300" b="1" dirty="0">
                <a:solidFill>
                  <a:schemeClr val="bg1"/>
                </a:solidFill>
                <a:latin typeface="+mj-lt"/>
              </a:rPr>
            </a:br>
            <a:r>
              <a:rPr lang="en-US" sz="3300" b="1" dirty="0">
                <a:solidFill>
                  <a:schemeClr val="bg1"/>
                </a:solidFill>
                <a:latin typeface="+mj-lt"/>
              </a:rPr>
              <a:t>Public Health</a:t>
            </a:r>
          </a:p>
        </p:txBody>
      </p:sp>
    </p:spTree>
    <p:extLst>
      <p:ext uri="{BB962C8B-B14F-4D97-AF65-F5344CB8AC3E}">
        <p14:creationId xmlns:p14="http://schemas.microsoft.com/office/powerpoint/2010/main" val="196717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64D595-7547-4CD3-8DF7-7CB3BE80AEBA}"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3" name="Footer Placeholder 2"/>
          <p:cNvSpPr>
            <a:spLocks noGrp="1"/>
          </p:cNvSpPr>
          <p:nvPr>
            <p:ph type="ftr" sz="quarter" idx="11"/>
          </p:nvPr>
        </p:nvSpPr>
        <p:spPr/>
        <p:txBody>
          <a:bodyPr/>
          <a:lstStyle/>
          <a:p>
            <a:pPr>
              <a:defRPr/>
            </a:pPr>
            <a:endParaRPr lang="en-US" dirty="0">
              <a:solidFill>
                <a:srgbClr val="242852">
                  <a:shade val="90000"/>
                </a:srgbClr>
              </a:solidFill>
            </a:endParaRPr>
          </a:p>
        </p:txBody>
      </p:sp>
      <p:sp>
        <p:nvSpPr>
          <p:cNvPr id="4" name="Slide Number Placeholder 3"/>
          <p:cNvSpPr>
            <a:spLocks noGrp="1"/>
          </p:cNvSpPr>
          <p:nvPr>
            <p:ph type="sldNum" sz="quarter" idx="12"/>
          </p:nvPr>
        </p:nvSpPr>
        <p:spPr/>
        <p:txBody>
          <a:bodyPr/>
          <a:lstStyle/>
          <a:p>
            <a:pPr>
              <a:defRPr/>
            </a:pPr>
            <a:fld id="{2AF639BA-170D-469F-8D8B-060A5FF27383}"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383836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p:cNvGrpSpPr/>
          <p:nvPr/>
        </p:nvGrpSpPr>
        <p:grpSpPr>
          <a:xfrm>
            <a:off x="-2" y="6470423"/>
            <a:ext cx="9141363"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C95E866C-DA3F-4DB8-8184-C75BBA9302D0}"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EB82327E-68B2-48A7-9FD7-FBC08AF52B3E}" type="slidenum">
              <a:rPr lang="en-US" smtClean="0">
                <a:solidFill>
                  <a:srgbClr val="242852">
                    <a:shade val="90000"/>
                  </a:srgbClr>
                </a:solidFill>
              </a:rPr>
              <a:pPr>
                <a:defRPr/>
              </a:pPr>
              <a:t>‹#›</a:t>
            </a:fld>
            <a:endParaRPr lang="en-US" dirty="0">
              <a:solidFill>
                <a:srgbClr val="242852">
                  <a:shade val="90000"/>
                </a:srgbClr>
              </a:solidFill>
            </a:endParaRPr>
          </a:p>
        </p:txBody>
      </p:sp>
    </p:spTree>
    <p:extLst>
      <p:ext uri="{BB962C8B-B14F-4D97-AF65-F5344CB8AC3E}">
        <p14:creationId xmlns:p14="http://schemas.microsoft.com/office/powerpoint/2010/main" val="291074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19" name="Group 18"/>
          <p:cNvGrpSpPr/>
          <p:nvPr/>
        </p:nvGrpSpPr>
        <p:grpSpPr>
          <a:xfrm>
            <a:off x="-2" y="6470423"/>
            <a:ext cx="9141363" cy="387579"/>
            <a:chOff x="-2" y="6470422"/>
            <a:chExt cx="12188484" cy="387579"/>
          </a:xfrm>
        </p:grpSpPr>
        <p:sp>
          <p:nvSpPr>
            <p:cNvPr id="20" name="Rectangle 19"/>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ectangle 21"/>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5" name="Date Placeholder 4"/>
          <p:cNvSpPr>
            <a:spLocks noGrp="1"/>
          </p:cNvSpPr>
          <p:nvPr>
            <p:ph type="dt" sz="half" idx="10"/>
          </p:nvPr>
        </p:nvSpPr>
        <p:spPr/>
        <p:txBody>
          <a:bodyPr/>
          <a:lstStyle>
            <a:lvl1pPr>
              <a:defRPr>
                <a:solidFill>
                  <a:schemeClr val="bg1"/>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2" name="Title 1"/>
          <p:cNvSpPr>
            <a:spLocks noGrp="1"/>
          </p:cNvSpPr>
          <p:nvPr>
            <p:ph type="title"/>
          </p:nvPr>
        </p:nvSpPr>
        <p:spPr>
          <a:xfrm>
            <a:off x="629841" y="457200"/>
            <a:ext cx="2949178" cy="1600200"/>
          </a:xfrm>
        </p:spPr>
        <p:txBody>
          <a:bodyPr anchor="b">
            <a:normAutofit/>
          </a:bodyPr>
          <a:lstStyle>
            <a:lvl1pPr algn="l">
              <a:defRPr sz="3000"/>
            </a:lvl1pPr>
          </a:lstStyle>
          <a:p>
            <a:r>
              <a:rPr lang="en-US"/>
              <a:t>Click to edit Master title style</a:t>
            </a:r>
            <a:endParaRPr lang="en-US" dirty="0"/>
          </a:p>
        </p:txBody>
      </p:sp>
      <p:sp>
        <p:nvSpPr>
          <p:cNvPr id="1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1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89508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grpSp>
        <p:nvGrpSpPr>
          <p:cNvPr id="22" name="Group 21"/>
          <p:cNvGrpSpPr/>
          <p:nvPr/>
        </p:nvGrpSpPr>
        <p:grpSpPr>
          <a:xfrm>
            <a:off x="-2" y="6470423"/>
            <a:ext cx="9141363"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7" name="Text Placeholder 16"/>
          <p:cNvSpPr>
            <a:spLocks noGrp="1"/>
          </p:cNvSpPr>
          <p:nvPr>
            <p:ph type="body" sz="quarter" idx="13"/>
          </p:nvPr>
        </p:nvSpPr>
        <p:spPr>
          <a:xfrm>
            <a:off x="3887392" y="987426"/>
            <a:ext cx="4627959" cy="4881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2"/>
          <p:cNvSpPr>
            <a:spLocks noGrp="1"/>
          </p:cNvSpPr>
          <p:nvPr>
            <p:ph type="dt" sz="half" idx="10"/>
          </p:nvPr>
        </p:nvSpPr>
        <p:spPr/>
        <p:txBody>
          <a:body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4" name="Footer Placeholder 3"/>
          <p:cNvSpPr>
            <a:spLocks noGrp="1"/>
          </p:cNvSpPr>
          <p:nvPr>
            <p:ph type="ftr" sz="quarter" idx="11"/>
          </p:nvPr>
        </p:nvSpPr>
        <p:spPr/>
        <p:txBody>
          <a:bodyPr/>
          <a:lstStyle/>
          <a:p>
            <a:pPr>
              <a:defRPr/>
            </a:pPr>
            <a:endParaRPr lang="en-US" dirty="0">
              <a:solidFill>
                <a:srgbClr val="242852">
                  <a:shade val="90000"/>
                </a:srgbClr>
              </a:solidFill>
            </a:endParaRPr>
          </a:p>
        </p:txBody>
      </p:sp>
      <p:sp>
        <p:nvSpPr>
          <p:cNvPr id="5" name="Slide Number Placeholder 4"/>
          <p:cNvSpPr>
            <a:spLocks noGrp="1"/>
          </p:cNvSpPr>
          <p:nvPr>
            <p:ph type="sldNum" sz="quarter" idx="12"/>
          </p:nvPr>
        </p:nvSpPr>
        <p:spPr/>
        <p:txBody>
          <a:body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13" name="Title 1"/>
          <p:cNvSpPr>
            <a:spLocks noGrp="1"/>
          </p:cNvSpPr>
          <p:nvPr>
            <p:ph type="title"/>
          </p:nvPr>
        </p:nvSpPr>
        <p:spPr>
          <a:xfrm>
            <a:off x="629841" y="457200"/>
            <a:ext cx="2949178" cy="1600200"/>
          </a:xfrm>
        </p:spPr>
        <p:txBody>
          <a:bodyPr anchor="b">
            <a:normAutofit/>
          </a:bodyPr>
          <a:lstStyle>
            <a:lvl1pPr algn="l">
              <a:defRPr sz="3000"/>
            </a:lvl1pPr>
          </a:lstStyle>
          <a:p>
            <a:r>
              <a:rPr lang="en-US"/>
              <a:t>Click to edit Master title style</a:t>
            </a:r>
            <a:endParaRPr lang="en-US" dirty="0"/>
          </a:p>
        </p:txBody>
      </p:sp>
      <p:sp>
        <p:nvSpPr>
          <p:cNvPr id="15"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91213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892138" y="3610817"/>
            <a:ext cx="7367228" cy="460258"/>
          </a:xfrm>
          <a:solidFill>
            <a:schemeClr val="bg1"/>
          </a:solidFill>
        </p:spPr>
        <p:txBody>
          <a:bodyPr anchor="ctr">
            <a:normAutofit/>
          </a:bodyPr>
          <a:lstStyle>
            <a:lvl1pPr marL="0" indent="0" algn="ctr">
              <a:buNone/>
              <a:defRPr sz="1650" b="1">
                <a:solidFill>
                  <a:schemeClr val="tx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enter website</a:t>
            </a:r>
          </a:p>
        </p:txBody>
      </p:sp>
      <p:sp>
        <p:nvSpPr>
          <p:cNvPr id="12" name="Rectangle 11"/>
          <p:cNvSpPr/>
          <p:nvPr/>
        </p:nvSpPr>
        <p:spPr>
          <a:xfrm>
            <a:off x="896540" y="1034810"/>
            <a:ext cx="7362825" cy="600164"/>
          </a:xfrm>
          <a:prstGeom prst="rect">
            <a:avLst/>
          </a:prstGeom>
        </p:spPr>
        <p:txBody>
          <a:bodyPr wrap="square">
            <a:spAutoFit/>
          </a:bodyPr>
          <a:lstStyle/>
          <a:p>
            <a:pPr lvl="0" algn="ctr"/>
            <a:r>
              <a:rPr lang="en-US" sz="3300" b="1" dirty="0">
                <a:solidFill>
                  <a:schemeClr val="tx1"/>
                </a:solidFill>
              </a:rPr>
              <a:t>Thank you!</a:t>
            </a:r>
          </a:p>
        </p:txBody>
      </p:sp>
      <p:sp>
        <p:nvSpPr>
          <p:cNvPr id="13" name="Text Placeholder 35"/>
          <p:cNvSpPr>
            <a:spLocks noGrp="1"/>
          </p:cNvSpPr>
          <p:nvPr>
            <p:ph type="body" sz="quarter" idx="14" hasCustomPrompt="1"/>
          </p:nvPr>
        </p:nvSpPr>
        <p:spPr>
          <a:xfrm>
            <a:off x="892708" y="1804252"/>
            <a:ext cx="7366658" cy="1719211"/>
          </a:xfrm>
        </p:spPr>
        <p:txBody>
          <a:bodyPr anchor="t"/>
          <a:lstStyle>
            <a:lvl1pPr marL="0" indent="0" algn="ctr">
              <a:buNone/>
              <a:defRPr baseline="0">
                <a:solidFill>
                  <a:schemeClr val="tx1"/>
                </a:solidFill>
                <a:latin typeface="Calibri Light" panose="020F0302020204030204" pitchFamily="34" charset="0"/>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presenter name, phone, email</a:t>
            </a:r>
          </a:p>
        </p:txBody>
      </p:sp>
      <p:grpSp>
        <p:nvGrpSpPr>
          <p:cNvPr id="22" name="Group 21"/>
          <p:cNvGrpSpPr/>
          <p:nvPr/>
        </p:nvGrpSpPr>
        <p:grpSpPr>
          <a:xfrm>
            <a:off x="-2" y="6470423"/>
            <a:ext cx="9141363"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397746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892137" y="3610817"/>
            <a:ext cx="7294600" cy="460258"/>
          </a:xfrm>
          <a:solidFill>
            <a:schemeClr val="bg1"/>
          </a:solidFill>
        </p:spPr>
        <p:txBody>
          <a:bodyPr anchor="ctr">
            <a:normAutofit/>
          </a:bodyPr>
          <a:lstStyle>
            <a:lvl1pPr marL="0" indent="0" algn="ctr">
              <a:buNone/>
              <a:defRPr sz="1650" b="1">
                <a:solidFill>
                  <a:schemeClr val="tx1"/>
                </a:solidFill>
                <a:latin typeface="+mj-lt"/>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enter website</a:t>
            </a:r>
          </a:p>
        </p:txBody>
      </p:sp>
      <p:sp>
        <p:nvSpPr>
          <p:cNvPr id="12" name="Rectangle 11"/>
          <p:cNvSpPr/>
          <p:nvPr/>
        </p:nvSpPr>
        <p:spPr>
          <a:xfrm>
            <a:off x="896540" y="1034810"/>
            <a:ext cx="7362825" cy="600164"/>
          </a:xfrm>
          <a:prstGeom prst="rect">
            <a:avLst/>
          </a:prstGeom>
        </p:spPr>
        <p:txBody>
          <a:bodyPr wrap="square">
            <a:spAutoFit/>
          </a:bodyPr>
          <a:lstStyle/>
          <a:p>
            <a:pPr lvl="0" algn="ctr"/>
            <a:r>
              <a:rPr lang="en-US" sz="3300" b="1" dirty="0">
                <a:solidFill>
                  <a:schemeClr val="tx1"/>
                </a:solidFill>
              </a:rPr>
              <a:t>Thank you!</a:t>
            </a:r>
          </a:p>
        </p:txBody>
      </p:sp>
      <p:sp>
        <p:nvSpPr>
          <p:cNvPr id="13" name="Text Placeholder 35"/>
          <p:cNvSpPr>
            <a:spLocks noGrp="1"/>
          </p:cNvSpPr>
          <p:nvPr>
            <p:ph type="body" sz="quarter" idx="14" hasCustomPrompt="1"/>
          </p:nvPr>
        </p:nvSpPr>
        <p:spPr>
          <a:xfrm>
            <a:off x="892708" y="1804252"/>
            <a:ext cx="3608348" cy="1719211"/>
          </a:xfrm>
        </p:spPr>
        <p:txBody>
          <a:bodyPr anchor="t"/>
          <a:lstStyle>
            <a:lvl1pPr marL="0" indent="0" algn="ctr">
              <a:buNone/>
              <a:defRPr baseline="0">
                <a:solidFill>
                  <a:schemeClr val="tx1"/>
                </a:solidFill>
                <a:latin typeface="Calibri Light" panose="020F0302020204030204" pitchFamily="34" charset="0"/>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4577953" y="1804226"/>
            <a:ext cx="3608784" cy="1719262"/>
          </a:xfrm>
        </p:spPr>
        <p:txBody>
          <a:bodyPr/>
          <a:lstStyle>
            <a:lvl1pPr marL="0" indent="0" algn="ctr">
              <a:buNone/>
              <a:defRPr baseline="0">
                <a:latin typeface="Calibri Light" panose="020F0302020204030204" pitchFamily="34" charset="0"/>
              </a:defRPr>
            </a:lvl1pPr>
            <a:lvl2pPr marL="342900" indent="0">
              <a:buNone/>
              <a:defRPr>
                <a:latin typeface="Calibri Light" panose="020F0302020204030204" pitchFamily="34" charset="0"/>
              </a:defRPr>
            </a:lvl2pPr>
            <a:lvl3pPr marL="685800" indent="0">
              <a:buNone/>
              <a:defRPr>
                <a:latin typeface="Calibri Light" panose="020F0302020204030204" pitchFamily="34" charset="0"/>
              </a:defRPr>
            </a:lvl3pPr>
            <a:lvl4pPr marL="1028700" indent="0">
              <a:buNone/>
              <a:defRPr>
                <a:latin typeface="Calibri Light" panose="020F0302020204030204" pitchFamily="34" charset="0"/>
              </a:defRPr>
            </a:lvl4pPr>
            <a:lvl5pPr marL="1371600" indent="0">
              <a:buNone/>
              <a:defRPr>
                <a:latin typeface="Calibri Light" panose="020F0302020204030204" pitchFamily="34" charset="0"/>
              </a:defRPr>
            </a:lvl5pPr>
          </a:lstStyle>
          <a:p>
            <a:pPr lvl="0"/>
            <a:r>
              <a:rPr lang="en-US" dirty="0"/>
              <a:t>Click to edit second presenter name, phone, email</a:t>
            </a:r>
          </a:p>
        </p:txBody>
      </p:sp>
      <p:grpSp>
        <p:nvGrpSpPr>
          <p:cNvPr id="14" name="Group 13"/>
          <p:cNvGrpSpPr/>
          <p:nvPr/>
        </p:nvGrpSpPr>
        <p:grpSpPr>
          <a:xfrm>
            <a:off x="-2" y="6470423"/>
            <a:ext cx="9141363"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8164" y="4809744"/>
            <a:ext cx="1947672" cy="1398588"/>
          </a:xfrm>
          <a:prstGeom prst="rect">
            <a:avLst/>
          </a:prstGeom>
        </p:spPr>
      </p:pic>
    </p:spTree>
    <p:extLst>
      <p:ext uri="{BB962C8B-B14F-4D97-AF65-F5344CB8AC3E}">
        <p14:creationId xmlns:p14="http://schemas.microsoft.com/office/powerpoint/2010/main" val="138753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ption 2">
    <p:spTree>
      <p:nvGrpSpPr>
        <p:cNvPr id="1" name=""/>
        <p:cNvGrpSpPr/>
        <p:nvPr/>
      </p:nvGrpSpPr>
      <p:grpSpPr>
        <a:xfrm>
          <a:off x="0" y="0"/>
          <a:ext cx="0" cy="0"/>
          <a:chOff x="0" y="0"/>
          <a:chExt cx="0" cy="0"/>
        </a:xfrm>
      </p:grpSpPr>
      <p:sp>
        <p:nvSpPr>
          <p:cNvPr id="8" name="Rectangle 7"/>
          <p:cNvSpPr/>
          <p:nvPr/>
        </p:nvSpPr>
        <p:spPr>
          <a:xfrm>
            <a:off x="-6998" y="1"/>
            <a:ext cx="305181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itle 1"/>
          <p:cNvSpPr>
            <a:spLocks noGrp="1"/>
          </p:cNvSpPr>
          <p:nvPr>
            <p:ph type="ctrTitle" hasCustomPrompt="1"/>
          </p:nvPr>
        </p:nvSpPr>
        <p:spPr>
          <a:xfrm>
            <a:off x="3517089" y="1742389"/>
            <a:ext cx="5023174" cy="1902191"/>
          </a:xfrm>
        </p:spPr>
        <p:txBody>
          <a:bodyPr anchor="b">
            <a:normAutofit/>
          </a:bodyPr>
          <a:lstStyle>
            <a:lvl1pPr algn="l">
              <a:defRPr sz="3300" b="1">
                <a:solidFill>
                  <a:schemeClr val="tx1"/>
                </a:solidFill>
                <a:latin typeface="+mn-lt"/>
              </a:defRPr>
            </a:lvl1pPr>
          </a:lstStyle>
          <a:p>
            <a:r>
              <a:rPr lang="en-US" dirty="0"/>
              <a:t>Click to edit title</a:t>
            </a:r>
          </a:p>
        </p:txBody>
      </p:sp>
      <p:sp>
        <p:nvSpPr>
          <p:cNvPr id="16" name="Subtitle 2"/>
          <p:cNvSpPr>
            <a:spLocks noGrp="1"/>
          </p:cNvSpPr>
          <p:nvPr>
            <p:ph type="subTitle" idx="1" hasCustomPrompt="1"/>
          </p:nvPr>
        </p:nvSpPr>
        <p:spPr>
          <a:xfrm>
            <a:off x="3517089" y="3644579"/>
            <a:ext cx="5023174" cy="679306"/>
          </a:xfrm>
        </p:spPr>
        <p:txBody>
          <a:bodyPr>
            <a:normAutofit/>
          </a:bodyPr>
          <a:lstStyle>
            <a:lvl1pPr marL="0" indent="0" algn="l">
              <a:buNone/>
              <a:defRPr sz="255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presenter</a:t>
            </a:r>
          </a:p>
        </p:txBody>
      </p:sp>
      <p:sp>
        <p:nvSpPr>
          <p:cNvPr id="17" name="Text Placeholder 16"/>
          <p:cNvSpPr>
            <a:spLocks noGrp="1"/>
          </p:cNvSpPr>
          <p:nvPr>
            <p:ph type="body" sz="quarter" idx="13" hasCustomPrompt="1"/>
          </p:nvPr>
        </p:nvSpPr>
        <p:spPr>
          <a:xfrm>
            <a:off x="3517089" y="4342547"/>
            <a:ext cx="5023174" cy="651116"/>
          </a:xfrm>
        </p:spPr>
        <p:txBody>
          <a:bodyPr anchor="t">
            <a:normAutofit/>
          </a:bodyPr>
          <a:lstStyle>
            <a:lvl1pPr marL="0" indent="0" algn="l">
              <a:buNone/>
              <a:defRPr sz="1650"/>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Click to edit date</a:t>
            </a:r>
          </a:p>
        </p:txBody>
      </p:sp>
      <p:grpSp>
        <p:nvGrpSpPr>
          <p:cNvPr id="22" name="Group 21"/>
          <p:cNvGrpSpPr/>
          <p:nvPr/>
        </p:nvGrpSpPr>
        <p:grpSpPr>
          <a:xfrm>
            <a:off x="-2" y="6470423"/>
            <a:ext cx="9141363"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8876" y="5230368"/>
            <a:ext cx="1536192" cy="1103112"/>
          </a:xfrm>
          <a:prstGeom prst="rect">
            <a:avLst/>
          </a:prstGeom>
        </p:spPr>
      </p:pic>
    </p:spTree>
    <p:extLst>
      <p:ext uri="{BB962C8B-B14F-4D97-AF65-F5344CB8AC3E}">
        <p14:creationId xmlns:p14="http://schemas.microsoft.com/office/powerpoint/2010/main" val="9262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17847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456070"/>
            <a:ext cx="2057400" cy="254738"/>
          </a:xfrm>
          <a:prstGeom prst="rect">
            <a:avLst/>
          </a:prstGeom>
        </p:spPr>
        <p:txBody>
          <a:bodyPr vert="horz" lIns="91440" tIns="45720" rIns="91440" bIns="45720" rtlCol="0" anchor="ctr"/>
          <a:lstStyle>
            <a:lvl1pPr algn="l">
              <a:defRPr sz="600">
                <a:solidFill>
                  <a:schemeClr val="bg1">
                    <a:lumMod val="95000"/>
                  </a:schemeClr>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5" name="Footer Placeholder 4"/>
          <p:cNvSpPr>
            <a:spLocks noGrp="1"/>
          </p:cNvSpPr>
          <p:nvPr>
            <p:ph type="ftr" sz="quarter" idx="3"/>
          </p:nvPr>
        </p:nvSpPr>
        <p:spPr>
          <a:xfrm>
            <a:off x="3028950" y="6447966"/>
            <a:ext cx="3086100" cy="262842"/>
          </a:xfrm>
          <a:prstGeom prst="rect">
            <a:avLst/>
          </a:prstGeom>
        </p:spPr>
        <p:txBody>
          <a:bodyPr vert="horz" lIns="91440" tIns="45720" rIns="91440" bIns="45720" rtlCol="0" anchor="ctr"/>
          <a:lstStyle>
            <a:lvl1pPr algn="ctr">
              <a:defRPr sz="600">
                <a:solidFill>
                  <a:schemeClr val="bg1">
                    <a:lumMod val="95000"/>
                  </a:schemeClr>
                </a:solidFill>
              </a:defRPr>
            </a:lvl1pPr>
          </a:lstStyle>
          <a:p>
            <a:pPr>
              <a:defRPr/>
            </a:pPr>
            <a:endParaRPr lang="en-US" dirty="0">
              <a:solidFill>
                <a:srgbClr val="242852">
                  <a:shade val="90000"/>
                </a:srgbClr>
              </a:solidFill>
            </a:endParaRPr>
          </a:p>
        </p:txBody>
      </p:sp>
      <p:sp>
        <p:nvSpPr>
          <p:cNvPr id="6" name="Slide Number Placeholder 5"/>
          <p:cNvSpPr>
            <a:spLocks noGrp="1"/>
          </p:cNvSpPr>
          <p:nvPr>
            <p:ph type="sldNum" sz="quarter" idx="4"/>
          </p:nvPr>
        </p:nvSpPr>
        <p:spPr>
          <a:xfrm>
            <a:off x="8515350" y="6514978"/>
            <a:ext cx="521494" cy="251816"/>
          </a:xfrm>
          <a:prstGeom prst="rect">
            <a:avLst/>
          </a:prstGeom>
        </p:spPr>
        <p:txBody>
          <a:bodyPr vert="horz" lIns="91440" tIns="45720" rIns="91440" bIns="45720" rtlCol="0" anchor="ctr"/>
          <a:lstStyle>
            <a:lvl1pPr algn="r">
              <a:defRPr sz="750" b="1">
                <a:solidFill>
                  <a:schemeClr val="bg1">
                    <a:lumMod val="95000"/>
                  </a:schemeClr>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36" name="Title 5"/>
          <p:cNvSpPr txBox="1">
            <a:spLocks/>
          </p:cNvSpPr>
          <p:nvPr/>
        </p:nvSpPr>
        <p:spPr>
          <a:xfrm>
            <a:off x="566225" y="1415668"/>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2550" b="0" dirty="0">
              <a:latin typeface="Calibri Light" panose="020F0302020204030204" pitchFamily="34" charset="0"/>
            </a:endParaRPr>
          </a:p>
        </p:txBody>
      </p:sp>
    </p:spTree>
    <p:extLst>
      <p:ext uri="{BB962C8B-B14F-4D97-AF65-F5344CB8AC3E}">
        <p14:creationId xmlns:p14="http://schemas.microsoft.com/office/powerpoint/2010/main" val="331259256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accent2"/>
        </a:buClr>
        <a:buFont typeface="Arial" panose="020B0604020202020204" pitchFamily="34" charset="0"/>
        <a:buChar char="•"/>
        <a:defRPr sz="2100" kern="1200">
          <a:solidFill>
            <a:srgbClr val="000000"/>
          </a:solidFill>
          <a:latin typeface="+mn-lt"/>
          <a:ea typeface="+mn-ea"/>
          <a:cs typeface="+mn-cs"/>
        </a:defRPr>
      </a:lvl1pPr>
      <a:lvl2pPr marL="514350" indent="-171450" algn="l" defTabSz="685800" rtl="0" eaLnBrk="1" latinLnBrk="0" hangingPunct="1">
        <a:lnSpc>
          <a:spcPct val="90000"/>
        </a:lnSpc>
        <a:spcBef>
          <a:spcPts val="375"/>
        </a:spcBef>
        <a:buClr>
          <a:schemeClr val="accent2"/>
        </a:buClr>
        <a:buFont typeface="Arial" panose="020B0604020202020204" pitchFamily="34" charset="0"/>
        <a:buChar char="•"/>
        <a:defRPr sz="1800" kern="1200">
          <a:solidFill>
            <a:srgbClr val="000000"/>
          </a:solidFill>
          <a:latin typeface="+mn-lt"/>
          <a:ea typeface="+mn-ea"/>
          <a:cs typeface="+mn-cs"/>
        </a:defRPr>
      </a:lvl2pPr>
      <a:lvl3pPr marL="857250" indent="-171450" algn="l" defTabSz="685800" rtl="0" eaLnBrk="1" latinLnBrk="0" hangingPunct="1">
        <a:lnSpc>
          <a:spcPct val="90000"/>
        </a:lnSpc>
        <a:spcBef>
          <a:spcPts val="375"/>
        </a:spcBef>
        <a:buClr>
          <a:schemeClr val="accent2"/>
        </a:buClr>
        <a:buFont typeface="Arial" panose="020B0604020202020204" pitchFamily="34" charset="0"/>
        <a:buChar char="•"/>
        <a:defRPr sz="1500" kern="1200">
          <a:solidFill>
            <a:srgbClr val="000000"/>
          </a:solidFill>
          <a:latin typeface="+mn-lt"/>
          <a:ea typeface="+mn-ea"/>
          <a:cs typeface="+mn-cs"/>
        </a:defRPr>
      </a:lvl3pPr>
      <a:lvl4pPr marL="1200150" indent="-171450" algn="l" defTabSz="685800" rtl="0" eaLnBrk="1" latinLnBrk="0" hangingPunct="1">
        <a:lnSpc>
          <a:spcPct val="90000"/>
        </a:lnSpc>
        <a:spcBef>
          <a:spcPts val="375"/>
        </a:spcBef>
        <a:buClr>
          <a:schemeClr val="accent2"/>
        </a:buClr>
        <a:buFont typeface="Arial" panose="020B0604020202020204" pitchFamily="34" charset="0"/>
        <a:buChar char="•"/>
        <a:defRPr sz="1350" kern="1200">
          <a:solidFill>
            <a:srgbClr val="000000"/>
          </a:solidFill>
          <a:latin typeface="+mn-lt"/>
          <a:ea typeface="+mn-ea"/>
          <a:cs typeface="+mn-cs"/>
        </a:defRPr>
      </a:lvl4pPr>
      <a:lvl5pPr marL="1543050" indent="-171450" algn="l" defTabSz="685800" rtl="0" eaLnBrk="1" latinLnBrk="0" hangingPunct="1">
        <a:lnSpc>
          <a:spcPct val="90000"/>
        </a:lnSpc>
        <a:spcBef>
          <a:spcPts val="375"/>
        </a:spcBef>
        <a:buClr>
          <a:schemeClr val="accent2"/>
        </a:buClr>
        <a:buFont typeface="Arial" panose="020B0604020202020204" pitchFamily="34" charset="0"/>
        <a:buChar char="•"/>
        <a:defRPr sz="135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17847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456070"/>
            <a:ext cx="2057400" cy="254738"/>
          </a:xfrm>
          <a:prstGeom prst="rect">
            <a:avLst/>
          </a:prstGeom>
        </p:spPr>
        <p:txBody>
          <a:bodyPr vert="horz" lIns="91440" tIns="45720" rIns="91440" bIns="45720" rtlCol="0" anchor="ctr"/>
          <a:lstStyle>
            <a:lvl1pPr algn="l">
              <a:defRPr sz="600">
                <a:solidFill>
                  <a:schemeClr val="bg1">
                    <a:lumMod val="95000"/>
                  </a:schemeClr>
                </a:solidFill>
              </a:defRPr>
            </a:lvl1pPr>
          </a:lstStyle>
          <a:p>
            <a:pPr>
              <a:defRPr/>
            </a:pPr>
            <a:fld id="{0423E615-A7D8-4B50-8065-436BE9D9EBDF}" type="datetime1">
              <a:rPr lang="en-US" smtClean="0">
                <a:solidFill>
                  <a:srgbClr val="242852">
                    <a:shade val="90000"/>
                  </a:srgbClr>
                </a:solidFill>
              </a:rPr>
              <a:pPr>
                <a:defRPr/>
              </a:pPr>
              <a:t>1/5/2023</a:t>
            </a:fld>
            <a:endParaRPr lang="en-US" dirty="0">
              <a:solidFill>
                <a:srgbClr val="242852">
                  <a:shade val="90000"/>
                </a:srgbClr>
              </a:solidFill>
            </a:endParaRPr>
          </a:p>
        </p:txBody>
      </p:sp>
      <p:sp>
        <p:nvSpPr>
          <p:cNvPr id="5" name="Footer Placeholder 4"/>
          <p:cNvSpPr>
            <a:spLocks noGrp="1"/>
          </p:cNvSpPr>
          <p:nvPr>
            <p:ph type="ftr" sz="quarter" idx="3"/>
          </p:nvPr>
        </p:nvSpPr>
        <p:spPr>
          <a:xfrm>
            <a:off x="3028950" y="6447966"/>
            <a:ext cx="3086100" cy="262842"/>
          </a:xfrm>
          <a:prstGeom prst="rect">
            <a:avLst/>
          </a:prstGeom>
        </p:spPr>
        <p:txBody>
          <a:bodyPr vert="horz" lIns="91440" tIns="45720" rIns="91440" bIns="45720" rtlCol="0" anchor="ctr"/>
          <a:lstStyle>
            <a:lvl1pPr algn="ctr">
              <a:defRPr sz="600">
                <a:solidFill>
                  <a:schemeClr val="bg1">
                    <a:lumMod val="95000"/>
                  </a:schemeClr>
                </a:solidFill>
              </a:defRPr>
            </a:lvl1pPr>
          </a:lstStyle>
          <a:p>
            <a:pPr>
              <a:defRPr/>
            </a:pPr>
            <a:endParaRPr lang="en-US" dirty="0">
              <a:solidFill>
                <a:srgbClr val="242852">
                  <a:shade val="90000"/>
                </a:srgbClr>
              </a:solidFill>
            </a:endParaRPr>
          </a:p>
        </p:txBody>
      </p:sp>
      <p:sp>
        <p:nvSpPr>
          <p:cNvPr id="6" name="Slide Number Placeholder 5"/>
          <p:cNvSpPr>
            <a:spLocks noGrp="1"/>
          </p:cNvSpPr>
          <p:nvPr>
            <p:ph type="sldNum" sz="quarter" idx="4"/>
          </p:nvPr>
        </p:nvSpPr>
        <p:spPr>
          <a:xfrm>
            <a:off x="8515350" y="6514978"/>
            <a:ext cx="521494" cy="251816"/>
          </a:xfrm>
          <a:prstGeom prst="rect">
            <a:avLst/>
          </a:prstGeom>
        </p:spPr>
        <p:txBody>
          <a:bodyPr vert="horz" lIns="91440" tIns="45720" rIns="91440" bIns="45720" rtlCol="0" anchor="ctr"/>
          <a:lstStyle>
            <a:lvl1pPr algn="r">
              <a:defRPr sz="750" b="1">
                <a:solidFill>
                  <a:schemeClr val="bg1">
                    <a:lumMod val="95000"/>
                  </a:schemeClr>
                </a:solidFill>
              </a:defRPr>
            </a:lvl1pPr>
          </a:lstStyle>
          <a:p>
            <a:pPr>
              <a:defRPr/>
            </a:pPr>
            <a:fld id="{6CA67ECD-FD96-4EC4-818E-4796E04EC11A}" type="slidenum">
              <a:rPr lang="en-US" smtClean="0">
                <a:solidFill>
                  <a:srgbClr val="242852">
                    <a:shade val="90000"/>
                  </a:srgbClr>
                </a:solidFill>
              </a:rPr>
              <a:pPr>
                <a:defRPr/>
              </a:pPr>
              <a:t>‹#›</a:t>
            </a:fld>
            <a:endParaRPr lang="en-US" dirty="0">
              <a:solidFill>
                <a:srgbClr val="242852">
                  <a:shade val="90000"/>
                </a:srgbClr>
              </a:solidFill>
            </a:endParaRPr>
          </a:p>
        </p:txBody>
      </p:sp>
      <p:sp>
        <p:nvSpPr>
          <p:cNvPr id="36" name="Title 5"/>
          <p:cNvSpPr txBox="1">
            <a:spLocks/>
          </p:cNvSpPr>
          <p:nvPr/>
        </p:nvSpPr>
        <p:spPr>
          <a:xfrm>
            <a:off x="566225" y="1415668"/>
            <a:ext cx="8001000" cy="52759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2550" b="0" dirty="0">
              <a:latin typeface="Calibri Light" panose="020F0302020204030204" pitchFamily="34" charset="0"/>
            </a:endParaRPr>
          </a:p>
        </p:txBody>
      </p:sp>
    </p:spTree>
    <p:extLst>
      <p:ext uri="{BB962C8B-B14F-4D97-AF65-F5344CB8AC3E}">
        <p14:creationId xmlns:p14="http://schemas.microsoft.com/office/powerpoint/2010/main" val="740982268"/>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6" r:id="rId13"/>
    <p:sldLayoutId id="2147483837" r:id="rId14"/>
    <p:sldLayoutId id="2147483838" r:id="rId15"/>
    <p:sldLayoutId id="2147483839" r:id="rId16"/>
    <p:sldLayoutId id="2147483840" r:id="rId17"/>
    <p:sldLayoutId id="214748384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accent2"/>
        </a:buClr>
        <a:buFont typeface="Arial" panose="020B0604020202020204" pitchFamily="34" charset="0"/>
        <a:buChar char="•"/>
        <a:defRPr sz="2100" kern="1200">
          <a:solidFill>
            <a:srgbClr val="000000"/>
          </a:solidFill>
          <a:latin typeface="+mn-lt"/>
          <a:ea typeface="+mn-ea"/>
          <a:cs typeface="+mn-cs"/>
        </a:defRPr>
      </a:lvl1pPr>
      <a:lvl2pPr marL="514350" indent="-171450" algn="l" defTabSz="685800" rtl="0" eaLnBrk="1" latinLnBrk="0" hangingPunct="1">
        <a:lnSpc>
          <a:spcPct val="90000"/>
        </a:lnSpc>
        <a:spcBef>
          <a:spcPts val="375"/>
        </a:spcBef>
        <a:buClr>
          <a:schemeClr val="accent2"/>
        </a:buClr>
        <a:buFont typeface="Arial" panose="020B0604020202020204" pitchFamily="34" charset="0"/>
        <a:buChar char="•"/>
        <a:defRPr sz="1800" kern="1200">
          <a:solidFill>
            <a:srgbClr val="000000"/>
          </a:solidFill>
          <a:latin typeface="+mn-lt"/>
          <a:ea typeface="+mn-ea"/>
          <a:cs typeface="+mn-cs"/>
        </a:defRPr>
      </a:lvl2pPr>
      <a:lvl3pPr marL="857250" indent="-171450" algn="l" defTabSz="685800" rtl="0" eaLnBrk="1" latinLnBrk="0" hangingPunct="1">
        <a:lnSpc>
          <a:spcPct val="90000"/>
        </a:lnSpc>
        <a:spcBef>
          <a:spcPts val="375"/>
        </a:spcBef>
        <a:buClr>
          <a:schemeClr val="accent2"/>
        </a:buClr>
        <a:buFont typeface="Arial" panose="020B0604020202020204" pitchFamily="34" charset="0"/>
        <a:buChar char="•"/>
        <a:defRPr sz="1500" kern="1200">
          <a:solidFill>
            <a:srgbClr val="000000"/>
          </a:solidFill>
          <a:latin typeface="+mn-lt"/>
          <a:ea typeface="+mn-ea"/>
          <a:cs typeface="+mn-cs"/>
        </a:defRPr>
      </a:lvl3pPr>
      <a:lvl4pPr marL="1200150" indent="-171450" algn="l" defTabSz="685800" rtl="0" eaLnBrk="1" latinLnBrk="0" hangingPunct="1">
        <a:lnSpc>
          <a:spcPct val="90000"/>
        </a:lnSpc>
        <a:spcBef>
          <a:spcPts val="375"/>
        </a:spcBef>
        <a:buClr>
          <a:schemeClr val="accent2"/>
        </a:buClr>
        <a:buFont typeface="Arial" panose="020B0604020202020204" pitchFamily="34" charset="0"/>
        <a:buChar char="•"/>
        <a:defRPr sz="1350" kern="1200">
          <a:solidFill>
            <a:srgbClr val="000000"/>
          </a:solidFill>
          <a:latin typeface="+mn-lt"/>
          <a:ea typeface="+mn-ea"/>
          <a:cs typeface="+mn-cs"/>
        </a:defRPr>
      </a:lvl4pPr>
      <a:lvl5pPr marL="1543050" indent="-171450" algn="l" defTabSz="685800" rtl="0" eaLnBrk="1" latinLnBrk="0" hangingPunct="1">
        <a:lnSpc>
          <a:spcPct val="90000"/>
        </a:lnSpc>
        <a:spcBef>
          <a:spcPts val="375"/>
        </a:spcBef>
        <a:buClr>
          <a:schemeClr val="accent2"/>
        </a:buClr>
        <a:buFont typeface="Arial" panose="020B0604020202020204" pitchFamily="34" charset="0"/>
        <a:buChar char="•"/>
        <a:defRPr sz="135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1089070"/>
            <a:ext cx="7886700" cy="1922587"/>
          </a:xfrm>
        </p:spPr>
        <p:txBody>
          <a:bodyPr>
            <a:normAutofit/>
          </a:bodyPr>
          <a:lstStyle/>
          <a:p>
            <a:r>
              <a:rPr lang="en-US" dirty="0"/>
              <a:t>CHANGES to CODING </a:t>
            </a:r>
            <a:br>
              <a:rPr lang="en-US" dirty="0"/>
            </a:br>
            <a:r>
              <a:rPr lang="en-US" dirty="0"/>
              <a:t>SLIDE UPDATES 2021 </a:t>
            </a:r>
            <a:br>
              <a:rPr lang="en-US" dirty="0"/>
            </a:br>
            <a:endParaRPr lang="en-US" dirty="0"/>
          </a:p>
        </p:txBody>
      </p:sp>
      <p:sp>
        <p:nvSpPr>
          <p:cNvPr id="3" name="Subtitle 2"/>
          <p:cNvSpPr>
            <a:spLocks noGrp="1"/>
          </p:cNvSpPr>
          <p:nvPr>
            <p:ph type="subTitle" idx="1"/>
          </p:nvPr>
        </p:nvSpPr>
        <p:spPr/>
        <p:txBody>
          <a:bodyPr>
            <a:noAutofit/>
          </a:bodyPr>
          <a:lstStyle/>
          <a:p>
            <a:r>
              <a:rPr lang="en-US" sz="3200" dirty="0"/>
              <a:t>CPT PROBLEM VISIT UPDATES for 2021</a:t>
            </a:r>
            <a:endParaRPr lang="en-US" sz="3000" dirty="0"/>
          </a:p>
        </p:txBody>
      </p:sp>
      <p:sp>
        <p:nvSpPr>
          <p:cNvPr id="4" name="Text Placeholder 3"/>
          <p:cNvSpPr>
            <a:spLocks noGrp="1"/>
          </p:cNvSpPr>
          <p:nvPr>
            <p:ph type="body" sz="quarter" idx="10"/>
          </p:nvPr>
        </p:nvSpPr>
        <p:spPr>
          <a:xfrm>
            <a:off x="628650" y="3886200"/>
            <a:ext cx="7886700" cy="666482"/>
          </a:xfrm>
        </p:spPr>
        <p:txBody>
          <a:bodyPr>
            <a:normAutofit lnSpcReduction="10000"/>
          </a:bodyPr>
          <a:lstStyle/>
          <a:p>
            <a:pPr>
              <a:defRPr/>
            </a:pPr>
            <a:r>
              <a:rPr lang="en-US" sz="1800" dirty="0">
                <a:latin typeface="Bookman Old Style" panose="02050604050505020204" pitchFamily="18" charset="0"/>
              </a:rPr>
              <a:t>Presented by: Cynthia H. Robinson, CPC</a:t>
            </a:r>
          </a:p>
          <a:p>
            <a:pPr>
              <a:defRPr/>
            </a:pPr>
            <a:r>
              <a:rPr lang="en-US" sz="1800" dirty="0">
                <a:latin typeface="Bookman Old Style" panose="02050604050505020204" pitchFamily="18" charset="0"/>
              </a:rPr>
              <a:t>Resource Management Analyst III</a:t>
            </a:r>
          </a:p>
          <a:p>
            <a:endParaRPr lang="en-US" dirty="0"/>
          </a:p>
        </p:txBody>
      </p:sp>
    </p:spTree>
    <p:extLst>
      <p:ext uri="{BB962C8B-B14F-4D97-AF65-F5344CB8AC3E}">
        <p14:creationId xmlns:p14="http://schemas.microsoft.com/office/powerpoint/2010/main" val="77825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304800" y="304800"/>
            <a:ext cx="8534400" cy="1143000"/>
          </a:xfrm>
        </p:spPr>
        <p:txBody>
          <a:bodyPr>
            <a:noAutofit/>
          </a:bodyPr>
          <a:lstStyle/>
          <a:p>
            <a:pPr eaLnBrk="1" fontAlgn="auto" hangingPunct="1">
              <a:spcAft>
                <a:spcPts val="0"/>
              </a:spcAft>
              <a:defRPr/>
            </a:pPr>
            <a:r>
              <a:rPr lang="en-US" sz="4800" dirty="0"/>
              <a:t>Coding of Problem Visits – New/Established Patients (Clinic)</a:t>
            </a:r>
          </a:p>
        </p:txBody>
      </p:sp>
      <p:sp>
        <p:nvSpPr>
          <p:cNvPr id="51203" name="Rectangle 3"/>
          <p:cNvSpPr>
            <a:spLocks noGrp="1" noChangeArrowheads="1"/>
          </p:cNvSpPr>
          <p:nvPr>
            <p:ph idx="1"/>
          </p:nvPr>
        </p:nvSpPr>
        <p:spPr>
          <a:xfrm>
            <a:off x="228600" y="1676400"/>
            <a:ext cx="8915400" cy="4953000"/>
          </a:xfrm>
        </p:spPr>
        <p:txBody>
          <a:bodyPr>
            <a:normAutofit/>
          </a:bodyPr>
          <a:lstStyle/>
          <a:p>
            <a:pPr eaLnBrk="1" hangingPunct="1"/>
            <a:r>
              <a:rPr lang="en-US" sz="2800" b="1" dirty="0"/>
              <a:t>99202 - Expanded – New Pt</a:t>
            </a:r>
          </a:p>
          <a:p>
            <a:pPr eaLnBrk="1" hangingPunct="1"/>
            <a:r>
              <a:rPr lang="en-US" sz="2800" b="1" dirty="0"/>
              <a:t>99212 – Limited – Established Pt</a:t>
            </a:r>
          </a:p>
          <a:p>
            <a:pPr lvl="1"/>
            <a:r>
              <a:rPr lang="en-US" sz="2600" dirty="0"/>
              <a:t> Straight forward decision making -Minimal – Patients who have </a:t>
            </a:r>
            <a:r>
              <a:rPr lang="en-US" sz="2600" b="1" i="1" dirty="0"/>
              <a:t>one self-limited or minor problem</a:t>
            </a:r>
            <a:endParaRPr lang="en-US" sz="2600" dirty="0"/>
          </a:p>
          <a:p>
            <a:pPr lvl="1"/>
            <a:r>
              <a:rPr lang="en-US" sz="2600" dirty="0"/>
              <a:t>Data to be reviewed – Minimal or none</a:t>
            </a:r>
          </a:p>
          <a:p>
            <a:pPr lvl="1"/>
            <a:r>
              <a:rPr lang="en-US" sz="2600" dirty="0"/>
              <a:t>Minimal risk from dx testing or treatment</a:t>
            </a:r>
            <a:endParaRPr lang="en-US" sz="2600" b="1" i="1" dirty="0"/>
          </a:p>
          <a:p>
            <a:pPr eaLnBrk="1" hangingPunct="1"/>
            <a:r>
              <a:rPr lang="en-US" dirty="0"/>
              <a:t>Examples</a:t>
            </a:r>
          </a:p>
          <a:p>
            <a:pPr lvl="1" eaLnBrk="1" hangingPunct="1"/>
            <a:r>
              <a:rPr lang="en-US" sz="2600" dirty="0"/>
              <a:t>Supply Visit (no complaints or problems)</a:t>
            </a:r>
          </a:p>
          <a:p>
            <a:pPr lvl="1" eaLnBrk="1" hangingPunct="1"/>
            <a:r>
              <a:rPr lang="en-US" sz="2600" dirty="0"/>
              <a:t>STD Screen (no problems or negative results)</a:t>
            </a:r>
          </a:p>
          <a:p>
            <a:pPr lvl="1" eaLnBrk="1" hangingPunct="1"/>
            <a:r>
              <a:rPr lang="en-US" sz="2600" dirty="0"/>
              <a:t>Head lice (either suspected or found)</a:t>
            </a:r>
          </a:p>
          <a:p>
            <a:pPr lvl="1" eaLnBrk="1" hangingPunct="1"/>
            <a:endParaRPr lang="en-US" sz="2800" dirty="0"/>
          </a:p>
          <a:p>
            <a:pPr lvl="1" eaLnBrk="1" hangingPunct="1"/>
            <a:endParaRPr lang="en-US" dirty="0"/>
          </a:p>
          <a:p>
            <a:pPr lvl="2" eaLnBrk="1" hangingPunct="1">
              <a:buFontTx/>
              <a:buNone/>
            </a:pPr>
            <a:endParaRPr lang="en-US" sz="2000" b="1" dirty="0"/>
          </a:p>
          <a:p>
            <a:pPr lvl="1" eaLnBrk="1" hangingPunct="1">
              <a:buFontTx/>
              <a:buNone/>
            </a:pPr>
            <a:endParaRPr lang="en-US" dirty="0"/>
          </a:p>
        </p:txBody>
      </p:sp>
      <p:sp>
        <p:nvSpPr>
          <p:cNvPr id="5120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16A96DA-9062-4538-A978-201E0C152193}" type="slidenum">
              <a:rPr lang="en-US" sz="1400" smtClean="0"/>
              <a:pPr algn="r" eaLnBrk="1" hangingPunct="1">
                <a:defRPr/>
              </a:pPr>
              <a:t>10</a:t>
            </a:fld>
            <a:endParaRPr lang="en-US" sz="1400"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387306" y="304800"/>
            <a:ext cx="8534400" cy="1143000"/>
          </a:xfrm>
        </p:spPr>
        <p:txBody>
          <a:bodyPr>
            <a:noAutofit/>
          </a:bodyPr>
          <a:lstStyle/>
          <a:p>
            <a:pPr eaLnBrk="1" fontAlgn="auto" hangingPunct="1">
              <a:spcAft>
                <a:spcPts val="0"/>
              </a:spcAft>
              <a:defRPr/>
            </a:pPr>
            <a:r>
              <a:rPr lang="en-US" sz="4800" dirty="0"/>
              <a:t>Coding of Problem Visits – New/Established Patients (Clinic)</a:t>
            </a:r>
          </a:p>
        </p:txBody>
      </p:sp>
      <p:sp>
        <p:nvSpPr>
          <p:cNvPr id="53251" name="Rectangle 3"/>
          <p:cNvSpPr>
            <a:spLocks noGrp="1" noChangeArrowheads="1"/>
          </p:cNvSpPr>
          <p:nvPr>
            <p:ph idx="1"/>
          </p:nvPr>
        </p:nvSpPr>
        <p:spPr>
          <a:xfrm>
            <a:off x="533400" y="1676400"/>
            <a:ext cx="8382000" cy="4495800"/>
          </a:xfrm>
        </p:spPr>
        <p:txBody>
          <a:bodyPr>
            <a:normAutofit lnSpcReduction="10000"/>
          </a:bodyPr>
          <a:lstStyle/>
          <a:p>
            <a:pPr eaLnBrk="1" hangingPunct="1">
              <a:lnSpc>
                <a:spcPct val="80000"/>
              </a:lnSpc>
            </a:pPr>
            <a:r>
              <a:rPr lang="en-US" sz="2700" b="1" dirty="0"/>
              <a:t>99203 – Detailed – New Pt</a:t>
            </a:r>
          </a:p>
          <a:p>
            <a:pPr eaLnBrk="1" hangingPunct="1">
              <a:lnSpc>
                <a:spcPct val="80000"/>
              </a:lnSpc>
            </a:pPr>
            <a:r>
              <a:rPr lang="en-US" sz="2700" b="1" dirty="0"/>
              <a:t>99213 – Expanded – Established Pt</a:t>
            </a:r>
          </a:p>
          <a:p>
            <a:pPr lvl="2" eaLnBrk="1" hangingPunct="1">
              <a:lnSpc>
                <a:spcPct val="80000"/>
              </a:lnSpc>
            </a:pPr>
            <a:r>
              <a:rPr lang="en-US" sz="2700" dirty="0"/>
              <a:t>Decision making of low complexity</a:t>
            </a:r>
          </a:p>
          <a:p>
            <a:pPr lvl="3">
              <a:lnSpc>
                <a:spcPct val="80000"/>
              </a:lnSpc>
            </a:pPr>
            <a:r>
              <a:rPr lang="en-US" sz="2550" dirty="0"/>
              <a:t>2 or more self-limited or minor problems </a:t>
            </a:r>
            <a:r>
              <a:rPr lang="en-US" sz="2550" b="1" dirty="0"/>
              <a:t>or</a:t>
            </a:r>
          </a:p>
          <a:p>
            <a:pPr lvl="3">
              <a:lnSpc>
                <a:spcPct val="80000"/>
              </a:lnSpc>
            </a:pPr>
            <a:r>
              <a:rPr lang="en-US" sz="2400" dirty="0"/>
              <a:t>1 stable chronic illness; </a:t>
            </a:r>
            <a:r>
              <a:rPr lang="en-US" sz="2400" b="1" dirty="0"/>
              <a:t>or </a:t>
            </a:r>
            <a:r>
              <a:rPr lang="en-US" sz="2400" dirty="0"/>
              <a:t>1</a:t>
            </a:r>
            <a:r>
              <a:rPr lang="en-US" sz="2400" b="1" dirty="0"/>
              <a:t> </a:t>
            </a:r>
            <a:r>
              <a:rPr lang="en-US" sz="2400" dirty="0"/>
              <a:t>acute, uncomplicated illness or injury</a:t>
            </a:r>
          </a:p>
          <a:p>
            <a:pPr lvl="2">
              <a:lnSpc>
                <a:spcPct val="80000"/>
              </a:lnSpc>
            </a:pPr>
            <a:r>
              <a:rPr lang="en-US" sz="2550" dirty="0"/>
              <a:t>Data to be reviewed – Limited </a:t>
            </a:r>
          </a:p>
          <a:p>
            <a:pPr lvl="2">
              <a:lnSpc>
                <a:spcPct val="80000"/>
              </a:lnSpc>
            </a:pPr>
            <a:r>
              <a:rPr lang="en-US" sz="2550" dirty="0"/>
              <a:t>Low risk from additional dx testing or treatment</a:t>
            </a:r>
          </a:p>
          <a:p>
            <a:pPr eaLnBrk="1" hangingPunct="1">
              <a:lnSpc>
                <a:spcPct val="80000"/>
              </a:lnSpc>
            </a:pPr>
            <a:r>
              <a:rPr lang="en-US" sz="2800" dirty="0"/>
              <a:t>Examples</a:t>
            </a:r>
          </a:p>
          <a:p>
            <a:pPr lvl="1" eaLnBrk="1" hangingPunct="1">
              <a:lnSpc>
                <a:spcPct val="80000"/>
              </a:lnSpc>
            </a:pPr>
            <a:r>
              <a:rPr lang="en-US" sz="2800" dirty="0"/>
              <a:t>Pt to receive depo – wt gain 5 lb since last visit, c/o occasional headaches–counseled &amp;depo adm.</a:t>
            </a:r>
          </a:p>
          <a:p>
            <a:pPr lvl="1" eaLnBrk="1" hangingPunct="1">
              <a:lnSpc>
                <a:spcPct val="80000"/>
              </a:lnSpc>
            </a:pPr>
            <a:r>
              <a:rPr lang="en-US" sz="2800" dirty="0">
                <a:cs typeface="Arial" pitchFamily="34" charset="0"/>
              </a:rPr>
              <a:t>Positive TB skin test reading</a:t>
            </a:r>
            <a:endParaRPr lang="en-US" sz="2800" dirty="0"/>
          </a:p>
          <a:p>
            <a:pPr lvl="1" eaLnBrk="1" hangingPunct="1">
              <a:lnSpc>
                <a:spcPct val="80000"/>
              </a:lnSpc>
            </a:pPr>
            <a:r>
              <a:rPr lang="en-US" sz="2800" dirty="0"/>
              <a:t>Positive STD visit with treatment</a:t>
            </a:r>
          </a:p>
          <a:p>
            <a:pPr lvl="1" eaLnBrk="1" hangingPunct="1">
              <a:lnSpc>
                <a:spcPct val="80000"/>
              </a:lnSpc>
              <a:buFontTx/>
              <a:buNone/>
            </a:pPr>
            <a:endParaRPr lang="en-US" sz="2800" dirty="0"/>
          </a:p>
          <a:p>
            <a:pPr marL="0" indent="0" eaLnBrk="1" hangingPunct="1">
              <a:lnSpc>
                <a:spcPct val="80000"/>
              </a:lnSpc>
              <a:buNone/>
            </a:pPr>
            <a:endParaRPr lang="en-US" sz="2000" dirty="0"/>
          </a:p>
        </p:txBody>
      </p:sp>
      <p:sp>
        <p:nvSpPr>
          <p:cNvPr id="5325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68A494E4-2063-4881-A65B-ADCBAC77A578}" type="slidenum">
              <a:rPr lang="en-US" sz="1400" smtClean="0"/>
              <a:pPr algn="r" eaLnBrk="1" hangingPunct="1">
                <a:defRPr/>
              </a:pPr>
              <a:t>11</a:t>
            </a:fld>
            <a:endParaRPr lang="en-US" sz="14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381000" y="304800"/>
            <a:ext cx="8534400" cy="1143000"/>
          </a:xfrm>
        </p:spPr>
        <p:txBody>
          <a:bodyPr>
            <a:noAutofit/>
          </a:bodyPr>
          <a:lstStyle/>
          <a:p>
            <a:pPr>
              <a:defRPr/>
            </a:pPr>
            <a:r>
              <a:rPr lang="en-US" sz="4800" dirty="0"/>
              <a:t>Coding of Problem Visits – New/Established Patients (Clinic)</a:t>
            </a:r>
          </a:p>
        </p:txBody>
      </p:sp>
      <p:sp>
        <p:nvSpPr>
          <p:cNvPr id="55299" name="Rectangle 3"/>
          <p:cNvSpPr>
            <a:spLocks noGrp="1" noChangeArrowheads="1"/>
          </p:cNvSpPr>
          <p:nvPr>
            <p:ph idx="1"/>
          </p:nvPr>
        </p:nvSpPr>
        <p:spPr>
          <a:xfrm>
            <a:off x="228600" y="1661394"/>
            <a:ext cx="8686800" cy="5105400"/>
          </a:xfrm>
        </p:spPr>
        <p:txBody>
          <a:bodyPr>
            <a:normAutofit/>
          </a:bodyPr>
          <a:lstStyle/>
          <a:p>
            <a:pPr eaLnBrk="1" hangingPunct="1">
              <a:lnSpc>
                <a:spcPct val="80000"/>
              </a:lnSpc>
            </a:pPr>
            <a:r>
              <a:rPr lang="en-US" sz="2000" b="1" dirty="0"/>
              <a:t>99204 – Comprehensive – New Pt</a:t>
            </a:r>
          </a:p>
          <a:p>
            <a:pPr eaLnBrk="1" hangingPunct="1">
              <a:lnSpc>
                <a:spcPct val="80000"/>
              </a:lnSpc>
            </a:pPr>
            <a:r>
              <a:rPr lang="en-US" sz="2000" b="1" dirty="0"/>
              <a:t>99214 – Detailed – Established Pt</a:t>
            </a:r>
          </a:p>
          <a:p>
            <a:pPr lvl="2" eaLnBrk="1" hangingPunct="1">
              <a:lnSpc>
                <a:spcPct val="80000"/>
              </a:lnSpc>
            </a:pPr>
            <a:r>
              <a:rPr lang="en-US" sz="2000" dirty="0"/>
              <a:t>Decision making of moderate complexity</a:t>
            </a:r>
            <a:endParaRPr lang="en-US" sz="2000" u="sng" dirty="0"/>
          </a:p>
          <a:p>
            <a:pPr lvl="1" eaLnBrk="1" hangingPunct="1">
              <a:lnSpc>
                <a:spcPct val="80000"/>
              </a:lnSpc>
            </a:pPr>
            <a:r>
              <a:rPr lang="en-US" sz="2000" dirty="0"/>
              <a:t>Presenting problems are of moderate to high complexity </a:t>
            </a:r>
          </a:p>
          <a:p>
            <a:pPr eaLnBrk="1" hangingPunct="1">
              <a:lnSpc>
                <a:spcPct val="80000"/>
              </a:lnSpc>
            </a:pPr>
            <a:r>
              <a:rPr lang="en-US" sz="1800" dirty="0"/>
              <a:t>Examples</a:t>
            </a:r>
          </a:p>
          <a:p>
            <a:pPr lvl="1" eaLnBrk="1" hangingPunct="1">
              <a:lnSpc>
                <a:spcPct val="80000"/>
              </a:lnSpc>
            </a:pPr>
            <a:r>
              <a:rPr lang="en-US" sz="1800" u="sng" dirty="0"/>
              <a:t>True</a:t>
            </a:r>
            <a:r>
              <a:rPr lang="en-US" sz="1800" dirty="0"/>
              <a:t> contraindication to contraceptive methods</a:t>
            </a:r>
          </a:p>
          <a:p>
            <a:pPr lvl="2" eaLnBrk="1" hangingPunct="1">
              <a:lnSpc>
                <a:spcPct val="80000"/>
              </a:lnSpc>
            </a:pPr>
            <a:r>
              <a:rPr lang="en-US" sz="1800" dirty="0"/>
              <a:t>OCs - B/P 160/92, c/o severe HA’s daily with visual impairment - no contraceptive given until patient is further evaluated </a:t>
            </a:r>
          </a:p>
          <a:p>
            <a:pPr lvl="1" eaLnBrk="1" hangingPunct="1">
              <a:lnSpc>
                <a:spcPct val="80000"/>
              </a:lnSpc>
            </a:pPr>
            <a:r>
              <a:rPr lang="en-US" sz="1800" dirty="0"/>
              <a:t>Patients presenting with problems significant enough that more case management is necessary</a:t>
            </a:r>
          </a:p>
          <a:p>
            <a:pPr lvl="2" eaLnBrk="1" hangingPunct="1">
              <a:lnSpc>
                <a:spcPct val="80000"/>
              </a:lnSpc>
            </a:pPr>
            <a:r>
              <a:rPr lang="en-US" sz="1800" dirty="0"/>
              <a:t>Pt with abnormal breast exam</a:t>
            </a:r>
          </a:p>
          <a:p>
            <a:pPr lvl="2" eaLnBrk="1" hangingPunct="1">
              <a:lnSpc>
                <a:spcPct val="80000"/>
              </a:lnSpc>
            </a:pPr>
            <a:r>
              <a:rPr lang="en-US" sz="1800" dirty="0"/>
              <a:t>Pt Pregnancy with High Risk Factors</a:t>
            </a:r>
          </a:p>
          <a:p>
            <a:pPr marL="685800" lvl="2" indent="0" eaLnBrk="1" hangingPunct="1">
              <a:lnSpc>
                <a:spcPct val="80000"/>
              </a:lnSpc>
              <a:buNone/>
            </a:pPr>
            <a:r>
              <a:rPr lang="en-US" sz="1800" dirty="0"/>
              <a:t>   </a:t>
            </a:r>
          </a:p>
          <a:p>
            <a:pPr lvl="1" eaLnBrk="1" hangingPunct="1">
              <a:lnSpc>
                <a:spcPct val="80000"/>
              </a:lnSpc>
              <a:buFontTx/>
              <a:buNone/>
            </a:pPr>
            <a:r>
              <a:rPr lang="en-US" dirty="0"/>
              <a:t>*******Please keep in mind:</a:t>
            </a:r>
            <a:r>
              <a:rPr lang="en-US" b="1" dirty="0">
                <a:solidFill>
                  <a:srgbClr val="3333CC"/>
                </a:solidFill>
              </a:rPr>
              <a:t>907 KAR 3:010 Section 4</a:t>
            </a:r>
          </a:p>
          <a:p>
            <a:pPr lvl="1" eaLnBrk="1" hangingPunct="1">
              <a:lnSpc>
                <a:spcPct val="80000"/>
              </a:lnSpc>
              <a:buFontTx/>
              <a:buNone/>
            </a:pPr>
            <a:r>
              <a:rPr lang="en-US" dirty="0"/>
              <a:t>		</a:t>
            </a:r>
            <a:r>
              <a:rPr lang="en-US" b="1" dirty="0"/>
              <a:t>PHYSICIAN’S MEDICAID only</a:t>
            </a:r>
            <a:r>
              <a:rPr lang="en-US" dirty="0"/>
              <a:t> pays Doctors for </a:t>
            </a:r>
          </a:p>
          <a:p>
            <a:pPr lvl="1" eaLnBrk="1" hangingPunct="1">
              <a:lnSpc>
                <a:spcPct val="80000"/>
              </a:lnSpc>
              <a:buFontTx/>
              <a:buNone/>
            </a:pPr>
            <a:r>
              <a:rPr lang="en-US" b="1" dirty="0"/>
              <a:t>			</a:t>
            </a:r>
            <a:r>
              <a:rPr lang="en-US" b="1" u="sng" dirty="0"/>
              <a:t>TWO</a:t>
            </a:r>
            <a:r>
              <a:rPr lang="en-US" b="1" dirty="0"/>
              <a:t> </a:t>
            </a:r>
            <a:r>
              <a:rPr lang="en-US" dirty="0"/>
              <a:t>99214 visits every 12 months	</a:t>
            </a:r>
            <a:r>
              <a:rPr lang="en-US" sz="2000" dirty="0"/>
              <a:t>	</a:t>
            </a:r>
          </a:p>
          <a:p>
            <a:pPr lvl="1" eaLnBrk="1" hangingPunct="1">
              <a:lnSpc>
                <a:spcPct val="80000"/>
              </a:lnSpc>
              <a:buFontTx/>
              <a:buNone/>
            </a:pPr>
            <a:r>
              <a:rPr lang="en-US" sz="1800" dirty="0"/>
              <a:t>		</a:t>
            </a:r>
          </a:p>
          <a:p>
            <a:pPr lvl="1" eaLnBrk="1" hangingPunct="1">
              <a:lnSpc>
                <a:spcPct val="80000"/>
              </a:lnSpc>
              <a:buFontTx/>
              <a:buNone/>
            </a:pPr>
            <a:endParaRPr lang="en-US" sz="1800" dirty="0"/>
          </a:p>
        </p:txBody>
      </p:sp>
      <p:sp>
        <p:nvSpPr>
          <p:cNvPr id="5530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4A2ACF6-4851-4768-A73F-5C8FF241B17F}" type="slidenum">
              <a:rPr lang="en-US" sz="1400" smtClean="0"/>
              <a:pPr algn="r" eaLnBrk="1" hangingPunct="1">
                <a:defRPr/>
              </a:pPr>
              <a:t>12</a:t>
            </a:fld>
            <a:endParaRPr lang="en-US" sz="1400"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381000" y="152400"/>
            <a:ext cx="8534400" cy="1143000"/>
          </a:xfrm>
        </p:spPr>
        <p:txBody>
          <a:bodyPr>
            <a:noAutofit/>
          </a:bodyPr>
          <a:lstStyle/>
          <a:p>
            <a:pPr>
              <a:defRPr/>
            </a:pPr>
            <a:r>
              <a:rPr lang="en-US" sz="4800" dirty="0"/>
              <a:t>Coding of Problem Visits – New/Established Patients (Clinic)</a:t>
            </a:r>
          </a:p>
        </p:txBody>
      </p:sp>
      <p:sp>
        <p:nvSpPr>
          <p:cNvPr id="55300" name="Rectangle 3"/>
          <p:cNvSpPr>
            <a:spLocks noGrp="1" noChangeArrowheads="1"/>
          </p:cNvSpPr>
          <p:nvPr>
            <p:ph idx="1"/>
          </p:nvPr>
        </p:nvSpPr>
        <p:spPr>
          <a:xfrm>
            <a:off x="336381" y="1371600"/>
            <a:ext cx="8686800" cy="4800600"/>
          </a:xfrm>
        </p:spPr>
        <p:txBody>
          <a:bodyPr>
            <a:noAutofit/>
          </a:bodyPr>
          <a:lstStyle/>
          <a:p>
            <a:pPr marL="274320" indent="-274320" eaLnBrk="1" fontAlgn="auto" hangingPunct="1">
              <a:lnSpc>
                <a:spcPct val="80000"/>
              </a:lnSpc>
              <a:spcAft>
                <a:spcPts val="0"/>
              </a:spcAft>
              <a:buClr>
                <a:schemeClr val="accent3"/>
              </a:buClr>
              <a:buFont typeface="Wingdings 2"/>
              <a:buChar char=""/>
              <a:defRPr/>
            </a:pPr>
            <a:r>
              <a:rPr lang="en-US" sz="2000" b="1" dirty="0"/>
              <a:t>99205 – Complex – New Pt</a:t>
            </a:r>
          </a:p>
          <a:p>
            <a:pPr marL="274320" indent="-274320" eaLnBrk="1" fontAlgn="auto" hangingPunct="1">
              <a:lnSpc>
                <a:spcPct val="80000"/>
              </a:lnSpc>
              <a:spcAft>
                <a:spcPts val="0"/>
              </a:spcAft>
              <a:buClr>
                <a:schemeClr val="accent3"/>
              </a:buClr>
              <a:buFont typeface="Wingdings 2"/>
              <a:buChar char=""/>
              <a:defRPr/>
            </a:pPr>
            <a:r>
              <a:rPr lang="en-US" sz="2000" b="1" dirty="0"/>
              <a:t>99215 – Comprehensive – Established Pt</a:t>
            </a:r>
          </a:p>
          <a:p>
            <a:pPr lvl="2" indent="-246888" eaLnBrk="1" fontAlgn="auto" hangingPunct="1">
              <a:lnSpc>
                <a:spcPct val="80000"/>
              </a:lnSpc>
              <a:spcAft>
                <a:spcPts val="0"/>
              </a:spcAft>
              <a:buFont typeface="Wingdings 2"/>
              <a:buChar char=""/>
              <a:defRPr/>
            </a:pPr>
            <a:r>
              <a:rPr lang="en-US" sz="2000" dirty="0"/>
              <a:t>Decision making of high complexity</a:t>
            </a:r>
          </a:p>
          <a:p>
            <a:pPr marL="640080" lvl="1" indent="-246888" eaLnBrk="1" fontAlgn="auto" hangingPunct="1">
              <a:lnSpc>
                <a:spcPct val="80000"/>
              </a:lnSpc>
              <a:spcAft>
                <a:spcPts val="0"/>
              </a:spcAft>
              <a:buFont typeface="Wingdings 2"/>
              <a:buChar char=""/>
              <a:defRPr/>
            </a:pPr>
            <a:r>
              <a:rPr lang="en-US" sz="2000" dirty="0"/>
              <a:t>Presenting problems are of moderate to high complexity</a:t>
            </a:r>
          </a:p>
          <a:p>
            <a:pPr marL="640080" lvl="1" indent="-246888" eaLnBrk="1" fontAlgn="auto" hangingPunct="1">
              <a:lnSpc>
                <a:spcPct val="80000"/>
              </a:lnSpc>
              <a:spcAft>
                <a:spcPts val="0"/>
              </a:spcAft>
              <a:buFont typeface="Wingdings 2"/>
              <a:buChar char=""/>
              <a:defRPr/>
            </a:pPr>
            <a:r>
              <a:rPr lang="en-US" sz="2000" dirty="0"/>
              <a:t>Significant risk to the life of the patient	</a:t>
            </a:r>
          </a:p>
          <a:p>
            <a:pPr marL="274320" indent="-274320" eaLnBrk="1" fontAlgn="auto" hangingPunct="1">
              <a:lnSpc>
                <a:spcPct val="80000"/>
              </a:lnSpc>
              <a:spcAft>
                <a:spcPts val="0"/>
              </a:spcAft>
              <a:buClr>
                <a:schemeClr val="accent3"/>
              </a:buClr>
              <a:buFont typeface="Wingdings 2"/>
              <a:buChar char=""/>
              <a:defRPr/>
            </a:pPr>
            <a:r>
              <a:rPr lang="en-US" sz="1900" dirty="0"/>
              <a:t>Examples</a:t>
            </a:r>
          </a:p>
          <a:p>
            <a:pPr marL="640080" lvl="1" indent="-246888" eaLnBrk="1" fontAlgn="auto" hangingPunct="1">
              <a:lnSpc>
                <a:spcPct val="80000"/>
              </a:lnSpc>
              <a:spcAft>
                <a:spcPts val="0"/>
              </a:spcAft>
              <a:buFont typeface="Wingdings 2"/>
              <a:buChar char=""/>
              <a:defRPr/>
            </a:pPr>
            <a:r>
              <a:rPr lang="en-US" sz="1900" dirty="0"/>
              <a:t>HIV </a:t>
            </a:r>
          </a:p>
          <a:p>
            <a:pPr marL="640080" lvl="1" indent="-246888" eaLnBrk="1" fontAlgn="auto" hangingPunct="1">
              <a:lnSpc>
                <a:spcPct val="80000"/>
              </a:lnSpc>
              <a:spcAft>
                <a:spcPts val="0"/>
              </a:spcAft>
              <a:buFont typeface="Wingdings 2"/>
              <a:buChar char=""/>
              <a:defRPr/>
            </a:pPr>
            <a:r>
              <a:rPr lang="en-US" sz="1900" dirty="0"/>
              <a:t>Rape</a:t>
            </a:r>
          </a:p>
          <a:p>
            <a:pPr marL="640080" lvl="1" indent="-246888" eaLnBrk="1" fontAlgn="auto" hangingPunct="1">
              <a:lnSpc>
                <a:spcPct val="80000"/>
              </a:lnSpc>
              <a:spcAft>
                <a:spcPts val="0"/>
              </a:spcAft>
              <a:buFont typeface="Wingdings 2"/>
              <a:buChar char=""/>
              <a:defRPr/>
            </a:pPr>
            <a:r>
              <a:rPr lang="en-US" sz="1900" dirty="0"/>
              <a:t>Abrupt neurological changes</a:t>
            </a:r>
          </a:p>
          <a:p>
            <a:pPr marL="640080" lvl="1" indent="-246888" eaLnBrk="1" fontAlgn="auto" hangingPunct="1">
              <a:lnSpc>
                <a:spcPct val="80000"/>
              </a:lnSpc>
              <a:spcAft>
                <a:spcPts val="0"/>
              </a:spcAft>
              <a:buFont typeface="Wingdings 2"/>
              <a:buChar char=""/>
              <a:defRPr/>
            </a:pPr>
            <a:r>
              <a:rPr lang="en-US" sz="1900" dirty="0"/>
              <a:t>Anaphylactic reaction to vaccine</a:t>
            </a:r>
            <a:endParaRPr lang="en-US" sz="1900" u="sng" dirty="0"/>
          </a:p>
          <a:p>
            <a:pPr marL="640080" lvl="1" indent="-246888" eaLnBrk="1" fontAlgn="auto" hangingPunct="1">
              <a:lnSpc>
                <a:spcPct val="80000"/>
              </a:lnSpc>
              <a:spcAft>
                <a:spcPts val="0"/>
              </a:spcAft>
              <a:buFont typeface="Wingdings 2"/>
              <a:buChar char=""/>
              <a:defRPr/>
            </a:pPr>
            <a:r>
              <a:rPr lang="en-US" sz="1900" dirty="0"/>
              <a:t>Emergency treatment necessary via EMS</a:t>
            </a:r>
          </a:p>
          <a:p>
            <a:pPr marL="640080" lvl="1" indent="-246888" eaLnBrk="1" fontAlgn="auto" hangingPunct="1">
              <a:lnSpc>
                <a:spcPct val="80000"/>
              </a:lnSpc>
              <a:spcAft>
                <a:spcPts val="0"/>
              </a:spcAft>
              <a:buFontTx/>
              <a:buNone/>
              <a:defRPr/>
            </a:pPr>
            <a:r>
              <a:rPr lang="en-US" sz="1900" dirty="0"/>
              <a:t>*******Please keep in mind:	</a:t>
            </a:r>
            <a:r>
              <a:rPr lang="en-US" sz="1900" b="1" dirty="0">
                <a:solidFill>
                  <a:srgbClr val="3333CC"/>
                </a:solidFill>
              </a:rPr>
              <a:t>907 KAR 3:010 Section 4</a:t>
            </a:r>
          </a:p>
          <a:p>
            <a:pPr marL="640080" lvl="1" indent="-246888" eaLnBrk="1" fontAlgn="auto" hangingPunct="1">
              <a:lnSpc>
                <a:spcPct val="80000"/>
              </a:lnSpc>
              <a:spcAft>
                <a:spcPts val="0"/>
              </a:spcAft>
              <a:buFontTx/>
              <a:buNone/>
              <a:defRPr/>
            </a:pPr>
            <a:r>
              <a:rPr lang="en-US" sz="1900" dirty="0"/>
              <a:t>	</a:t>
            </a:r>
            <a:r>
              <a:rPr lang="en-US" sz="1900" b="1" dirty="0"/>
              <a:t>PHYSICIAN’S MEDICAID only</a:t>
            </a:r>
            <a:r>
              <a:rPr lang="en-US" sz="1900" dirty="0"/>
              <a:t> pays Doctors for</a:t>
            </a:r>
          </a:p>
          <a:p>
            <a:pPr marL="640080" lvl="1" indent="-246888" eaLnBrk="1" fontAlgn="auto" hangingPunct="1">
              <a:lnSpc>
                <a:spcPct val="80000"/>
              </a:lnSpc>
              <a:spcAft>
                <a:spcPts val="0"/>
              </a:spcAft>
              <a:buFontTx/>
              <a:buNone/>
              <a:defRPr/>
            </a:pPr>
            <a:r>
              <a:rPr lang="en-US" sz="1900" dirty="0"/>
              <a:t> 			</a:t>
            </a:r>
            <a:r>
              <a:rPr lang="en-US" sz="1900" b="1" u="sng" dirty="0"/>
              <a:t>TWO</a:t>
            </a:r>
            <a:r>
              <a:rPr lang="en-US" sz="1900" b="1" dirty="0"/>
              <a:t> </a:t>
            </a:r>
            <a:r>
              <a:rPr lang="en-US" sz="1900" dirty="0"/>
              <a:t>99215 visits every	12 months		</a:t>
            </a:r>
          </a:p>
          <a:p>
            <a:pPr marL="640080" lvl="1" indent="-246888" eaLnBrk="1" fontAlgn="auto" hangingPunct="1">
              <a:lnSpc>
                <a:spcPct val="80000"/>
              </a:lnSpc>
              <a:spcAft>
                <a:spcPts val="0"/>
              </a:spcAft>
              <a:buFontTx/>
              <a:buNone/>
              <a:defRPr/>
            </a:pPr>
            <a:endParaRPr lang="en-US" sz="1900" dirty="0"/>
          </a:p>
        </p:txBody>
      </p:sp>
      <p:sp>
        <p:nvSpPr>
          <p:cNvPr id="5837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3C645F8-D10C-4401-9213-66AFB9C365C8}" type="slidenum">
              <a:rPr lang="en-US" sz="1400" smtClean="0"/>
              <a:pPr algn="r" eaLnBrk="1" hangingPunct="1">
                <a:defRPr/>
              </a:pPr>
              <a:t>13</a:t>
            </a:fld>
            <a:endParaRPr lang="en-US" sz="1400"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611937" y="2263687"/>
            <a:ext cx="5023174" cy="1902191"/>
          </a:xfrm>
        </p:spPr>
        <p:txBody>
          <a:bodyPr>
            <a:noAutofit/>
          </a:bodyPr>
          <a:lstStyle/>
          <a:p>
            <a:br>
              <a:rPr lang="en-US" sz="4800" dirty="0"/>
            </a:br>
            <a:br>
              <a:rPr lang="en-US" sz="4800" dirty="0"/>
            </a:br>
            <a:r>
              <a:rPr lang="en-US" sz="4800" dirty="0"/>
              <a:t>No Changes to the Preventive CPT Codes for 2021</a:t>
            </a:r>
            <a:br>
              <a:rPr lang="en-US" sz="4800" dirty="0"/>
            </a:br>
            <a:r>
              <a:rPr lang="en-US" sz="4800" dirty="0"/>
              <a:t>(CLINIC)</a:t>
            </a:r>
          </a:p>
        </p:txBody>
      </p:sp>
      <p:sp>
        <p:nvSpPr>
          <p:cNvPr id="6" name="Subtitle 5"/>
          <p:cNvSpPr>
            <a:spLocks noGrp="1"/>
          </p:cNvSpPr>
          <p:nvPr>
            <p:ph type="subTitle" idx="1"/>
          </p:nvPr>
        </p:nvSpPr>
        <p:spPr>
          <a:xfrm>
            <a:off x="3517089" y="4191000"/>
            <a:ext cx="5023174" cy="457199"/>
          </a:xfrm>
        </p:spPr>
        <p:txBody>
          <a:bodyPr>
            <a:normAutofit/>
          </a:bodyPr>
          <a:lstStyle/>
          <a:p>
            <a:endParaRPr lang="en-US" dirty="0"/>
          </a:p>
        </p:txBody>
      </p:sp>
      <p:sp>
        <p:nvSpPr>
          <p:cNvPr id="7" name="Text Placeholder 6"/>
          <p:cNvSpPr>
            <a:spLocks noGrp="1"/>
          </p:cNvSpPr>
          <p:nvPr>
            <p:ph type="body" sz="quarter" idx="13"/>
          </p:nvPr>
        </p:nvSpPr>
        <p:spPr>
          <a:xfrm>
            <a:off x="3517089" y="4191001"/>
            <a:ext cx="5023174" cy="197266"/>
          </a:xfrm>
        </p:spPr>
        <p:txBody>
          <a:bodyPr>
            <a:normAutofit fontScale="55000" lnSpcReduction="20000"/>
          </a:bodyPr>
          <a:lstStyle/>
          <a:p>
            <a:endParaRPr lang="en-US" dirty="0"/>
          </a:p>
        </p:txBody>
      </p:sp>
      <p:sp>
        <p:nvSpPr>
          <p:cNvPr id="4" name="Slide Number Placeholder 3"/>
          <p:cNvSpPr>
            <a:spLocks noGrp="1"/>
          </p:cNvSpPr>
          <p:nvPr>
            <p:ph type="sldNum" sz="quarter" idx="4294967295"/>
          </p:nvPr>
        </p:nvSpPr>
        <p:spPr>
          <a:xfrm>
            <a:off x="8621713" y="6515100"/>
            <a:ext cx="522287" cy="252413"/>
          </a:xfrm>
        </p:spPr>
        <p:txBody>
          <a:bodyPr/>
          <a:lstStyle/>
          <a:p>
            <a:pPr>
              <a:defRPr/>
            </a:pPr>
            <a:fld id="{153EDBF0-DE3E-4AE4-8C61-24E7704AD057}" type="slidenum">
              <a:rPr lang="en-US" smtClean="0">
                <a:solidFill>
                  <a:srgbClr val="242852">
                    <a:shade val="90000"/>
                  </a:srgbClr>
                </a:solidFill>
              </a:rPr>
              <a:pPr>
                <a:defRPr/>
              </a:pPr>
              <a:t>14</a:t>
            </a:fld>
            <a:endParaRPr lang="en-US" dirty="0">
              <a:solidFill>
                <a:srgbClr val="242852">
                  <a:shade val="90000"/>
                </a:srgbClr>
              </a:solidFill>
            </a:endParaRPr>
          </a:p>
        </p:txBody>
      </p:sp>
    </p:spTree>
    <p:extLst>
      <p:ext uri="{BB962C8B-B14F-4D97-AF65-F5344CB8AC3E}">
        <p14:creationId xmlns:p14="http://schemas.microsoft.com/office/powerpoint/2010/main" val="231943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81000"/>
            <a:ext cx="8229600" cy="1143000"/>
          </a:xfrm>
        </p:spPr>
        <p:txBody>
          <a:bodyPr/>
          <a:lstStyle/>
          <a:p>
            <a:pPr eaLnBrk="1" hangingPunct="1"/>
            <a:r>
              <a:rPr lang="en-US" u="sng" dirty="0"/>
              <a:t>Coding of Preventive Visits </a:t>
            </a:r>
            <a:br>
              <a:rPr lang="en-US" u="sng" dirty="0"/>
            </a:br>
            <a:r>
              <a:rPr lang="en-US" u="sng" dirty="0"/>
              <a:t>NO CHANGES FOR 2021:</a:t>
            </a:r>
          </a:p>
        </p:txBody>
      </p:sp>
      <p:sp>
        <p:nvSpPr>
          <p:cNvPr id="30723" name="Rectangle 3"/>
          <p:cNvSpPr>
            <a:spLocks noGrp="1" noChangeArrowheads="1"/>
          </p:cNvSpPr>
          <p:nvPr>
            <p:ph idx="1"/>
          </p:nvPr>
        </p:nvSpPr>
        <p:spPr>
          <a:xfrm>
            <a:off x="457200" y="1828800"/>
            <a:ext cx="8229600" cy="4754563"/>
          </a:xfrm>
        </p:spPr>
        <p:txBody>
          <a:bodyPr/>
          <a:lstStyle/>
          <a:p>
            <a:pPr marL="0" indent="0" eaLnBrk="1" hangingPunct="1">
              <a:lnSpc>
                <a:spcPct val="90000"/>
              </a:lnSpc>
              <a:buFont typeface="Wingdings 2" pitchFamily="18" charset="2"/>
              <a:buNone/>
            </a:pPr>
            <a:r>
              <a:rPr lang="en-US" sz="2800" dirty="0"/>
              <a:t>Preventive visits are reported when the patient receives a full preventive physical exam per the guidelines in the Clinical Service Guidelines (CSG).</a:t>
            </a:r>
          </a:p>
          <a:p>
            <a:pPr marL="0" indent="0" eaLnBrk="1" hangingPunct="1">
              <a:lnSpc>
                <a:spcPct val="90000"/>
              </a:lnSpc>
              <a:buFont typeface="Wingdings 2" pitchFamily="18" charset="2"/>
              <a:buNone/>
            </a:pPr>
            <a:endParaRPr lang="en-US" sz="2800" dirty="0"/>
          </a:p>
          <a:p>
            <a:pPr marL="0" indent="0" eaLnBrk="1" hangingPunct="1">
              <a:lnSpc>
                <a:spcPct val="90000"/>
              </a:lnSpc>
              <a:buFont typeface="Wingdings 2" pitchFamily="18" charset="2"/>
              <a:buNone/>
            </a:pPr>
            <a:r>
              <a:rPr lang="en-US" sz="2800" dirty="0"/>
              <a:t>Coding of these visits require three components:  </a:t>
            </a:r>
          </a:p>
          <a:p>
            <a:pPr lvl="1" eaLnBrk="1" hangingPunct="1">
              <a:lnSpc>
                <a:spcPct val="90000"/>
              </a:lnSpc>
              <a:buFont typeface="Arial" pitchFamily="34" charset="0"/>
              <a:buChar char="•"/>
            </a:pPr>
            <a:r>
              <a:rPr lang="en-US" sz="2800" dirty="0"/>
              <a:t>New or established patient status</a:t>
            </a:r>
          </a:p>
          <a:p>
            <a:pPr lvl="1" eaLnBrk="1" hangingPunct="1">
              <a:lnSpc>
                <a:spcPct val="90000"/>
              </a:lnSpc>
              <a:buFont typeface="Arial" pitchFamily="34" charset="0"/>
              <a:buChar char="•"/>
            </a:pPr>
            <a:r>
              <a:rPr lang="en-US" sz="2800" dirty="0"/>
              <a:t>Age of patient </a:t>
            </a:r>
          </a:p>
          <a:p>
            <a:pPr lvl="1" eaLnBrk="1" hangingPunct="1">
              <a:lnSpc>
                <a:spcPct val="90000"/>
              </a:lnSpc>
              <a:buFont typeface="Arial" pitchFamily="34" charset="0"/>
              <a:buChar char="•"/>
            </a:pPr>
            <a:r>
              <a:rPr lang="en-US" sz="2800" dirty="0"/>
              <a:t>Completion of physical exam by protocols which are listed in the CSG</a:t>
            </a:r>
          </a:p>
        </p:txBody>
      </p:sp>
      <p:sp>
        <p:nvSpPr>
          <p:cNvPr id="3072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A98938CC-0389-47C5-ABC8-8DA9C807577C}" type="slidenum">
              <a:rPr lang="en-US" sz="1400" smtClean="0">
                <a:solidFill>
                  <a:srgbClr val="000000"/>
                </a:solidFill>
              </a:rPr>
              <a:pPr algn="r" eaLnBrk="1" hangingPunct="1">
                <a:defRPr/>
              </a:pPr>
              <a:t>15</a:t>
            </a:fld>
            <a:endParaRPr lang="en-US" sz="1400" dirty="0">
              <a:solidFill>
                <a:srgbClr val="000000"/>
              </a:solidFill>
            </a:endParaRPr>
          </a:p>
        </p:txBody>
      </p:sp>
    </p:spTree>
    <p:extLst>
      <p:ext uri="{BB962C8B-B14F-4D97-AF65-F5344CB8AC3E}">
        <p14:creationId xmlns:p14="http://schemas.microsoft.com/office/powerpoint/2010/main" val="429151352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eaLnBrk="1" hangingPunct="1"/>
            <a:r>
              <a:rPr lang="en-US" dirty="0"/>
              <a:t>Guiding Principles</a:t>
            </a:r>
          </a:p>
        </p:txBody>
      </p:sp>
      <p:sp>
        <p:nvSpPr>
          <p:cNvPr id="8195" name="Rectangle 3"/>
          <p:cNvSpPr>
            <a:spLocks noGrp="1" noChangeArrowheads="1"/>
          </p:cNvSpPr>
          <p:nvPr>
            <p:ph idx="1"/>
          </p:nvPr>
        </p:nvSpPr>
        <p:spPr/>
        <p:txBody>
          <a:bodyPr>
            <a:normAutofit/>
          </a:bodyPr>
          <a:lstStyle/>
          <a:p>
            <a:pPr marL="609600" indent="-609600" eaLnBrk="1" hangingPunct="1">
              <a:lnSpc>
                <a:spcPct val="90000"/>
              </a:lnSpc>
              <a:buFontTx/>
              <a:buAutoNum type="arabicPeriod"/>
            </a:pPr>
            <a:r>
              <a:rPr lang="en-US" sz="3200" dirty="0"/>
              <a:t>Only provide the level of care that is medically necessary per clinical judgment. </a:t>
            </a:r>
          </a:p>
          <a:p>
            <a:pPr marL="609600" indent="-609600" eaLnBrk="1" hangingPunct="1">
              <a:lnSpc>
                <a:spcPct val="90000"/>
              </a:lnSpc>
              <a:buFontTx/>
              <a:buAutoNum type="arabicPeriod"/>
            </a:pPr>
            <a:r>
              <a:rPr lang="en-US" sz="3200" dirty="0"/>
              <a:t>All RN’s need to provide and document services in accordance with the Clinical Service Guidelines (CSG) and with established best practices.  </a:t>
            </a:r>
          </a:p>
          <a:p>
            <a:pPr marL="609600" indent="-609600" eaLnBrk="1" hangingPunct="1">
              <a:lnSpc>
                <a:spcPct val="90000"/>
              </a:lnSpc>
              <a:buFontTx/>
              <a:buAutoNum type="arabicPeriod"/>
            </a:pPr>
            <a:r>
              <a:rPr lang="en-US" sz="3200" dirty="0"/>
              <a:t>Always code and document exactly what care was provided.</a:t>
            </a:r>
          </a:p>
          <a:p>
            <a:pPr marL="609600" indent="-609600" eaLnBrk="1" hangingPunct="1">
              <a:lnSpc>
                <a:spcPct val="90000"/>
              </a:lnSpc>
              <a:buFontTx/>
              <a:buNone/>
            </a:pPr>
            <a:endParaRPr lang="en-US" dirty="0"/>
          </a:p>
        </p:txBody>
      </p:sp>
      <p:sp>
        <p:nvSpPr>
          <p:cNvPr id="819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A0BA982-079F-4AD1-A765-47FA8F5E255A}" type="slidenum">
              <a:rPr lang="en-US" sz="1400" smtClean="0">
                <a:solidFill>
                  <a:srgbClr val="000000"/>
                </a:solidFill>
              </a:rPr>
              <a:pPr algn="r" eaLnBrk="1" hangingPunct="1">
                <a:defRPr/>
              </a:pPr>
              <a:t>16</a:t>
            </a:fld>
            <a:endParaRPr lang="en-US" sz="1400" dirty="0">
              <a:solidFill>
                <a:srgbClr val="000000"/>
              </a:solidFill>
            </a:endParaRPr>
          </a:p>
        </p:txBody>
      </p:sp>
    </p:spTree>
    <p:extLst>
      <p:ext uri="{BB962C8B-B14F-4D97-AF65-F5344CB8AC3E}">
        <p14:creationId xmlns:p14="http://schemas.microsoft.com/office/powerpoint/2010/main" val="32578846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1143000"/>
          </a:xfrm>
        </p:spPr>
        <p:txBody>
          <a:bodyPr>
            <a:normAutofit fontScale="90000"/>
          </a:bodyPr>
          <a:lstStyle/>
          <a:p>
            <a:pPr eaLnBrk="1" hangingPunct="1"/>
            <a:r>
              <a:rPr lang="en-US" sz="4000" u="sng" dirty="0"/>
              <a:t>CHANGES to CODING of Problem Visits</a:t>
            </a:r>
          </a:p>
        </p:txBody>
      </p:sp>
      <p:sp>
        <p:nvSpPr>
          <p:cNvPr id="32771" name="Rectangle 3"/>
          <p:cNvSpPr>
            <a:spLocks noGrp="1" noChangeArrowheads="1"/>
          </p:cNvSpPr>
          <p:nvPr>
            <p:ph idx="1"/>
          </p:nvPr>
        </p:nvSpPr>
        <p:spPr>
          <a:xfrm>
            <a:off x="457200" y="1600200"/>
            <a:ext cx="8229600" cy="4953000"/>
          </a:xfrm>
        </p:spPr>
        <p:txBody>
          <a:bodyPr>
            <a:normAutofit/>
          </a:bodyPr>
          <a:lstStyle/>
          <a:p>
            <a:pPr marL="609600" indent="-609600"/>
            <a:r>
              <a:rPr lang="en-US" sz="4400" b="1" i="1" u="sng" dirty="0">
                <a:uFill>
                  <a:solidFill>
                    <a:srgbClr val="FFFF00"/>
                  </a:solidFill>
                </a:uFill>
              </a:rPr>
              <a:t>NEW AND ESTABLISHED</a:t>
            </a:r>
            <a:r>
              <a:rPr lang="en-US" sz="4400" i="1" u="sng" dirty="0">
                <a:uFill>
                  <a:solidFill>
                    <a:srgbClr val="FFFF00"/>
                  </a:solidFill>
                </a:uFill>
              </a:rPr>
              <a:t> </a:t>
            </a:r>
            <a:r>
              <a:rPr lang="en-US" sz="4400" dirty="0"/>
              <a:t>Problem Visits are as of </a:t>
            </a:r>
          </a:p>
          <a:p>
            <a:pPr marL="0" indent="0">
              <a:buNone/>
            </a:pPr>
            <a:r>
              <a:rPr lang="en-US" sz="4400" b="1" dirty="0"/>
              <a:t>	January 1, 2021</a:t>
            </a:r>
            <a:r>
              <a:rPr lang="en-US" sz="4400" dirty="0"/>
              <a:t>; coded based 	on </a:t>
            </a:r>
          </a:p>
          <a:p>
            <a:pPr marL="0" indent="0" eaLnBrk="1" hangingPunct="1">
              <a:lnSpc>
                <a:spcPct val="90000"/>
              </a:lnSpc>
              <a:buNone/>
            </a:pPr>
            <a:r>
              <a:rPr lang="en-US" sz="4400" dirty="0"/>
              <a:t>	</a:t>
            </a:r>
            <a:r>
              <a:rPr lang="en-US" sz="4200" b="1" dirty="0"/>
              <a:t>Medical Decision Making (MDM) 	</a:t>
            </a:r>
            <a:r>
              <a:rPr lang="en-US" sz="4400" dirty="0"/>
              <a:t>per the new AMA Guidelines for 	2021.</a:t>
            </a:r>
          </a:p>
        </p:txBody>
      </p:sp>
      <p:sp>
        <p:nvSpPr>
          <p:cNvPr id="32772"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FF750A12-411F-4975-85E6-076E6FEC2B5E}" type="slidenum">
              <a:rPr lang="en-US" sz="1400" smtClean="0"/>
              <a:pPr algn="r" eaLnBrk="1" hangingPunct="1">
                <a:defRPr/>
              </a:pPr>
              <a:t>2</a:t>
            </a:fld>
            <a:endParaRPr lang="en-US" sz="14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28650" y="365125"/>
            <a:ext cx="7886700" cy="1460500"/>
          </a:xfrm>
        </p:spPr>
        <p:txBody>
          <a:bodyPr/>
          <a:lstStyle/>
          <a:p>
            <a:r>
              <a:rPr lang="en-US" sz="4800" u="sng" dirty="0"/>
              <a:t>Guidelines for Problem Visits-History and/or Exam:</a:t>
            </a:r>
          </a:p>
        </p:txBody>
      </p:sp>
      <p:sp>
        <p:nvSpPr>
          <p:cNvPr id="34819" name="Rectangle 3"/>
          <p:cNvSpPr>
            <a:spLocks noGrp="1" noChangeArrowheads="1"/>
          </p:cNvSpPr>
          <p:nvPr>
            <p:ph idx="1"/>
          </p:nvPr>
        </p:nvSpPr>
        <p:spPr/>
        <p:txBody>
          <a:bodyPr>
            <a:normAutofit fontScale="92500" lnSpcReduction="10000"/>
          </a:bodyPr>
          <a:lstStyle/>
          <a:p>
            <a:pPr eaLnBrk="1" hangingPunct="1"/>
            <a:r>
              <a:rPr lang="en-US" sz="3600" b="1" dirty="0">
                <a:solidFill>
                  <a:srgbClr val="FF0000"/>
                </a:solidFill>
              </a:rPr>
              <a:t>New &amp; Established</a:t>
            </a:r>
            <a:r>
              <a:rPr lang="en-US" sz="3600" dirty="0"/>
              <a:t> Office visits </a:t>
            </a:r>
            <a:r>
              <a:rPr lang="en-US" sz="3600" b="1" dirty="0"/>
              <a:t>include</a:t>
            </a:r>
            <a:r>
              <a:rPr lang="en-US" sz="3600" dirty="0"/>
              <a:t> a </a:t>
            </a:r>
            <a:r>
              <a:rPr lang="en-US" sz="3600" b="1" dirty="0"/>
              <a:t>medically appropriate</a:t>
            </a:r>
            <a:r>
              <a:rPr lang="en-US" sz="3600" dirty="0"/>
              <a:t> history and/or physical exam, </a:t>
            </a:r>
            <a:r>
              <a:rPr lang="en-US" sz="3600" b="1" dirty="0"/>
              <a:t>when performed/or needed</a:t>
            </a:r>
            <a:r>
              <a:rPr lang="en-US" sz="3600" dirty="0"/>
              <a:t>.</a:t>
            </a:r>
          </a:p>
          <a:p>
            <a:pPr eaLnBrk="1" hangingPunct="1"/>
            <a:r>
              <a:rPr lang="en-US" sz="3600" b="1" dirty="0">
                <a:solidFill>
                  <a:srgbClr val="FF0000"/>
                </a:solidFill>
              </a:rPr>
              <a:t>HOWEVER**** New </a:t>
            </a:r>
            <a:r>
              <a:rPr lang="en-US" sz="3600" b="1" dirty="0" err="1">
                <a:solidFill>
                  <a:srgbClr val="FF0000"/>
                </a:solidFill>
              </a:rPr>
              <a:t>pt</a:t>
            </a:r>
            <a:r>
              <a:rPr lang="en-US" sz="3600" b="1" dirty="0">
                <a:solidFill>
                  <a:srgbClr val="FF0000"/>
                </a:solidFill>
              </a:rPr>
              <a:t> coding does not need EXAM BULLETS any longer!!</a:t>
            </a:r>
          </a:p>
          <a:p>
            <a:pPr eaLnBrk="1" hangingPunct="1"/>
            <a:r>
              <a:rPr lang="en-US" sz="3600" dirty="0"/>
              <a:t>The amount of </a:t>
            </a:r>
            <a:r>
              <a:rPr lang="en-US" sz="3600" b="1" dirty="0"/>
              <a:t>history</a:t>
            </a:r>
            <a:r>
              <a:rPr lang="en-US" sz="3600" dirty="0"/>
              <a:t> and/or </a:t>
            </a:r>
            <a:r>
              <a:rPr lang="en-US" sz="3600" b="1" dirty="0"/>
              <a:t>exam</a:t>
            </a:r>
            <a:r>
              <a:rPr lang="en-US" sz="3600" dirty="0"/>
              <a:t> is </a:t>
            </a:r>
            <a:r>
              <a:rPr lang="en-US" sz="5400" b="1" dirty="0">
                <a:solidFill>
                  <a:srgbClr val="FF0000"/>
                </a:solidFill>
              </a:rPr>
              <a:t>not</a:t>
            </a:r>
            <a:r>
              <a:rPr lang="en-US" sz="3600" dirty="0"/>
              <a:t> an element in the selection of the provider’s level of visit; as of 1/1/2021.</a:t>
            </a:r>
          </a:p>
          <a:p>
            <a:pPr eaLnBrk="1" hangingPunct="1">
              <a:buFontTx/>
              <a:buNone/>
            </a:pPr>
            <a:endParaRPr lang="en-US" sz="2400" dirty="0"/>
          </a:p>
        </p:txBody>
      </p:sp>
      <p:sp>
        <p:nvSpPr>
          <p:cNvPr id="34820"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2DBED95F-B781-42CB-97DD-FC3EF95931F9}" type="slidenum">
              <a:rPr lang="en-US" sz="1400" smtClean="0"/>
              <a:pPr algn="r" eaLnBrk="1" hangingPunct="1">
                <a:defRPr/>
              </a:pPr>
              <a:t>3</a:t>
            </a:fld>
            <a:endParaRPr lang="en-US"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HOW TO SELECT a LEVEL of VISIT </a:t>
            </a:r>
            <a:br>
              <a:rPr lang="en-US" u="sng" dirty="0"/>
            </a:br>
            <a:r>
              <a:rPr lang="en-US" u="sng" dirty="0"/>
              <a:t>AS of 1/1/2021 per CHANGES:</a:t>
            </a:r>
          </a:p>
        </p:txBody>
      </p:sp>
      <p:sp>
        <p:nvSpPr>
          <p:cNvPr id="3" name="Content Placeholder 2"/>
          <p:cNvSpPr>
            <a:spLocks noGrp="1"/>
          </p:cNvSpPr>
          <p:nvPr>
            <p:ph idx="1"/>
          </p:nvPr>
        </p:nvSpPr>
        <p:spPr/>
        <p:txBody>
          <a:bodyPr>
            <a:normAutofit lnSpcReduction="10000"/>
          </a:bodyPr>
          <a:lstStyle/>
          <a:p>
            <a:r>
              <a:rPr lang="en-US" sz="4800" dirty="0"/>
              <a:t>Select the appropriate level of E/M code based on the following:</a:t>
            </a:r>
          </a:p>
          <a:p>
            <a:pPr marL="457200" indent="-457200">
              <a:buFont typeface="+mj-lt"/>
              <a:buAutoNum type="arabicPeriod"/>
            </a:pPr>
            <a:r>
              <a:rPr lang="en-US" sz="4000" dirty="0"/>
              <a:t>New or Established patient status</a:t>
            </a:r>
          </a:p>
          <a:p>
            <a:pPr marL="457200" indent="-457200">
              <a:buFont typeface="+mj-lt"/>
              <a:buAutoNum type="arabicPeriod"/>
            </a:pPr>
            <a:r>
              <a:rPr lang="en-US" sz="4000" dirty="0"/>
              <a:t>The level of Medical Decision Making (MDM) as defined for each visit</a:t>
            </a:r>
          </a:p>
          <a:p>
            <a:pPr marL="0" indent="0">
              <a:buNone/>
            </a:pPr>
            <a:endParaRPr lang="en-US" sz="28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53EDBF0-DE3E-4AE4-8C61-24E7704AD057}" type="slidenum">
              <a:rPr lang="en-US" smtClean="0">
                <a:solidFill>
                  <a:srgbClr val="242852">
                    <a:shade val="90000"/>
                  </a:srgbClr>
                </a:solidFill>
              </a:rPr>
              <a:pPr>
                <a:defRPr/>
              </a:pPr>
              <a:t>4</a:t>
            </a:fld>
            <a:endParaRPr lang="en-US" dirty="0">
              <a:solidFill>
                <a:srgbClr val="242852">
                  <a:shade val="90000"/>
                </a:srgbClr>
              </a:solidFill>
            </a:endParaRPr>
          </a:p>
        </p:txBody>
      </p:sp>
    </p:spTree>
    <p:extLst>
      <p:ext uri="{BB962C8B-B14F-4D97-AF65-F5344CB8AC3E}">
        <p14:creationId xmlns:p14="http://schemas.microsoft.com/office/powerpoint/2010/main" val="4039205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sz="4800" u="sng" dirty="0"/>
              <a:t>Medical Decision Making (MDM)</a:t>
            </a:r>
          </a:p>
        </p:txBody>
      </p:sp>
      <p:sp>
        <p:nvSpPr>
          <p:cNvPr id="35843" name="Rectangle 3"/>
          <p:cNvSpPr>
            <a:spLocks noGrp="1" noChangeArrowheads="1"/>
          </p:cNvSpPr>
          <p:nvPr>
            <p:ph idx="1"/>
          </p:nvPr>
        </p:nvSpPr>
        <p:spPr/>
        <p:txBody>
          <a:bodyPr/>
          <a:lstStyle/>
          <a:p>
            <a:pPr marL="609600" indent="-609600" eaLnBrk="1" hangingPunct="1"/>
            <a:r>
              <a:rPr lang="en-US" sz="4000" dirty="0"/>
              <a:t>The decision making component consists of three parts...</a:t>
            </a:r>
          </a:p>
          <a:p>
            <a:pPr marL="990600" lvl="1" indent="-533400" eaLnBrk="1" hangingPunct="1">
              <a:buFontTx/>
              <a:buAutoNum type="arabicPeriod"/>
            </a:pPr>
            <a:endParaRPr lang="en-US" sz="3600" dirty="0"/>
          </a:p>
          <a:p>
            <a:pPr marL="990600" lvl="1" indent="-533400" eaLnBrk="1" hangingPunct="1">
              <a:buFontTx/>
              <a:buAutoNum type="arabicPeriod"/>
            </a:pPr>
            <a:r>
              <a:rPr lang="en-US" sz="3600" dirty="0"/>
              <a:t>The Number and complexity of presenting problem(s) during the visit.</a:t>
            </a:r>
            <a:r>
              <a:rPr lang="en-US" sz="2800" dirty="0"/>
              <a:t> </a:t>
            </a:r>
          </a:p>
          <a:p>
            <a:pPr marL="914400" lvl="2" indent="0" eaLnBrk="1" hangingPunct="1">
              <a:buNone/>
            </a:pPr>
            <a:endParaRPr lang="en-US" sz="1800" dirty="0"/>
          </a:p>
        </p:txBody>
      </p:sp>
      <p:sp>
        <p:nvSpPr>
          <p:cNvPr id="35844"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95AEE46D-2BAE-40E3-92FB-0EAC14A77DB0}" type="slidenum">
              <a:rPr lang="en-US" sz="1400" smtClean="0"/>
              <a:pPr algn="r" eaLnBrk="1" hangingPunct="1">
                <a:defRPr/>
              </a:pPr>
              <a:t>5</a:t>
            </a:fld>
            <a:endParaRPr lang="en-US" sz="1400" dirty="0"/>
          </a:p>
        </p:txBody>
      </p:sp>
    </p:spTree>
    <p:extLst>
      <p:ext uri="{BB962C8B-B14F-4D97-AF65-F5344CB8AC3E}">
        <p14:creationId xmlns:p14="http://schemas.microsoft.com/office/powerpoint/2010/main" val="104621369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628650" y="1447800"/>
            <a:ext cx="7886700" cy="4729163"/>
          </a:xfrm>
        </p:spPr>
        <p:txBody>
          <a:bodyPr>
            <a:normAutofit fontScale="85000" lnSpcReduction="20000"/>
          </a:bodyPr>
          <a:lstStyle/>
          <a:p>
            <a:pPr marL="609600" indent="-609600" eaLnBrk="1" hangingPunct="1">
              <a:buFontTx/>
              <a:buAutoNum type="arabicPeriod" startAt="2"/>
            </a:pPr>
            <a:r>
              <a:rPr lang="en-US" sz="3800" dirty="0"/>
              <a:t>The amount and/or complexity of data to be reviewed and analyzed. This data includes medical records, diagnostic procedures ordered/reviewed/analyzed or must be obtained for the visit. </a:t>
            </a:r>
          </a:p>
          <a:p>
            <a:pPr marL="990600" lvl="1" indent="-533400" eaLnBrk="1" hangingPunct="1">
              <a:buFontTx/>
              <a:buChar char="•"/>
            </a:pPr>
            <a:r>
              <a:rPr lang="en-US" sz="2800" dirty="0"/>
              <a:t>Provider must decide what, if any, diagnostic procedures should be done or review them or even if they should not be done.</a:t>
            </a:r>
          </a:p>
          <a:p>
            <a:pPr marL="990600" lvl="1" indent="-533400" eaLnBrk="1" hangingPunct="1">
              <a:buFontTx/>
              <a:buChar char="•"/>
            </a:pPr>
            <a:endParaRPr lang="en-US" sz="2800" dirty="0"/>
          </a:p>
          <a:p>
            <a:pPr marL="609600" indent="-609600" eaLnBrk="1" hangingPunct="1">
              <a:buFontTx/>
              <a:buAutoNum type="arabicPeriod" startAt="2"/>
            </a:pPr>
            <a:r>
              <a:rPr lang="en-US" sz="3600" dirty="0"/>
              <a:t>Management options selected or not selected based on treatment for problem.</a:t>
            </a:r>
          </a:p>
          <a:p>
            <a:pPr marL="990600" lvl="1" indent="-533400" eaLnBrk="1" hangingPunct="1">
              <a:buFontTx/>
              <a:buChar char="•"/>
            </a:pPr>
            <a:r>
              <a:rPr lang="en-US" sz="3600" dirty="0"/>
              <a:t>What treatment the patient should receive or not receive</a:t>
            </a:r>
          </a:p>
          <a:p>
            <a:pPr marL="990600" lvl="1" indent="-533400" eaLnBrk="1" hangingPunct="1">
              <a:buFontTx/>
              <a:buChar char="•"/>
            </a:pPr>
            <a:endParaRPr lang="en-US" sz="2800" dirty="0"/>
          </a:p>
        </p:txBody>
      </p:sp>
      <p:sp>
        <p:nvSpPr>
          <p:cNvPr id="36867"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C4F7FB23-DE02-486D-B1B6-E67E14100A71}" type="slidenum">
              <a:rPr lang="en-US" sz="1400" smtClean="0"/>
              <a:pPr algn="r" eaLnBrk="1" hangingPunct="1">
                <a:defRPr/>
              </a:pPr>
              <a:t>6</a:t>
            </a:fld>
            <a:endParaRPr lang="en-US" sz="1400" dirty="0"/>
          </a:p>
        </p:txBody>
      </p:sp>
      <p:sp>
        <p:nvSpPr>
          <p:cNvPr id="36868" name="Rectangle 2"/>
          <p:cNvSpPr>
            <a:spLocks noChangeArrowheads="1"/>
          </p:cNvSpPr>
          <p:nvPr/>
        </p:nvSpPr>
        <p:spPr bwMode="auto">
          <a:xfrm>
            <a:off x="457200" y="2286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800" b="1" u="sng" dirty="0"/>
              <a:t>Medical </a:t>
            </a:r>
            <a:r>
              <a:rPr lang="en-US" sz="4400" b="1" u="sng" dirty="0">
                <a:latin typeface="+mj-lt"/>
              </a:rPr>
              <a:t>Decision</a:t>
            </a:r>
            <a:r>
              <a:rPr lang="en-US" sz="4800" b="1" u="sng" dirty="0"/>
              <a:t> Making (MDM)</a:t>
            </a:r>
            <a:endParaRPr lang="en-US" sz="4800" b="1" u="sng" dirty="0">
              <a:solidFill>
                <a:schemeClr val="tx2"/>
              </a:solidFill>
              <a:latin typeface="+mj-lt"/>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429000" y="838201"/>
            <a:ext cx="5486399" cy="2806380"/>
          </a:xfrm>
        </p:spPr>
        <p:txBody>
          <a:bodyPr>
            <a:noAutofit/>
          </a:bodyPr>
          <a:lstStyle/>
          <a:p>
            <a:pPr algn="ctr"/>
            <a:r>
              <a:rPr lang="en-US" sz="3600" dirty="0"/>
              <a:t>Coding of Problem Visits – </a:t>
            </a:r>
            <a:br>
              <a:rPr lang="en-US" sz="3600" dirty="0"/>
            </a:br>
            <a:r>
              <a:rPr lang="en-US" sz="3600" dirty="0"/>
              <a:t>New or Established Patients</a:t>
            </a:r>
            <a:br>
              <a:rPr lang="en-US" sz="3600" dirty="0"/>
            </a:br>
            <a:r>
              <a:rPr lang="en-US" sz="3600" dirty="0"/>
              <a:t>(CLINIC)</a:t>
            </a:r>
          </a:p>
        </p:txBody>
      </p:sp>
      <p:sp>
        <p:nvSpPr>
          <p:cNvPr id="6" name="Subtitle 5"/>
          <p:cNvSpPr>
            <a:spLocks noGrp="1"/>
          </p:cNvSpPr>
          <p:nvPr>
            <p:ph type="subTitle" idx="1"/>
          </p:nvPr>
        </p:nvSpPr>
        <p:spPr/>
        <p:txBody>
          <a:bodyPr/>
          <a:lstStyle/>
          <a:p>
            <a:endParaRPr lang="en-US"/>
          </a:p>
        </p:txBody>
      </p:sp>
      <p:sp>
        <p:nvSpPr>
          <p:cNvPr id="7" name="Text Placeholder 6"/>
          <p:cNvSpPr>
            <a:spLocks noGrp="1"/>
          </p:cNvSpPr>
          <p:nvPr>
            <p:ph type="body" sz="quarter" idx="13"/>
          </p:nvPr>
        </p:nvSpPr>
        <p:spPr/>
        <p:txBody>
          <a:bodyPr/>
          <a:lstStyle/>
          <a:p>
            <a:endParaRPr lang="en-US"/>
          </a:p>
        </p:txBody>
      </p:sp>
      <p:sp>
        <p:nvSpPr>
          <p:cNvPr id="4" name="Slide Number Placeholder 3"/>
          <p:cNvSpPr>
            <a:spLocks noGrp="1"/>
          </p:cNvSpPr>
          <p:nvPr>
            <p:ph type="sldNum" sz="quarter" idx="4294967295"/>
          </p:nvPr>
        </p:nvSpPr>
        <p:spPr>
          <a:xfrm>
            <a:off x="8621713" y="6515100"/>
            <a:ext cx="522287" cy="252413"/>
          </a:xfrm>
        </p:spPr>
        <p:txBody>
          <a:bodyPr/>
          <a:lstStyle/>
          <a:p>
            <a:pPr>
              <a:defRPr/>
            </a:pPr>
            <a:fld id="{153EDBF0-DE3E-4AE4-8C61-24E7704AD057}" type="slidenum">
              <a:rPr lang="en-US" smtClean="0">
                <a:solidFill>
                  <a:srgbClr val="242852">
                    <a:shade val="90000"/>
                  </a:srgbClr>
                </a:solidFill>
              </a:rPr>
              <a:pPr>
                <a:defRPr/>
              </a:pPr>
              <a:t>7</a:t>
            </a:fld>
            <a:endParaRPr lang="en-US" dirty="0">
              <a:solidFill>
                <a:srgbClr val="242852">
                  <a:shade val="90000"/>
                </a:srgbClr>
              </a:solidFill>
            </a:endParaRPr>
          </a:p>
        </p:txBody>
      </p:sp>
    </p:spTree>
    <p:extLst>
      <p:ext uri="{BB962C8B-B14F-4D97-AF65-F5344CB8AC3E}">
        <p14:creationId xmlns:p14="http://schemas.microsoft.com/office/powerpoint/2010/main" val="283706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Coding of Problem Visits – </a:t>
            </a:r>
            <a:br>
              <a:rPr lang="en-US" sz="4800" dirty="0"/>
            </a:br>
            <a:r>
              <a:rPr lang="en-US" sz="4800" dirty="0"/>
              <a:t>NEW Patients (Clinic)</a:t>
            </a:r>
          </a:p>
        </p:txBody>
      </p:sp>
      <p:sp>
        <p:nvSpPr>
          <p:cNvPr id="3" name="Content Placeholder 2"/>
          <p:cNvSpPr>
            <a:spLocks noGrp="1"/>
          </p:cNvSpPr>
          <p:nvPr>
            <p:ph idx="1"/>
          </p:nvPr>
        </p:nvSpPr>
        <p:spPr/>
        <p:txBody>
          <a:bodyPr>
            <a:normAutofit fontScale="92500" lnSpcReduction="20000"/>
          </a:bodyPr>
          <a:lstStyle/>
          <a:p>
            <a:r>
              <a:rPr lang="en-US" sz="2800" dirty="0"/>
              <a:t>99201 – BRIEF NEW PATIENT IS NO LONGER A VALID CODE, AS OF JANUARY 1, 2021.</a:t>
            </a:r>
          </a:p>
          <a:p>
            <a:pPr marL="0" indent="0">
              <a:buNone/>
            </a:pPr>
            <a:endParaRPr lang="en-US" sz="3200" dirty="0"/>
          </a:p>
          <a:p>
            <a:pPr marL="0" indent="0">
              <a:buNone/>
            </a:pPr>
            <a:r>
              <a:rPr lang="en-US" sz="3200" dirty="0"/>
              <a:t>The Four types of MDM are: </a:t>
            </a:r>
          </a:p>
          <a:p>
            <a:pPr marL="0" indent="0">
              <a:buNone/>
            </a:pPr>
            <a:r>
              <a:rPr lang="en-US" sz="3200" dirty="0"/>
              <a:t>straightforward, low, moderate, and high.  </a:t>
            </a:r>
          </a:p>
          <a:p>
            <a:pPr marL="0" indent="0">
              <a:buNone/>
            </a:pPr>
            <a:endParaRPr lang="en-US" sz="3200" dirty="0"/>
          </a:p>
          <a:p>
            <a:pPr marL="0" indent="0">
              <a:buNone/>
            </a:pPr>
            <a:r>
              <a:rPr lang="en-US" sz="3000" dirty="0"/>
              <a:t>The reason the AMA deleted the 99201 CPT CODE; is because it did not make sense to have 2 CPT CODES with the same Medical Decision Making Level.  Which means any </a:t>
            </a:r>
            <a:r>
              <a:rPr lang="en-US" sz="3000" b="1" dirty="0"/>
              <a:t>99201</a:t>
            </a:r>
            <a:r>
              <a:rPr lang="en-US" sz="3000" dirty="0"/>
              <a:t> you would have coded, is </a:t>
            </a:r>
            <a:r>
              <a:rPr lang="en-US" sz="3000" b="1" dirty="0"/>
              <a:t>now a 99202</a:t>
            </a:r>
            <a:r>
              <a:rPr lang="en-US" sz="3000" dirty="0"/>
              <a:t>.</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53EDBF0-DE3E-4AE4-8C61-24E7704AD057}" type="slidenum">
              <a:rPr lang="en-US" smtClean="0">
                <a:solidFill>
                  <a:srgbClr val="242852">
                    <a:shade val="90000"/>
                  </a:srgbClr>
                </a:solidFill>
              </a:rPr>
              <a:pPr>
                <a:defRPr/>
              </a:pPr>
              <a:t>8</a:t>
            </a:fld>
            <a:endParaRPr lang="en-US" dirty="0">
              <a:solidFill>
                <a:srgbClr val="242852">
                  <a:shade val="90000"/>
                </a:srgbClr>
              </a:solidFill>
            </a:endParaRPr>
          </a:p>
        </p:txBody>
      </p:sp>
    </p:spTree>
    <p:extLst>
      <p:ext uri="{BB962C8B-B14F-4D97-AF65-F5344CB8AC3E}">
        <p14:creationId xmlns:p14="http://schemas.microsoft.com/office/powerpoint/2010/main" val="289038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Autofit/>
          </a:bodyPr>
          <a:lstStyle/>
          <a:p>
            <a:pPr eaLnBrk="1" fontAlgn="auto" hangingPunct="1">
              <a:spcAft>
                <a:spcPts val="0"/>
              </a:spcAft>
              <a:defRPr/>
            </a:pPr>
            <a:r>
              <a:rPr lang="en-US" sz="4800" dirty="0"/>
              <a:t>Coding of Problem Visits – </a:t>
            </a:r>
            <a:r>
              <a:rPr lang="en-US" sz="4800" i="1" u="sng" dirty="0"/>
              <a:t>Established</a:t>
            </a:r>
            <a:r>
              <a:rPr lang="en-US" sz="4800" dirty="0"/>
              <a:t> Patients (Clinic)</a:t>
            </a:r>
          </a:p>
        </p:txBody>
      </p:sp>
      <p:sp>
        <p:nvSpPr>
          <p:cNvPr id="49155" name="Rectangle 3"/>
          <p:cNvSpPr>
            <a:spLocks noGrp="1" noChangeArrowheads="1"/>
          </p:cNvSpPr>
          <p:nvPr>
            <p:ph idx="1"/>
          </p:nvPr>
        </p:nvSpPr>
        <p:spPr/>
        <p:txBody>
          <a:bodyPr>
            <a:normAutofit/>
          </a:bodyPr>
          <a:lstStyle/>
          <a:p>
            <a:pPr eaLnBrk="1" hangingPunct="1">
              <a:lnSpc>
                <a:spcPct val="90000"/>
              </a:lnSpc>
              <a:buFontTx/>
              <a:buChar char="•"/>
            </a:pPr>
            <a:r>
              <a:rPr lang="en-US" dirty="0"/>
              <a:t> </a:t>
            </a:r>
            <a:r>
              <a:rPr lang="en-US" sz="2800" dirty="0"/>
              <a:t>99211 - Brief</a:t>
            </a:r>
          </a:p>
          <a:p>
            <a:pPr marL="342900" lvl="1" indent="0" eaLnBrk="1" hangingPunct="1">
              <a:lnSpc>
                <a:spcPct val="90000"/>
              </a:lnSpc>
              <a:buNone/>
            </a:pPr>
            <a:r>
              <a:rPr lang="en-US" sz="2800" dirty="0"/>
              <a:t>Four types of MDM are: straightforward, low, moderate, and high.  The concept of the level of MDM does not apply to code 99211.</a:t>
            </a:r>
          </a:p>
          <a:p>
            <a:pPr marL="342900" lvl="1" indent="0" eaLnBrk="1" hangingPunct="1">
              <a:lnSpc>
                <a:spcPct val="90000"/>
              </a:lnSpc>
              <a:buNone/>
            </a:pPr>
            <a:endParaRPr lang="en-US" sz="2800" dirty="0"/>
          </a:p>
          <a:p>
            <a:pPr eaLnBrk="1" hangingPunct="1">
              <a:lnSpc>
                <a:spcPct val="90000"/>
              </a:lnSpc>
              <a:buFontTx/>
              <a:buChar char="•"/>
            </a:pPr>
            <a:r>
              <a:rPr lang="en-US" sz="2800" dirty="0"/>
              <a:t>Examples:	</a:t>
            </a:r>
          </a:p>
          <a:p>
            <a:pPr lvl="1" eaLnBrk="1" hangingPunct="1">
              <a:lnSpc>
                <a:spcPct val="90000"/>
              </a:lnSpc>
              <a:buFontTx/>
              <a:buChar char="–"/>
            </a:pPr>
            <a:r>
              <a:rPr lang="en-US" sz="2800" dirty="0"/>
              <a:t>Negative TB skin test reading </a:t>
            </a:r>
          </a:p>
          <a:p>
            <a:pPr marL="393700" lvl="1" indent="0" eaLnBrk="1" hangingPunct="1">
              <a:lnSpc>
                <a:spcPct val="90000"/>
              </a:lnSpc>
              <a:buNone/>
            </a:pPr>
            <a:r>
              <a:rPr lang="en-US" sz="2800" dirty="0"/>
              <a:t>(NEVER write a SOAP note for a negative TB skin test reading.  That raises the level of visit and is never medically necessary.)</a:t>
            </a:r>
          </a:p>
          <a:p>
            <a:pPr lvl="3" eaLnBrk="1" hangingPunct="1">
              <a:lnSpc>
                <a:spcPct val="90000"/>
              </a:lnSpc>
            </a:pPr>
            <a:endParaRPr lang="en-US" sz="2400" dirty="0"/>
          </a:p>
          <a:p>
            <a:pPr lvl="1" eaLnBrk="1" hangingPunct="1">
              <a:lnSpc>
                <a:spcPct val="90000"/>
              </a:lnSpc>
            </a:pPr>
            <a:endParaRPr lang="en-US" dirty="0"/>
          </a:p>
        </p:txBody>
      </p:sp>
      <p:sp>
        <p:nvSpPr>
          <p:cNvPr id="49156" name="Rectangle 6"/>
          <p:cNvSpPr>
            <a:spLocks noGrp="1" noChangeArrowheads="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2000">
                <a:solidFill>
                  <a:schemeClr val="tx1"/>
                </a:solidFill>
                <a:latin typeface="Arial" pitchFamily="34" charset="0"/>
              </a:defRPr>
            </a:lvl1pPr>
            <a:lvl2pPr marL="742950" indent="-285750" algn="ctr" eaLnBrk="0" hangingPunct="0">
              <a:defRPr sz="2000">
                <a:solidFill>
                  <a:schemeClr val="tx1"/>
                </a:solidFill>
                <a:latin typeface="Arial" pitchFamily="34" charset="0"/>
              </a:defRPr>
            </a:lvl2pPr>
            <a:lvl3pPr marL="1143000" indent="-228600" algn="ctr" eaLnBrk="0" hangingPunct="0">
              <a:defRPr sz="2000">
                <a:solidFill>
                  <a:schemeClr val="tx1"/>
                </a:solidFill>
                <a:latin typeface="Arial" pitchFamily="34" charset="0"/>
              </a:defRPr>
            </a:lvl3pPr>
            <a:lvl4pPr marL="1600200" indent="-228600" algn="ctr" eaLnBrk="0" hangingPunct="0">
              <a:defRPr sz="2000">
                <a:solidFill>
                  <a:schemeClr val="tx1"/>
                </a:solidFill>
                <a:latin typeface="Arial" pitchFamily="34" charset="0"/>
              </a:defRPr>
            </a:lvl4pPr>
            <a:lvl5pPr marL="2057400" indent="-228600" algn="ctr" eaLnBrk="0" hangingPunct="0">
              <a:defRPr sz="2000">
                <a:solidFill>
                  <a:schemeClr val="tx1"/>
                </a:solidFill>
                <a:latin typeface="Arial" pitchFamily="34" charset="0"/>
              </a:defRPr>
            </a:lvl5pPr>
            <a:lvl6pPr marL="2514600" indent="-228600" algn="ctr" eaLnBrk="0" fontAlgn="base" hangingPunct="0">
              <a:spcBef>
                <a:spcPct val="0"/>
              </a:spcBef>
              <a:spcAft>
                <a:spcPct val="0"/>
              </a:spcAft>
              <a:defRPr sz="2000">
                <a:solidFill>
                  <a:schemeClr val="tx1"/>
                </a:solidFill>
                <a:latin typeface="Arial" pitchFamily="34" charset="0"/>
              </a:defRPr>
            </a:lvl6pPr>
            <a:lvl7pPr marL="2971800" indent="-228600" algn="ctr" eaLnBrk="0" fontAlgn="base" hangingPunct="0">
              <a:spcBef>
                <a:spcPct val="0"/>
              </a:spcBef>
              <a:spcAft>
                <a:spcPct val="0"/>
              </a:spcAft>
              <a:defRPr sz="2000">
                <a:solidFill>
                  <a:schemeClr val="tx1"/>
                </a:solidFill>
                <a:latin typeface="Arial" pitchFamily="34" charset="0"/>
              </a:defRPr>
            </a:lvl7pPr>
            <a:lvl8pPr marL="3429000" indent="-228600" algn="ctr" eaLnBrk="0" fontAlgn="base" hangingPunct="0">
              <a:spcBef>
                <a:spcPct val="0"/>
              </a:spcBef>
              <a:spcAft>
                <a:spcPct val="0"/>
              </a:spcAft>
              <a:defRPr sz="2000">
                <a:solidFill>
                  <a:schemeClr val="tx1"/>
                </a:solidFill>
                <a:latin typeface="Arial" pitchFamily="34" charset="0"/>
              </a:defRPr>
            </a:lvl8pPr>
            <a:lvl9pPr marL="3886200" indent="-228600" algn="ctr" eaLnBrk="0" fontAlgn="base" hangingPunct="0">
              <a:spcBef>
                <a:spcPct val="0"/>
              </a:spcBef>
              <a:spcAft>
                <a:spcPct val="0"/>
              </a:spcAft>
              <a:defRPr sz="2000">
                <a:solidFill>
                  <a:schemeClr val="tx1"/>
                </a:solidFill>
                <a:latin typeface="Arial" pitchFamily="34" charset="0"/>
              </a:defRPr>
            </a:lvl9pPr>
          </a:lstStyle>
          <a:p>
            <a:pPr algn="r" eaLnBrk="1" hangingPunct="1">
              <a:defRPr/>
            </a:pPr>
            <a:fld id="{11F5889D-08DA-407A-9C39-6A86D48FC008}" type="slidenum">
              <a:rPr lang="en-US" sz="1400" smtClean="0"/>
              <a:pPr algn="r" eaLnBrk="1" hangingPunct="1">
                <a:defRPr/>
              </a:pPr>
              <a:t>9</a:t>
            </a:fld>
            <a:endParaRPr lang="en-US" sz="1400" dirty="0"/>
          </a:p>
        </p:txBody>
      </p:sp>
    </p:spTree>
  </p:cSld>
  <p:clrMapOvr>
    <a:masterClrMapping/>
  </p:clrMapOvr>
  <p:transition spd="slow"/>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PH Theme1">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PH Theme1" id="{5BFD2CA2-8E28-4A9F-9175-E8DB39E7EA4C}" vid="{2580536F-3938-4C8E-B54A-0F8F95951E5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3555E3EEE3564DAC8EFB3A4DAA1F2D" ma:contentTypeVersion="3" ma:contentTypeDescription="Create a new document." ma:contentTypeScope="" ma:versionID="6aed6bb5ae88e4607b92d2aa196f596f">
  <xsd:schema xmlns:xsd="http://www.w3.org/2001/XMLSchema" xmlns:xs="http://www.w3.org/2001/XMLSchema" xmlns:p="http://schemas.microsoft.com/office/2006/metadata/properties" xmlns:ns1="http://schemas.microsoft.com/sharepoint/v3" xmlns:ns2="dd5a8dec-a2b4-4e76-a633-3e5d42e6a7b3" xmlns:ns3="9d98fa39-7fbd-4685-a488-797cac822720" targetNamespace="http://schemas.microsoft.com/office/2006/metadata/properties" ma:root="true" ma:fieldsID="e6412aa33494367fb13384262a7191f7" ns1:_="" ns2:_="" ns3:_="">
    <xsd:import namespace="http://schemas.microsoft.com/sharepoint/v3"/>
    <xsd:import namespace="dd5a8dec-a2b4-4e76-a633-3e5d42e6a7b3"/>
    <xsd:import namespace="9d98fa39-7fbd-4685-a488-797cac822720"/>
    <xsd:element name="properties">
      <xsd:complexType>
        <xsd:sequence>
          <xsd:element name="documentManagement">
            <xsd:complexType>
              <xsd:all>
                <xsd:element ref="ns1:PublishingStartDate" minOccurs="0"/>
                <xsd:element ref="ns1:PublishingExpirationDate" minOccurs="0"/>
                <xsd:element ref="ns2:LhoDocTyp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5a8dec-a2b4-4e76-a633-3e5d42e6a7b3" elementFormDefault="qualified">
    <xsd:import namespace="http://schemas.microsoft.com/office/2006/documentManagement/types"/>
    <xsd:import namespace="http://schemas.microsoft.com/office/infopath/2007/PartnerControls"/>
    <xsd:element name="LhoDocType" ma:index="10" nillable="true" ma:displayName="LhoDocType" ma:internalName="LhoDoc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hoDocType xmlns="dd5a8dec-a2b4-4e76-a633-3e5d42e6a7b3"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50AB741-D408-4465-8E9D-455B1D04E3EF}"/>
</file>

<file path=customXml/itemProps2.xml><?xml version="1.0" encoding="utf-8"?>
<ds:datastoreItem xmlns:ds="http://schemas.openxmlformats.org/officeDocument/2006/customXml" ds:itemID="{6B26E165-89CF-4AFE-ACA6-DDB4BAED8592}"/>
</file>

<file path=customXml/itemProps3.xml><?xml version="1.0" encoding="utf-8"?>
<ds:datastoreItem xmlns:ds="http://schemas.openxmlformats.org/officeDocument/2006/customXml" ds:itemID="{08493CA7-64BB-4F3F-BA2B-9FE5261590BF}"/>
</file>

<file path=docProps/app.xml><?xml version="1.0" encoding="utf-8"?>
<Properties xmlns="http://schemas.openxmlformats.org/officeDocument/2006/extended-properties" xmlns:vt="http://schemas.openxmlformats.org/officeDocument/2006/docPropsVTypes">
  <Template/>
  <TotalTime>14314</TotalTime>
  <Words>1021</Words>
  <Application>Microsoft Office PowerPoint</Application>
  <PresentationFormat>On-screen Show (4:3)</PresentationFormat>
  <Paragraphs>123</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Bookman Old Style</vt:lpstr>
      <vt:lpstr>Calibri</vt:lpstr>
      <vt:lpstr>Calibri Light</vt:lpstr>
      <vt:lpstr>Wingdings 2</vt:lpstr>
      <vt:lpstr>DPH Overview Slides</vt:lpstr>
      <vt:lpstr>DPH Theme1</vt:lpstr>
      <vt:lpstr>CHANGES to CODING  SLIDE UPDATES 2021  </vt:lpstr>
      <vt:lpstr>CHANGES to CODING of Problem Visits</vt:lpstr>
      <vt:lpstr>Guidelines for Problem Visits-History and/or Exam:</vt:lpstr>
      <vt:lpstr>HOW TO SELECT a LEVEL of VISIT  AS of 1/1/2021 per CHANGES:</vt:lpstr>
      <vt:lpstr>Medical Decision Making (MDM)</vt:lpstr>
      <vt:lpstr>PowerPoint Presentation</vt:lpstr>
      <vt:lpstr>Coding of Problem Visits –  New or Established Patients (CLINIC)</vt:lpstr>
      <vt:lpstr>Coding of Problem Visits –  NEW Patients (Clinic)</vt:lpstr>
      <vt:lpstr>Coding of Problem Visits – Established Patients (Clinic)</vt:lpstr>
      <vt:lpstr>Coding of Problem Visits – New/Established Patients (Clinic)</vt:lpstr>
      <vt:lpstr>Coding of Problem Visits – New/Established Patients (Clinic)</vt:lpstr>
      <vt:lpstr>Coding of Problem Visits – New/Established Patients (Clinic)</vt:lpstr>
      <vt:lpstr>Coding of Problem Visits – New/Established Patients (Clinic)</vt:lpstr>
      <vt:lpstr>  No Changes to the Preventive CPT Codes for 2021 (CLINIC)</vt:lpstr>
      <vt:lpstr>Coding of Preventive Visits  NO CHANGES FOR 2021:</vt:lpstr>
      <vt:lpstr>Guiding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Robinson, Cynthia H (CHFS DPH)</cp:lastModifiedBy>
  <cp:revision>275</cp:revision>
  <cp:lastPrinted>2017-04-21T16:19:21Z</cp:lastPrinted>
  <dcterms:created xsi:type="dcterms:W3CDTF">2013-06-24T18:33:12Z</dcterms:created>
  <dcterms:modified xsi:type="dcterms:W3CDTF">2023-01-05T14:01:10Z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0x010100A73555E3EEE3564DAC8EFB3A4DAA1F2D</vt:lpwstr>
  </property>
</Properties>
</file>