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8.xml" ContentType="application/inkml+xml"/>
  <Override PartName="/ppt/ink/ink9.xml" ContentType="application/inkml+xml"/>
  <Override PartName="/ppt/ink/ink6.xml" ContentType="application/inkml+xml"/>
  <Override PartName="/ppt/ink/ink10.xml" ContentType="application/inkml+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ink/ink1.xml" ContentType="application/inkml+xml"/>
  <Override PartName="/ppt/ink/ink2.xml" ContentType="application/inkml+xml"/>
  <Override PartName="/ppt/ink/ink7.xml" ContentType="application/inkml+xml"/>
  <Override PartName="/ppt/ink/ink3.xml" ContentType="application/inkml+xml"/>
  <Override PartName="/ppt/ink/ink4.xml" ContentType="application/inkml+xml"/>
  <Override PartName="/ppt/ink/ink5.xml" ContentType="application/inkml+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832" r:id="rId2"/>
    <p:sldId id="833" r:id="rId3"/>
    <p:sldId id="2283" r:id="rId4"/>
    <p:sldId id="2270" r:id="rId5"/>
    <p:sldId id="288" r:id="rId6"/>
    <p:sldId id="795" r:id="rId7"/>
    <p:sldId id="2284" r:id="rId8"/>
    <p:sldId id="2311" r:id="rId9"/>
    <p:sldId id="2312" r:id="rId10"/>
    <p:sldId id="2269" r:id="rId11"/>
    <p:sldId id="2324" r:id="rId12"/>
    <p:sldId id="2308" r:id="rId13"/>
    <p:sldId id="2309" r:id="rId14"/>
    <p:sldId id="258" r:id="rId15"/>
    <p:sldId id="259" r:id="rId16"/>
    <p:sldId id="2321" r:id="rId17"/>
    <p:sldId id="261" r:id="rId18"/>
    <p:sldId id="2304" r:id="rId19"/>
    <p:sldId id="2305" r:id="rId20"/>
    <p:sldId id="2306" r:id="rId21"/>
    <p:sldId id="862" r:id="rId22"/>
    <p:sldId id="276" r:id="rId23"/>
    <p:sldId id="302" r:id="rId24"/>
    <p:sldId id="797" r:id="rId25"/>
    <p:sldId id="292" r:id="rId26"/>
    <p:sldId id="801" r:id="rId27"/>
    <p:sldId id="273" r:id="rId28"/>
    <p:sldId id="2300" r:id="rId29"/>
    <p:sldId id="2286" r:id="rId30"/>
    <p:sldId id="2287" r:id="rId31"/>
    <p:sldId id="2288" r:id="rId32"/>
    <p:sldId id="2289" r:id="rId33"/>
    <p:sldId id="2290" r:id="rId34"/>
    <p:sldId id="836" r:id="rId35"/>
    <p:sldId id="837" r:id="rId36"/>
    <p:sldId id="839" r:id="rId37"/>
    <p:sldId id="2291" r:id="rId38"/>
    <p:sldId id="2223" r:id="rId39"/>
    <p:sldId id="342" r:id="rId40"/>
    <p:sldId id="2261" r:id="rId41"/>
    <p:sldId id="865" r:id="rId42"/>
    <p:sldId id="864" r:id="rId43"/>
    <p:sldId id="2307" r:id="rId44"/>
    <p:sldId id="2262" r:id="rId45"/>
    <p:sldId id="494" r:id="rId46"/>
    <p:sldId id="2263" r:id="rId47"/>
    <p:sldId id="2264" r:id="rId48"/>
    <p:sldId id="2265" r:id="rId49"/>
    <p:sldId id="2266" r:id="rId50"/>
    <p:sldId id="2320" r:id="rId51"/>
    <p:sldId id="2301" r:id="rId52"/>
    <p:sldId id="807" r:id="rId53"/>
    <p:sldId id="808" r:id="rId54"/>
    <p:sldId id="257" r:id="rId55"/>
    <p:sldId id="2323" r:id="rId56"/>
    <p:sldId id="830" r:id="rId57"/>
    <p:sldId id="2302" r:id="rId58"/>
    <p:sldId id="825" r:id="rId59"/>
    <p:sldId id="840" r:id="rId60"/>
    <p:sldId id="2322" r:id="rId61"/>
    <p:sldId id="2330" r:id="rId62"/>
    <p:sldId id="842" r:id="rId63"/>
    <p:sldId id="2316" r:id="rId64"/>
    <p:sldId id="2329" r:id="rId65"/>
    <p:sldId id="2315" r:id="rId66"/>
    <p:sldId id="2313" r:id="rId67"/>
    <p:sldId id="2314" r:id="rId68"/>
    <p:sldId id="2319" r:id="rId69"/>
    <p:sldId id="2318" r:id="rId70"/>
    <p:sldId id="2328" r:id="rId71"/>
    <p:sldId id="855" r:id="rId72"/>
    <p:sldId id="857" r:id="rId73"/>
    <p:sldId id="856" r:id="rId74"/>
    <p:sldId id="2327" r:id="rId75"/>
    <p:sldId id="2325" r:id="rId76"/>
    <p:sldId id="2326" r:id="rId77"/>
    <p:sldId id="858" r:id="rId78"/>
    <p:sldId id="798" r:id="rId79"/>
    <p:sldId id="831" r:id="rId80"/>
    <p:sldId id="2303" r:id="rId81"/>
    <p:sldId id="2276" r:id="rId82"/>
    <p:sldId id="2292" r:id="rId83"/>
    <p:sldId id="2277" r:id="rId84"/>
    <p:sldId id="2293" r:id="rId85"/>
    <p:sldId id="2278" r:id="rId86"/>
    <p:sldId id="2294" r:id="rId87"/>
    <p:sldId id="2279" r:id="rId88"/>
    <p:sldId id="2295" r:id="rId89"/>
    <p:sldId id="2280" r:id="rId90"/>
    <p:sldId id="2296" r:id="rId91"/>
    <p:sldId id="2281" r:id="rId92"/>
    <p:sldId id="2297" r:id="rId93"/>
    <p:sldId id="2282" r:id="rId94"/>
    <p:sldId id="2298"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94660"/>
  </p:normalViewPr>
  <p:slideViewPr>
    <p:cSldViewPr snapToGrid="0">
      <p:cViewPr varScale="1">
        <p:scale>
          <a:sx n="111" d="100"/>
          <a:sy n="111" d="100"/>
        </p:scale>
        <p:origin x="7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customXml" Target="../customXml/item2.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10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66472742943335E-2"/>
          <c:y val="7.5144807844829062E-2"/>
          <c:w val="0.91593352725705668"/>
          <c:h val="0.89583904909629275"/>
        </c:manualLayout>
      </c:layout>
      <c:barChart>
        <c:barDir val="col"/>
        <c:grouping val="clustered"/>
        <c:varyColors val="0"/>
        <c:ser>
          <c:idx val="0"/>
          <c:order val="0"/>
          <c:tx>
            <c:strRef>
              <c:f>Sheet1!$B$1</c:f>
              <c:strCache>
                <c:ptCount val="1"/>
                <c:pt idx="0">
                  <c:v>bEOS &lt; 300 cells/µL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General</c:formatCode>
                <c:ptCount val="3"/>
                <c:pt idx="0">
                  <c:v>-52.5</c:v>
                </c:pt>
                <c:pt idx="1">
                  <c:v>-57.4</c:v>
                </c:pt>
                <c:pt idx="2">
                  <c:v>-51.2</c:v>
                </c:pt>
              </c:numCache>
            </c:numRef>
          </c:val>
          <c:extLst>
            <c:ext xmlns:c16="http://schemas.microsoft.com/office/drawing/2014/chart" uri="{C3380CC4-5D6E-409C-BE32-E72D297353CC}">
              <c16:uniqueId val="{00000000-BACB-43D0-83B1-90F376AFED9F}"/>
            </c:ext>
          </c:extLst>
        </c:ser>
        <c:ser>
          <c:idx val="1"/>
          <c:order val="1"/>
          <c:tx>
            <c:strRef>
              <c:f>Sheet1!$C$1</c:f>
              <c:strCache>
                <c:ptCount val="1"/>
                <c:pt idx="0">
                  <c:v>bEOS ≥ 300 cells/µL</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General</c:formatCode>
                <c:ptCount val="3"/>
                <c:pt idx="0">
                  <c:v>-44.9</c:v>
                </c:pt>
                <c:pt idx="1">
                  <c:v>-44.2</c:v>
                </c:pt>
                <c:pt idx="2">
                  <c:v>-44.8</c:v>
                </c:pt>
              </c:numCache>
            </c:numRef>
          </c:val>
          <c:extLst>
            <c:ext xmlns:c16="http://schemas.microsoft.com/office/drawing/2014/chart" uri="{C3380CC4-5D6E-409C-BE32-E72D297353CC}">
              <c16:uniqueId val="{00000001-BACB-43D0-83B1-90F376AFED9F}"/>
            </c:ext>
          </c:extLst>
        </c:ser>
        <c:dLbls>
          <c:dLblPos val="outEnd"/>
          <c:showLegendKey val="0"/>
          <c:showVal val="1"/>
          <c:showCatName val="0"/>
          <c:showSerName val="0"/>
          <c:showPercent val="0"/>
          <c:showBubbleSize val="0"/>
        </c:dLbls>
        <c:gapWidth val="105"/>
        <c:overlap val="-15"/>
        <c:axId val="1585341503"/>
        <c:axId val="1724550335"/>
      </c:barChart>
      <c:catAx>
        <c:axId val="1585341503"/>
        <c:scaling>
          <c:orientation val="minMax"/>
        </c:scaling>
        <c:delete val="0"/>
        <c:axPos val="b"/>
        <c:numFmt formatCode="General" sourceLinked="1"/>
        <c:majorTickMark val="none"/>
        <c:minorTickMark val="none"/>
        <c:tickLblPos val="high"/>
        <c:spPr>
          <a:noFill/>
          <a:ln w="9525" cap="flat" cmpd="sng" algn="ctr">
            <a:solidFill>
              <a:srgbClr val="76717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4550335"/>
        <c:crosses val="autoZero"/>
        <c:auto val="1"/>
        <c:lblAlgn val="ctr"/>
        <c:lblOffset val="100"/>
        <c:noMultiLvlLbl val="0"/>
      </c:catAx>
      <c:valAx>
        <c:axId val="1724550335"/>
        <c:scaling>
          <c:orientation val="minMax"/>
          <c:max val="0"/>
          <c:min val="-70"/>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rPr>
                  <a:t>Reduction in Exacerbation Rate (%)</a:t>
                </a:r>
              </a:p>
            </c:rich>
          </c:tx>
          <c:layout>
            <c:manualLayout>
              <c:xMode val="edge"/>
              <c:yMode val="edge"/>
              <c:x val="2.9343532284708761E-3"/>
              <c:y val="0.1185705534148893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rgbClr val="868686"/>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85341503"/>
        <c:crosses val="autoZero"/>
        <c:crossBetween val="between"/>
      </c:valAx>
      <c:spPr>
        <a:noFill/>
        <a:ln>
          <a:noFill/>
        </a:ln>
        <a:effectLst/>
      </c:spPr>
    </c:plotArea>
    <c:legend>
      <c:legendPos val="b"/>
      <c:layout>
        <c:manualLayout>
          <c:xMode val="edge"/>
          <c:yMode val="edge"/>
          <c:x val="0.63285920918181826"/>
          <c:y val="0.75988795284169064"/>
          <c:w val="0.2360802353033315"/>
          <c:h val="0.2162241987717171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3T17:08:14.473"/>
    </inkml:context>
    <inkml:brush xml:id="br0">
      <inkml:brushProperty name="width" value="0.1" units="cm"/>
      <inkml:brushProperty name="height" value="0.1" units="cm"/>
      <inkml:brushProperty name="color" value="#AB008B"/>
    </inkml:brush>
  </inkml:definitions>
  <inkml:trace contextRef="#ctx0" brushRef="#br0">0 0 24575,'6'7'0,"-2"0"0,1 0 0,-1 0 0,0 0 0,0 1 0,-1 0 0,4 13 0,3 6 0,8 13 0,3-1 0,1-1 0,43 56 0,-61-88 0,0 1 0,-1-1 0,0 1 0,0 0 0,-1 0 0,0 0 0,3 14 0,-4-12 0,1 0 0,1 0 0,-1-1 0,1 1 0,6 10 0,34 50 0,32 63 0,77 186 0,-120-263 0,-24-43 0,0 1 0,-1 0 0,0 0 0,-1 1 0,5 18 0,7 21-1365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3T16:58:14.7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1,'1317'0,"-1295"1,1 1,28 7,-27-5,-1 0,27 0,82 8,1 1,-109-12,46 9,-46-5,48 2,1318-8,-1369 2,1 2,31 6,-31-5,0 0,30 1,718-6,-742 2,50 10,-49-6,49 2,2301-5,-1135-5,-1192 3,26 1,135-16,-124 6,0 4,106 7,-45 1,1186-3,-1319-1,0-1,34-8,29-2,-33 11,-27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3T17:08:18.366"/>
    </inkml:context>
    <inkml:brush xml:id="br0">
      <inkml:brushProperty name="width" value="0.1" units="cm"/>
      <inkml:brushProperty name="height" value="0.1" units="cm"/>
      <inkml:brushProperty name="color" value="#AB008B"/>
    </inkml:brush>
  </inkml:definitions>
  <inkml:trace contextRef="#ctx0" brushRef="#br0">460 0 24575,'-13'15'0,"1"0"0,0 0 0,1 2 0,-14 26 0,-7 12 0,16-27 0,1 1 0,-15 41 0,16-36 0,-27 49 0,31-62 0,0 0 0,1 1 0,2 0 0,-9 39 0,-3 8 0,10-48 0,0 0 0,-2-1 0,-20 32 0,4-9 0,25-39 0,-13 19 0,2 2 0,1-1 0,1 1 0,-10 31 0,15-36-1365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3T17:08:32.254"/>
    </inkml:context>
    <inkml:brush xml:id="br0">
      <inkml:brushProperty name="width" value="0.1" units="cm"/>
      <inkml:brushProperty name="height" value="0.1" units="cm"/>
      <inkml:brushProperty name="color" value="#AB008B"/>
    </inkml:brush>
  </inkml:definitions>
  <inkml:trace contextRef="#ctx0" brushRef="#br0">0 0 24575,'16'1'0,"-1"0"0,0 1 0,0 0 0,0 1 0,0 1 0,0 0 0,-1 2 0,0-1 0,24 14 0,-14-4 0,0 1 0,-1 1 0,-1 0 0,27 30 0,-28-25 0,0 2 0,17 26 0,-15-21 0,2-1 0,36 32 0,-17-17 0,120 97-1365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3T17:08:34.306"/>
    </inkml:context>
    <inkml:brush xml:id="br0">
      <inkml:brushProperty name="width" value="0.1" units="cm"/>
      <inkml:brushProperty name="height" value="0.1" units="cm"/>
      <inkml:brushProperty name="color" value="#AB008B"/>
    </inkml:brush>
  </inkml:definitions>
  <inkml:trace contextRef="#ctx0" brushRef="#br0">421 0 24575,'-12'2'0,"-1"1"0,0 0 0,1 0 0,0 1 0,0 1 0,0 0 0,0 1 0,1 0 0,-16 11 0,-28 14 0,40-23 0,-1 1 0,1 0 0,0 1 0,1 1 0,1 0 0,-24 25 0,11-6 0,-43 65 0,59-78-1365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3T17:08:39.409"/>
    </inkml:context>
    <inkml:brush xml:id="br0">
      <inkml:brushProperty name="width" value="0.1" units="cm"/>
      <inkml:brushProperty name="height" value="0.1" units="cm"/>
      <inkml:brushProperty name="color" value="#AB008B"/>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14:21:40.070"/>
    </inkml:context>
    <inkml:brush xml:id="br0">
      <inkml:brushProperty name="width" value="0.05" units="cm"/>
      <inkml:brushProperty name="height" value="0.05" units="cm"/>
      <inkml:brushProperty name="color" value="#E71224"/>
    </inkml:brush>
  </inkml:definitions>
  <inkml:trace contextRef="#ctx0" brushRef="#br0">729 257 24575,'-9'2'0,"1"1"0,0 0 0,0 0 0,0 0 0,0 1 0,1 1 0,-1-1 0,1 1 0,-9 8 0,-3 0 0,-29 18 0,22-16 0,2 1 0,0 1 0,1 1 0,1 1 0,-31 34 0,38-34 0,0 1 0,2 0 0,0 1 0,2 0 0,0 1 0,1 0 0,1 1 0,1 0 0,-6 33 0,-34 97 0,29-96 0,-14 62 0,-14 61 0,30-125 0,3 2 0,1-1 0,-7 96 0,3 6 0,8-103 0,-1 72 0,13 50 0,-5 149 0,-14-183 0,-4 85 0,18-149 0,5 412 0,1-456 0,2 0 0,18 59 0,-13-59 0,-2 0 0,6 51 0,-10 340 0,-8-228 0,3 493 0,2-654 0,2 0 0,9 41 0,5 50 0,-10-47 0,4-1 0,22 79 0,-15-77 0,16 144 0,-33-123 0,-3-65 0,3 0 0,11 74 0,46 210 0,-57-305 0,0 0 0,2-1 0,0 1 0,1-1 0,0 0 0,1 0 0,1 0 0,1-1 0,0 0 0,1 0 0,17 20 0,119 148 0,-108-133 0,-2-4 0,1-2 0,2-2 0,2-1 0,2-2 0,1-2 0,2-2 0,1-1 0,70 36 0,148 59 0,76 39 0,-287-143 0,2-2 0,0-3 0,1-2 0,1-2 0,1-3 0,91 9 0,239 45 0,-235-36 0,1-7 0,193 6 0,668-31 0,-355-2 0,-481 5 0,283-11 0,-384-1 0,0-5 0,-1-2 0,0-4 0,-2-4 0,96-44 0,-143 58 0,0 1 0,0 2 0,1 1 0,52-7 0,117 3 0,-10 2 0,674-13 0,-573 24 0,-66 5 0,-1 9 0,336 69 0,-131-17 0,-313-60 0,-50-5 0,70 14 0,-55-7 0,0-3 0,1-3 0,82-8 0,-16 1 0,-94 0 0,1-2 0,94-23 0,-90 15 0,0 3 0,68-4 0,438-24 0,-538 33 0,-1-1 0,1-1 0,-1-1 0,-1-1 0,1-1 0,-1-1 0,25-17 0,49-22 0,-11 13 0,-17 10 0,-1-4 0,-1-3 0,113-76 0,-171 102 0,-1 0 0,1 0 0,-2-1 0,1-1 0,-1 1 0,-1-1 0,8-14 0,33-82 0,-27 59 0,34-73 0,34-80 0,8-114 0,-63 169 0,14-49 0,-17 87 0,26-160 0,-44 136 0,-5-156 0,9-114 0,34 69 0,23-252 0,-55 354 0,3-115 0,-20 200 0,-5-210 0,-1 309 0,-1 0 0,-3 1 0,-27-86 0,-66-122 0,49 128 0,-20-65 0,-37-86 0,48 115 0,43 106 0,-3 1 0,-36-68 0,24 59 0,-25-69 0,-17-34 0,30 69 0,33 66 0,-1 1 0,-2 0 0,-35-50 0,3 13 0,33 44 0,0 1 0,-29-30 0,20 29 0,-1 1 0,-1 1 0,-1 2 0,-1 0 0,-42-19 0,16 12 0,-2 3 0,-64-18 0,-559-109 0,474 112 0,-114-12 0,170 29 0,18-5 0,-20-3 0,-14 8 0,-292-31 0,163 42 0,-5-1 0,-868-12 0,776 25 0,-1411-2 0,1768-1 0,0-3 0,-45-9 0,42 5 0,-67-3 0,-726 9 0,401 4 0,331-2 0,-25-2 0,0 5 0,-205 32 0,259-21 0,0-3 0,-116 4 0,150-13 0,0 2 0,1 1 0,-1 2 0,-40 14 0,-49 9 0,-77 9 0,121-24 0,50-8 0,0-1 0,-47 2 0,-393-8 0,213-2 0,235 4-170,-1 0-1,1 1 0,0 2 1,0 0-1,0 1 0,1 1 1,-27 13-1,26-10-6655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14:21:47.696"/>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14:21:48.943"/>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14:21:50.055"/>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14FF8E-22A5-4C1D-BF4E-BA8A50AD33D8}" type="datetimeFigureOut">
              <a:rPr lang="en-US" smtClean="0"/>
              <a:t>4/29/2023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758AF-1EE7-4A06-A2FF-C387E3B31678}" type="slidenum">
              <a:rPr lang="en-US" smtClean="0"/>
              <a:t>‹#›</a:t>
            </a:fld>
            <a:endParaRPr lang="en-US"/>
          </a:p>
        </p:txBody>
      </p:sp>
    </p:spTree>
    <p:extLst>
      <p:ext uri="{BB962C8B-B14F-4D97-AF65-F5344CB8AC3E}">
        <p14:creationId xmlns:p14="http://schemas.microsoft.com/office/powerpoint/2010/main" val="76476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hape 383">
            <a:extLst>
              <a:ext uri="{FF2B5EF4-FFF2-40B4-BE49-F238E27FC236}">
                <a16:creationId xmlns:a16="http://schemas.microsoft.com/office/drawing/2014/main" id="{073C1C48-E86C-499C-B1FD-0DBDFC0788D0}"/>
              </a:ext>
            </a:extLst>
          </p:cNvPr>
          <p:cNvSpPr>
            <a:spLocks noGrp="1" noRot="1" noChangeAspect="1" noChangeArrowheads="1" noTextEdit="1"/>
          </p:cNvSpPr>
          <p:nvPr>
            <p:ph type="sldImg"/>
          </p:nvPr>
        </p:nvSpPr>
        <p:spPr>
          <a:xfrm>
            <a:off x="406400" y="696913"/>
            <a:ext cx="6197600" cy="3486150"/>
          </a:xfrm>
        </p:spPr>
      </p:sp>
      <p:sp>
        <p:nvSpPr>
          <p:cNvPr id="34819" name="Shape 384">
            <a:extLst>
              <a:ext uri="{FF2B5EF4-FFF2-40B4-BE49-F238E27FC236}">
                <a16:creationId xmlns:a16="http://schemas.microsoft.com/office/drawing/2014/main" id="{5930C612-F59F-44B1-8105-C8EA70A57624}"/>
              </a:ext>
            </a:extLst>
          </p:cNvPr>
          <p:cNvSpPr>
            <a:spLocks noGrp="1" noChangeArrowheads="1"/>
          </p:cNvSpPr>
          <p:nvPr>
            <p:ph type="body" sz="quarter" idx="1"/>
          </p:nvPr>
        </p:nvSpPr>
        <p:spPr/>
        <p:txBody>
          <a:bodyPr/>
          <a:lstStyle/>
          <a:p>
            <a:pPr eaLnBrk="1" hangingPunct="1">
              <a:spcBef>
                <a:spcPct val="0"/>
              </a:spcBef>
            </a:pPr>
            <a:r>
              <a:rPr lang="en-US" altLang="en-US" b="1">
                <a:solidFill>
                  <a:srgbClr val="000000"/>
                </a:solidFill>
              </a:rPr>
              <a:t>Full Reference</a:t>
            </a:r>
          </a:p>
          <a:p>
            <a:pPr eaLnBrk="1" hangingPunct="1">
              <a:spcBef>
                <a:spcPct val="0"/>
              </a:spcBef>
            </a:pPr>
            <a:r>
              <a:rPr lang="en-US" altLang="en-US">
                <a:solidFill>
                  <a:srgbClr val="000000"/>
                </a:solidFill>
              </a:rPr>
              <a:t>Price DB, Rigazio A, Campbell JD, et al. Blood eosinophil count and prospective annual asthma disease burden: a UK cohort study. </a:t>
            </a:r>
            <a:r>
              <a:rPr lang="en-US" altLang="en-US" i="1">
                <a:solidFill>
                  <a:srgbClr val="000000"/>
                </a:solidFill>
              </a:rPr>
              <a:t>Lancet Respir Med.</a:t>
            </a:r>
            <a:r>
              <a:rPr lang="en-US" altLang="en-US">
                <a:solidFill>
                  <a:srgbClr val="000000"/>
                </a:solidFill>
              </a:rPr>
              <a:t> 2015;3(11):849-58. doi: 10.1016/S2213-2600(15)00367-7.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7" name="Shape 4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37625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PlaceHolder 1"/>
          <p:cNvSpPr>
            <a:spLocks noGrp="1" noRot="1" noChangeAspect="1"/>
          </p:cNvSpPr>
          <p:nvPr>
            <p:ph type="sldImg"/>
          </p:nvPr>
        </p:nvSpPr>
        <p:spPr>
          <a:xfrm>
            <a:off x="533400" y="763588"/>
            <a:ext cx="6705600" cy="3771900"/>
          </a:xfrm>
          <a:prstGeom prst="rect">
            <a:avLst/>
          </a:prstGeom>
        </p:spPr>
      </p:sp>
      <p:sp>
        <p:nvSpPr>
          <p:cNvPr id="53" name="PlaceHolder 2"/>
          <p:cNvSpPr>
            <a:spLocks noGrp="1"/>
          </p:cNvSpPr>
          <p:nvPr>
            <p:ph type="body"/>
          </p:nvPr>
        </p:nvSpPr>
        <p:spPr>
          <a:xfrm>
            <a:off x="777960" y="4776840"/>
            <a:ext cx="6216480" cy="4525200"/>
          </a:xfrm>
          <a:prstGeom prst="rect">
            <a:avLst/>
          </a:prstGeom>
        </p:spPr>
        <p:txBody>
          <a:bodyPr lIns="0" tIns="0" rIns="0" bIns="0"/>
          <a:lstStyle/>
          <a:p>
            <a:endParaRPr lang="en-US" sz="2000" b="0" strike="noStrike" spc="-1">
              <a:latin typeface="Arial"/>
            </a:endParaRPr>
          </a:p>
          <a:p>
            <a:endParaRPr lang="en-US" sz="20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PlaceHolder 1"/>
          <p:cNvSpPr>
            <a:spLocks noGrp="1" noRot="1" noChangeAspect="1"/>
          </p:cNvSpPr>
          <p:nvPr>
            <p:ph type="sldImg"/>
          </p:nvPr>
        </p:nvSpPr>
        <p:spPr>
          <a:xfrm>
            <a:off x="533400" y="763588"/>
            <a:ext cx="6705600" cy="3771900"/>
          </a:xfrm>
          <a:prstGeom prst="rect">
            <a:avLst/>
          </a:prstGeom>
        </p:spPr>
      </p:sp>
      <p:sp>
        <p:nvSpPr>
          <p:cNvPr id="53" name="PlaceHolder 2"/>
          <p:cNvSpPr>
            <a:spLocks noGrp="1"/>
          </p:cNvSpPr>
          <p:nvPr>
            <p:ph type="body"/>
          </p:nvPr>
        </p:nvSpPr>
        <p:spPr>
          <a:xfrm>
            <a:off x="777960" y="4776840"/>
            <a:ext cx="6216480" cy="4525200"/>
          </a:xfrm>
          <a:prstGeom prst="rect">
            <a:avLst/>
          </a:prstGeom>
        </p:spPr>
        <p:txBody>
          <a:bodyPr lIns="0" tIns="0" rIns="0" bIns="0"/>
          <a:lstStyle/>
          <a:p>
            <a:r>
              <a:rPr lang="en-US" sz="900" b="0" strike="noStrike" spc="-1">
                <a:latin typeface="Arial"/>
              </a:rPr>
              <a:t>Possible lung function trajectories during the first 3 decades of life are shown; the lung function plotted for each age is the percentage of the maximum FEV1 in a person without lung disease; the maximum value is usually attained at the age of 18 to 30 years. A normal pattern of lung function growth and decline is characterized by a steep increase during adolescence, a plateau in early adulthood, and a gradual decline into old age. Abnormal trajectories include reduced growth, normal growth and an early decline, and reduced growth and an early decline. The red brackets indicate FEV1 criteria according to Global Initiative for Chronic Obstructive Lung Disease (GOLD) stage 2 (FEV1 ≥50% and &lt;80%) and stage 3 (FEV1 ≥30% and &lt;50%) of chronic obstructive pulmonary disease (COPD), when accompanied by a ratio of FEV1 to forced vital capacity that is less than 0.70. The figure is adapted from Speizer and Tager. Reprinted with permission from McGeachie et al.</a:t>
            </a:r>
            <a:r>
              <a:rPr lang="en-US" sz="900" b="0" strike="noStrike" spc="-1" baseline="33000">
                <a:latin typeface="Arial"/>
              </a:rPr>
              <a:t>22</a:t>
            </a:r>
            <a:endParaRPr lang="en-US" sz="900" b="0" strike="noStrike" spc="-1">
              <a:latin typeface="Arial"/>
            </a:endParaRPr>
          </a:p>
          <a:p>
            <a:endParaRPr lang="en-US" sz="900" b="0" strike="noStrike" spc="-1">
              <a:latin typeface="Arial"/>
            </a:endParaRPr>
          </a:p>
          <a:p>
            <a:endParaRPr lang="en-US" sz="900" b="0" strike="noStrike" spc="-1">
              <a:latin typeface="Arial"/>
            </a:endParaRPr>
          </a:p>
          <a:p>
            <a:endParaRPr lang="en-US" sz="9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1C843-263C-4290-9400-BE0D9A9A14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78571D-1D50-4A43-A7B5-1B8A80FC2E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B33865-CBC8-404D-B941-377996DA434D}"/>
              </a:ext>
            </a:extLst>
          </p:cNvPr>
          <p:cNvSpPr>
            <a:spLocks noGrp="1"/>
          </p:cNvSpPr>
          <p:nvPr>
            <p:ph type="dt" sz="half" idx="10"/>
          </p:nvPr>
        </p:nvSpPr>
        <p:spPr/>
        <p:txBody>
          <a:bodyPr/>
          <a:lstStyle/>
          <a:p>
            <a:fld id="{22877A12-221D-47DC-940E-76EF808BF37C}" type="datetimeFigureOut">
              <a:rPr lang="en-US" smtClean="0"/>
              <a:t>4/29/2023</a:t>
            </a:fld>
            <a:endParaRPr lang="en-US"/>
          </a:p>
        </p:txBody>
      </p:sp>
      <p:sp>
        <p:nvSpPr>
          <p:cNvPr id="5" name="Footer Placeholder 4">
            <a:extLst>
              <a:ext uri="{FF2B5EF4-FFF2-40B4-BE49-F238E27FC236}">
                <a16:creationId xmlns:a16="http://schemas.microsoft.com/office/drawing/2014/main" id="{70AD8989-F514-4EA2-AB67-4B4C19AB4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C311CA-5B2F-48B7-9585-1D6EE899C258}"/>
              </a:ext>
            </a:extLst>
          </p:cNvPr>
          <p:cNvSpPr>
            <a:spLocks noGrp="1"/>
          </p:cNvSpPr>
          <p:nvPr>
            <p:ph type="sldNum" sz="quarter" idx="12"/>
          </p:nvPr>
        </p:nvSpPr>
        <p:spPr/>
        <p:txBody>
          <a:bodyPr/>
          <a:lstStyle/>
          <a:p>
            <a:fld id="{34D1E47C-410F-404B-ADBD-A961C9D2FE85}" type="slidenum">
              <a:rPr lang="en-US" smtClean="0"/>
              <a:t>‹#›</a:t>
            </a:fld>
            <a:endParaRPr lang="en-US"/>
          </a:p>
        </p:txBody>
      </p:sp>
    </p:spTree>
    <p:extLst>
      <p:ext uri="{BB962C8B-B14F-4D97-AF65-F5344CB8AC3E}">
        <p14:creationId xmlns:p14="http://schemas.microsoft.com/office/powerpoint/2010/main" val="309203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F2202-A97D-4F30-A64A-CDD6E85765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4D5582-6734-4837-8842-B954CBA9BB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45BC9-35D7-4208-AC88-1C2700F9C5AE}"/>
              </a:ext>
            </a:extLst>
          </p:cNvPr>
          <p:cNvSpPr>
            <a:spLocks noGrp="1"/>
          </p:cNvSpPr>
          <p:nvPr>
            <p:ph type="dt" sz="half" idx="10"/>
          </p:nvPr>
        </p:nvSpPr>
        <p:spPr/>
        <p:txBody>
          <a:bodyPr/>
          <a:lstStyle/>
          <a:p>
            <a:fld id="{22877A12-221D-47DC-940E-76EF808BF37C}" type="datetimeFigureOut">
              <a:rPr lang="en-US" smtClean="0"/>
              <a:t>4/29/2023</a:t>
            </a:fld>
            <a:endParaRPr lang="en-US"/>
          </a:p>
        </p:txBody>
      </p:sp>
      <p:sp>
        <p:nvSpPr>
          <p:cNvPr id="5" name="Footer Placeholder 4">
            <a:extLst>
              <a:ext uri="{FF2B5EF4-FFF2-40B4-BE49-F238E27FC236}">
                <a16:creationId xmlns:a16="http://schemas.microsoft.com/office/drawing/2014/main" id="{EA2FC534-2121-4375-A6B9-663D999EB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599F8C-DCF9-47A1-BE26-A65F60F8FFE5}"/>
              </a:ext>
            </a:extLst>
          </p:cNvPr>
          <p:cNvSpPr>
            <a:spLocks noGrp="1"/>
          </p:cNvSpPr>
          <p:nvPr>
            <p:ph type="sldNum" sz="quarter" idx="12"/>
          </p:nvPr>
        </p:nvSpPr>
        <p:spPr/>
        <p:txBody>
          <a:bodyPr/>
          <a:lstStyle/>
          <a:p>
            <a:fld id="{34D1E47C-410F-404B-ADBD-A961C9D2FE85}" type="slidenum">
              <a:rPr lang="en-US" smtClean="0"/>
              <a:t>‹#›</a:t>
            </a:fld>
            <a:endParaRPr lang="en-US"/>
          </a:p>
        </p:txBody>
      </p:sp>
    </p:spTree>
    <p:extLst>
      <p:ext uri="{BB962C8B-B14F-4D97-AF65-F5344CB8AC3E}">
        <p14:creationId xmlns:p14="http://schemas.microsoft.com/office/powerpoint/2010/main" val="3563844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B863A7-3C3F-4B3E-AA74-EA12D84031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00DDE7-8E87-4042-B0D6-F1B9D34DE2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B4B98C-52A9-43FF-9324-4BDC79D1A67B}"/>
              </a:ext>
            </a:extLst>
          </p:cNvPr>
          <p:cNvSpPr>
            <a:spLocks noGrp="1"/>
          </p:cNvSpPr>
          <p:nvPr>
            <p:ph type="dt" sz="half" idx="10"/>
          </p:nvPr>
        </p:nvSpPr>
        <p:spPr/>
        <p:txBody>
          <a:bodyPr/>
          <a:lstStyle/>
          <a:p>
            <a:fld id="{22877A12-221D-47DC-940E-76EF808BF37C}" type="datetimeFigureOut">
              <a:rPr lang="en-US" smtClean="0"/>
              <a:t>4/29/2023</a:t>
            </a:fld>
            <a:endParaRPr lang="en-US"/>
          </a:p>
        </p:txBody>
      </p:sp>
      <p:sp>
        <p:nvSpPr>
          <p:cNvPr id="5" name="Footer Placeholder 4">
            <a:extLst>
              <a:ext uri="{FF2B5EF4-FFF2-40B4-BE49-F238E27FC236}">
                <a16:creationId xmlns:a16="http://schemas.microsoft.com/office/drawing/2014/main" id="{A32D002E-E4EC-42B3-B1B3-83EEFA51BC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2A940-8DB0-4794-BEEF-408F9DB2AFFE}"/>
              </a:ext>
            </a:extLst>
          </p:cNvPr>
          <p:cNvSpPr>
            <a:spLocks noGrp="1"/>
          </p:cNvSpPr>
          <p:nvPr>
            <p:ph type="sldNum" sz="quarter" idx="12"/>
          </p:nvPr>
        </p:nvSpPr>
        <p:spPr/>
        <p:txBody>
          <a:bodyPr/>
          <a:lstStyle/>
          <a:p>
            <a:fld id="{34D1E47C-410F-404B-ADBD-A961C9D2FE85}" type="slidenum">
              <a:rPr lang="en-US" smtClean="0"/>
              <a:t>‹#›</a:t>
            </a:fld>
            <a:endParaRPr lang="en-US"/>
          </a:p>
        </p:txBody>
      </p:sp>
    </p:spTree>
    <p:extLst>
      <p:ext uri="{BB962C8B-B14F-4D97-AF65-F5344CB8AC3E}">
        <p14:creationId xmlns:p14="http://schemas.microsoft.com/office/powerpoint/2010/main" val="1916039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only + Subtitle">
    <p:spTree>
      <p:nvGrpSpPr>
        <p:cNvPr id="1" name=""/>
        <p:cNvGrpSpPr/>
        <p:nvPr/>
      </p:nvGrpSpPr>
      <p:grpSpPr>
        <a:xfrm>
          <a:off x="0" y="0"/>
          <a:ext cx="0" cy="0"/>
          <a:chOff x="0" y="0"/>
          <a:chExt cx="0" cy="0"/>
        </a:xfrm>
      </p:grpSpPr>
      <p:sp>
        <p:nvSpPr>
          <p:cNvPr id="241" name="Title Text"/>
          <p:cNvSpPr txBox="1">
            <a:spLocks noGrp="1"/>
          </p:cNvSpPr>
          <p:nvPr>
            <p:ph type="title"/>
          </p:nvPr>
        </p:nvSpPr>
        <p:spPr>
          <a:xfrm>
            <a:off x="269421" y="253093"/>
            <a:ext cx="11665906" cy="489859"/>
          </a:xfrm>
          <a:prstGeom prst="rect">
            <a:avLst/>
          </a:prstGeom>
        </p:spPr>
        <p:txBody>
          <a:bodyPr/>
          <a:lstStyle>
            <a:lvl1pPr>
              <a:defRPr sz="3300"/>
            </a:lvl1pPr>
          </a:lstStyle>
          <a:p>
            <a:r>
              <a:t>Title Text</a:t>
            </a:r>
          </a:p>
        </p:txBody>
      </p:sp>
      <p:sp>
        <p:nvSpPr>
          <p:cNvPr id="242" name="Body Level One…"/>
          <p:cNvSpPr txBox="1">
            <a:spLocks noGrp="1"/>
          </p:cNvSpPr>
          <p:nvPr>
            <p:ph type="body" sz="quarter" idx="1"/>
          </p:nvPr>
        </p:nvSpPr>
        <p:spPr>
          <a:xfrm>
            <a:off x="2" y="6176964"/>
            <a:ext cx="11503480" cy="681038"/>
          </a:xfrm>
          <a:prstGeom prst="rect">
            <a:avLst/>
          </a:prstGeom>
        </p:spPr>
        <p:txBody>
          <a:bodyPr anchor="b"/>
          <a:lstStyle>
            <a:lvl1pPr marL="0" indent="0">
              <a:spcBef>
                <a:spcPts val="0"/>
              </a:spcBef>
              <a:buSzTx/>
              <a:buFontTx/>
              <a:buNone/>
              <a:defRPr sz="1200">
                <a:latin typeface="Arial"/>
                <a:ea typeface="Arial"/>
                <a:cs typeface="Arial"/>
                <a:sym typeface="Arial"/>
              </a:defRPr>
            </a:lvl1pPr>
            <a:lvl2pPr marL="812719" indent="-355564">
              <a:spcBef>
                <a:spcPts val="0"/>
              </a:spcBef>
              <a:buFontTx/>
              <a:defRPr sz="1200">
                <a:latin typeface="Arial"/>
                <a:ea typeface="Arial"/>
                <a:cs typeface="Arial"/>
                <a:sym typeface="Arial"/>
              </a:defRPr>
            </a:lvl2pPr>
            <a:lvl3pPr marL="1340984" indent="-426675">
              <a:spcBef>
                <a:spcPts val="0"/>
              </a:spcBef>
              <a:buFontTx/>
              <a:defRPr sz="1200">
                <a:latin typeface="Arial"/>
                <a:ea typeface="Arial"/>
                <a:cs typeface="Arial"/>
                <a:sym typeface="Arial"/>
              </a:defRPr>
            </a:lvl3pPr>
            <a:lvl4pPr marL="1845548" indent="-474086">
              <a:spcBef>
                <a:spcPts val="0"/>
              </a:spcBef>
              <a:buFontTx/>
              <a:defRPr sz="1200">
                <a:latin typeface="Arial"/>
                <a:ea typeface="Arial"/>
                <a:cs typeface="Arial"/>
                <a:sym typeface="Arial"/>
              </a:defRPr>
            </a:lvl4pPr>
            <a:lvl5pPr marL="2302703" indent="-474086">
              <a:spcBef>
                <a:spcPts val="0"/>
              </a:spcBef>
              <a:buFontTx/>
              <a:defRPr sz="12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43" name="Text Placeholder 4"/>
          <p:cNvSpPr>
            <a:spLocks noGrp="1"/>
          </p:cNvSpPr>
          <p:nvPr>
            <p:ph type="body" sz="quarter" idx="13"/>
          </p:nvPr>
        </p:nvSpPr>
        <p:spPr>
          <a:xfrm>
            <a:off x="269875" y="751801"/>
            <a:ext cx="11664953" cy="587376"/>
          </a:xfrm>
          <a:prstGeom prst="rect">
            <a:avLst/>
          </a:prstGeom>
        </p:spPr>
        <p:txBody>
          <a:bodyPr/>
          <a:lstStyle/>
          <a:p>
            <a:endParaRPr/>
          </a:p>
        </p:txBody>
      </p:sp>
      <p:sp>
        <p:nvSpPr>
          <p:cNvPr id="5" name="Slide Number">
            <a:extLst>
              <a:ext uri="{FF2B5EF4-FFF2-40B4-BE49-F238E27FC236}">
                <a16:creationId xmlns:a16="http://schemas.microsoft.com/office/drawing/2014/main" id="{4A768B27-51D5-4773-BF60-D031F54F9595}"/>
              </a:ext>
            </a:extLst>
          </p:cNvPr>
          <p:cNvSpPr txBox="1">
            <a:spLocks noGrp="1" noChangeArrowheads="1"/>
          </p:cNvSpPr>
          <p:nvPr>
            <p:ph type="sldNum" sz="quarter" idx="14"/>
          </p:nvPr>
        </p:nvSpPr>
        <p:spPr>
          <a:xfrm>
            <a:off x="5892033" y="6172200"/>
            <a:ext cx="2846017" cy="368300"/>
          </a:xfrm>
        </p:spPr>
        <p:txBody>
          <a:bodyPr/>
          <a:lstStyle>
            <a:lvl1pPr>
              <a:defRPr/>
            </a:lvl1pPr>
          </a:lstStyle>
          <a:p>
            <a:pPr>
              <a:defRPr/>
            </a:pPr>
            <a:fld id="{0099A760-6D2B-4F68-8B4B-2149B59D4840}" type="slidenum">
              <a:rPr lang="en-US" altLang="en-US"/>
              <a:pPr>
                <a:defRPr/>
              </a:pPr>
              <a:t>‹#›</a:t>
            </a:fld>
            <a:endParaRPr lang="en-US" altLang="en-US"/>
          </a:p>
        </p:txBody>
      </p:sp>
    </p:spTree>
    <p:extLst>
      <p:ext uri="{BB962C8B-B14F-4D97-AF65-F5344CB8AC3E}">
        <p14:creationId xmlns:p14="http://schemas.microsoft.com/office/powerpoint/2010/main" val="135861048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1" name="Shape 21"/>
          <p:cNvSpPr txBox="1">
            <a:spLocks noGrp="1"/>
          </p:cNvSpPr>
          <p:nvPr>
            <p:ph type="title"/>
          </p:nvPr>
        </p:nvSpPr>
        <p:spPr>
          <a:xfrm>
            <a:off x="629200" y="984966"/>
            <a:ext cx="10962800" cy="102375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629200" y="2558784"/>
            <a:ext cx="10962800" cy="36134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11364734" y="6260831"/>
            <a:ext cx="731599" cy="524624"/>
          </a:xfrm>
          <a:prstGeom prst="rect">
            <a:avLst/>
          </a:prstGeom>
        </p:spPr>
        <p:txBody>
          <a:bodyPr lIns="91425" tIns="91425" rIns="91425" bIns="91425" anchor="ctr" anchorCtr="0">
            <a:noAutofit/>
          </a:bodyPr>
          <a:lstStyle/>
          <a:p>
            <a:fld id="{00000000-1234-1234-1234-123412341234}" type="slidenum">
              <a:rPr lang="en">
                <a:solidFill>
                  <a:prstClr val="black">
                    <a:tint val="75000"/>
                  </a:prstClr>
                </a:solidFill>
              </a:rPr>
              <a:pPr/>
              <a:t>‹#›</a:t>
            </a:fld>
            <a:endParaRPr lang="en">
              <a:solidFill>
                <a:prstClr val="black">
                  <a:tint val="75000"/>
                </a:prstClr>
              </a:solidFill>
            </a:endParaRPr>
          </a:p>
        </p:txBody>
      </p:sp>
    </p:spTree>
    <p:extLst>
      <p:ext uri="{BB962C8B-B14F-4D97-AF65-F5344CB8AC3E}">
        <p14:creationId xmlns:p14="http://schemas.microsoft.com/office/powerpoint/2010/main" val="3667617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771" y="1526512"/>
            <a:ext cx="11138400" cy="44719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l-PL" dirty="0"/>
          </a:p>
        </p:txBody>
      </p:sp>
      <p:sp>
        <p:nvSpPr>
          <p:cNvPr id="8" name="Text Placeholder 7">
            <a:extLst>
              <a:ext uri="{FF2B5EF4-FFF2-40B4-BE49-F238E27FC236}">
                <a16:creationId xmlns:a16="http://schemas.microsoft.com/office/drawing/2014/main" id="{9113A743-70F2-478E-9538-CBF7F73D30D9}"/>
              </a:ext>
            </a:extLst>
          </p:cNvPr>
          <p:cNvSpPr>
            <a:spLocks noGrp="1"/>
          </p:cNvSpPr>
          <p:nvPr>
            <p:ph type="body" sz="quarter" idx="12" hasCustomPrompt="1"/>
          </p:nvPr>
        </p:nvSpPr>
        <p:spPr>
          <a:xfrm>
            <a:off x="517771" y="987789"/>
            <a:ext cx="11138400" cy="338554"/>
          </a:xfrm>
        </p:spPr>
        <p:txBody>
          <a:bodyPr>
            <a:spAutoFit/>
          </a:bodyPr>
          <a:lstStyle>
            <a:lvl1pPr marL="0" indent="0">
              <a:buNone/>
              <a:defRPr sz="2200">
                <a:solidFill>
                  <a:schemeClr val="accent1"/>
                </a:solidFill>
              </a:defRPr>
            </a:lvl1pPr>
          </a:lstStyle>
          <a:p>
            <a:pPr lvl="0"/>
            <a:r>
              <a:rPr lang="en-US" dirty="0"/>
              <a:t>Click to edit Master title style</a:t>
            </a:r>
          </a:p>
        </p:txBody>
      </p:sp>
      <p:sp>
        <p:nvSpPr>
          <p:cNvPr id="15" name="shpPlaceholderNumber">
            <a:extLst>
              <a:ext uri="{FF2B5EF4-FFF2-40B4-BE49-F238E27FC236}">
                <a16:creationId xmlns:a16="http://schemas.microsoft.com/office/drawing/2014/main" id="{40C367F2-1B3C-4426-A83B-D7E4DBC33CE6}"/>
              </a:ext>
            </a:extLst>
          </p:cNvPr>
          <p:cNvSpPr>
            <a:spLocks noGrp="1" noChangeArrowheads="1"/>
          </p:cNvSpPr>
          <p:nvPr>
            <p:ph type="sldNum" sz="quarter" idx="4"/>
          </p:nvPr>
        </p:nvSpPr>
        <p:spPr bwMode="auto">
          <a:xfrm>
            <a:off x="11366695" y="6665374"/>
            <a:ext cx="301674"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spcBef>
                <a:spcPct val="0"/>
              </a:spcBef>
              <a:defRPr sz="800">
                <a:solidFill>
                  <a:schemeClr val="tx1"/>
                </a:solidFill>
              </a:defRPr>
            </a:lvl1pPr>
          </a:lstStyle>
          <a:p>
            <a:fld id="{0FBB20A0-29A2-4F03-9BB9-2B9F07088D58}" type="slidenum">
              <a:rPr lang="en-GB" smtClean="0"/>
              <a:pPr/>
              <a:t>‹#›</a:t>
            </a:fld>
            <a:endParaRPr lang="en-GB"/>
          </a:p>
        </p:txBody>
      </p:sp>
      <p:sp>
        <p:nvSpPr>
          <p:cNvPr id="4" name="Title 3">
            <a:extLst>
              <a:ext uri="{FF2B5EF4-FFF2-40B4-BE49-F238E27FC236}">
                <a16:creationId xmlns:a16="http://schemas.microsoft.com/office/drawing/2014/main" id="{157647BE-18BB-429C-B6FA-07217D7A8DF1}"/>
              </a:ext>
            </a:extLst>
          </p:cNvPr>
          <p:cNvSpPr>
            <a:spLocks noGrp="1"/>
          </p:cNvSpPr>
          <p:nvPr>
            <p:ph type="title"/>
          </p:nvPr>
        </p:nvSpPr>
        <p:spPr/>
        <p:txBody>
          <a:bodyPr/>
          <a:lstStyle/>
          <a:p>
            <a:r>
              <a:rPr lang="en-US"/>
              <a:t>Click to edit Master title style</a:t>
            </a:r>
          </a:p>
        </p:txBody>
      </p:sp>
      <p:sp>
        <p:nvSpPr>
          <p:cNvPr id="9" name="Text Placeholder 18">
            <a:extLst>
              <a:ext uri="{FF2B5EF4-FFF2-40B4-BE49-F238E27FC236}">
                <a16:creationId xmlns:a16="http://schemas.microsoft.com/office/drawing/2014/main" id="{BEE7C373-DC4D-4D7F-80B4-CBF485F67A65}"/>
              </a:ext>
            </a:extLst>
          </p:cNvPr>
          <p:cNvSpPr>
            <a:spLocks noGrp="1"/>
          </p:cNvSpPr>
          <p:nvPr>
            <p:ph type="body" sz="quarter" idx="13" hasCustomPrompt="1"/>
          </p:nvPr>
        </p:nvSpPr>
        <p:spPr>
          <a:xfrm>
            <a:off x="529494" y="6452006"/>
            <a:ext cx="11138400" cy="123111"/>
          </a:xfrm>
          <a:prstGeom prst="rect">
            <a:avLst/>
          </a:prstGeom>
        </p:spPr>
        <p:txBody>
          <a:bodyPr tIns="0" bIns="0" anchor="b">
            <a:spAutoFit/>
          </a:bodyPr>
          <a:lstStyle>
            <a:lvl1pPr marL="0" indent="0">
              <a:buNone/>
              <a:defRPr lang="en-US" sz="800" kern="1200" dirty="0">
                <a:solidFill>
                  <a:schemeClr val="tx1"/>
                </a:solidFill>
                <a:latin typeface="Arial" panose="020B0604020202020204" pitchFamily="34" charset="0"/>
                <a:ea typeface="Verdana" panose="020B0604030504040204" pitchFamily="34" charset="0"/>
                <a:cs typeface="Arial"/>
              </a:defRPr>
            </a:lvl1pPr>
          </a:lstStyle>
          <a:p>
            <a:pPr lvl="0"/>
            <a:r>
              <a:rPr lang="en-US" dirty="0"/>
              <a:t>Footnote placeholder</a:t>
            </a:r>
          </a:p>
        </p:txBody>
      </p:sp>
    </p:spTree>
    <p:extLst>
      <p:ext uri="{BB962C8B-B14F-4D97-AF65-F5344CB8AC3E}">
        <p14:creationId xmlns:p14="http://schemas.microsoft.com/office/powerpoint/2010/main" val="291628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EAD6C-D4AB-4E41-91B6-17825C2B3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7C526F-96CA-453E-B70B-CCC28CA496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F54762-B255-4E51-89BB-67773A96E04C}"/>
              </a:ext>
            </a:extLst>
          </p:cNvPr>
          <p:cNvSpPr>
            <a:spLocks noGrp="1"/>
          </p:cNvSpPr>
          <p:nvPr>
            <p:ph type="dt" sz="half" idx="10"/>
          </p:nvPr>
        </p:nvSpPr>
        <p:spPr/>
        <p:txBody>
          <a:bodyPr/>
          <a:lstStyle/>
          <a:p>
            <a:fld id="{22877A12-221D-47DC-940E-76EF808BF37C}" type="datetimeFigureOut">
              <a:rPr lang="en-US" smtClean="0"/>
              <a:t>4/29/2023</a:t>
            </a:fld>
            <a:endParaRPr lang="en-US"/>
          </a:p>
        </p:txBody>
      </p:sp>
      <p:sp>
        <p:nvSpPr>
          <p:cNvPr id="5" name="Footer Placeholder 4">
            <a:extLst>
              <a:ext uri="{FF2B5EF4-FFF2-40B4-BE49-F238E27FC236}">
                <a16:creationId xmlns:a16="http://schemas.microsoft.com/office/drawing/2014/main" id="{29EEE80B-7660-4074-9186-3604B300B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782393-9CF8-4095-A131-C62A6EEDFFE0}"/>
              </a:ext>
            </a:extLst>
          </p:cNvPr>
          <p:cNvSpPr>
            <a:spLocks noGrp="1"/>
          </p:cNvSpPr>
          <p:nvPr>
            <p:ph type="sldNum" sz="quarter" idx="12"/>
          </p:nvPr>
        </p:nvSpPr>
        <p:spPr/>
        <p:txBody>
          <a:bodyPr/>
          <a:lstStyle/>
          <a:p>
            <a:fld id="{34D1E47C-410F-404B-ADBD-A961C9D2FE85}" type="slidenum">
              <a:rPr lang="en-US" smtClean="0"/>
              <a:t>‹#›</a:t>
            </a:fld>
            <a:endParaRPr lang="en-US"/>
          </a:p>
        </p:txBody>
      </p:sp>
    </p:spTree>
    <p:extLst>
      <p:ext uri="{BB962C8B-B14F-4D97-AF65-F5344CB8AC3E}">
        <p14:creationId xmlns:p14="http://schemas.microsoft.com/office/powerpoint/2010/main" val="994517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A5C5-C9ED-4723-B0B6-2868CE1DB9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1AE6A8-9ADB-4733-BF05-9581E6201B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AD73C7-0D7B-47C1-97E0-AFEDFDA5AEEE}"/>
              </a:ext>
            </a:extLst>
          </p:cNvPr>
          <p:cNvSpPr>
            <a:spLocks noGrp="1"/>
          </p:cNvSpPr>
          <p:nvPr>
            <p:ph type="dt" sz="half" idx="10"/>
          </p:nvPr>
        </p:nvSpPr>
        <p:spPr/>
        <p:txBody>
          <a:bodyPr/>
          <a:lstStyle/>
          <a:p>
            <a:fld id="{22877A12-221D-47DC-940E-76EF808BF37C}" type="datetimeFigureOut">
              <a:rPr lang="en-US" smtClean="0"/>
              <a:t>4/29/2023</a:t>
            </a:fld>
            <a:endParaRPr lang="en-US"/>
          </a:p>
        </p:txBody>
      </p:sp>
      <p:sp>
        <p:nvSpPr>
          <p:cNvPr id="5" name="Footer Placeholder 4">
            <a:extLst>
              <a:ext uri="{FF2B5EF4-FFF2-40B4-BE49-F238E27FC236}">
                <a16:creationId xmlns:a16="http://schemas.microsoft.com/office/drawing/2014/main" id="{DDFC9547-8B52-49A0-BD75-B43B6F4F0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12C03-BB39-4EE3-93C8-D4C5AAAF50F5}"/>
              </a:ext>
            </a:extLst>
          </p:cNvPr>
          <p:cNvSpPr>
            <a:spLocks noGrp="1"/>
          </p:cNvSpPr>
          <p:nvPr>
            <p:ph type="sldNum" sz="quarter" idx="12"/>
          </p:nvPr>
        </p:nvSpPr>
        <p:spPr/>
        <p:txBody>
          <a:bodyPr/>
          <a:lstStyle/>
          <a:p>
            <a:fld id="{34D1E47C-410F-404B-ADBD-A961C9D2FE85}" type="slidenum">
              <a:rPr lang="en-US" smtClean="0"/>
              <a:t>‹#›</a:t>
            </a:fld>
            <a:endParaRPr lang="en-US"/>
          </a:p>
        </p:txBody>
      </p:sp>
    </p:spTree>
    <p:extLst>
      <p:ext uri="{BB962C8B-B14F-4D97-AF65-F5344CB8AC3E}">
        <p14:creationId xmlns:p14="http://schemas.microsoft.com/office/powerpoint/2010/main" val="3678245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B379-1BE1-4063-AB01-33DCEF6702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772A47-E1A6-4F59-8860-EF76E1FFD3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1D66BC-F676-470D-842E-DCD204239B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2E9B20-D21A-4153-8D52-5934685A72FE}"/>
              </a:ext>
            </a:extLst>
          </p:cNvPr>
          <p:cNvSpPr>
            <a:spLocks noGrp="1"/>
          </p:cNvSpPr>
          <p:nvPr>
            <p:ph type="dt" sz="half" idx="10"/>
          </p:nvPr>
        </p:nvSpPr>
        <p:spPr/>
        <p:txBody>
          <a:bodyPr/>
          <a:lstStyle/>
          <a:p>
            <a:fld id="{22877A12-221D-47DC-940E-76EF808BF37C}" type="datetimeFigureOut">
              <a:rPr lang="en-US" smtClean="0"/>
              <a:t>4/29/2023</a:t>
            </a:fld>
            <a:endParaRPr lang="en-US"/>
          </a:p>
        </p:txBody>
      </p:sp>
      <p:sp>
        <p:nvSpPr>
          <p:cNvPr id="6" name="Footer Placeholder 5">
            <a:extLst>
              <a:ext uri="{FF2B5EF4-FFF2-40B4-BE49-F238E27FC236}">
                <a16:creationId xmlns:a16="http://schemas.microsoft.com/office/drawing/2014/main" id="{FA376955-C6D1-4140-82A0-96417C243C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0185E-FDC6-4D6F-A6F3-9EC6FADCA098}"/>
              </a:ext>
            </a:extLst>
          </p:cNvPr>
          <p:cNvSpPr>
            <a:spLocks noGrp="1"/>
          </p:cNvSpPr>
          <p:nvPr>
            <p:ph type="sldNum" sz="quarter" idx="12"/>
          </p:nvPr>
        </p:nvSpPr>
        <p:spPr/>
        <p:txBody>
          <a:bodyPr/>
          <a:lstStyle/>
          <a:p>
            <a:fld id="{34D1E47C-410F-404B-ADBD-A961C9D2FE85}" type="slidenum">
              <a:rPr lang="en-US" smtClean="0"/>
              <a:t>‹#›</a:t>
            </a:fld>
            <a:endParaRPr lang="en-US"/>
          </a:p>
        </p:txBody>
      </p:sp>
    </p:spTree>
    <p:extLst>
      <p:ext uri="{BB962C8B-B14F-4D97-AF65-F5344CB8AC3E}">
        <p14:creationId xmlns:p14="http://schemas.microsoft.com/office/powerpoint/2010/main" val="369221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12DBE-1CBF-48C8-83C1-C4964129B8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81B1DD-65A9-4B2D-883A-BE02F1510E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86A2BF-68B6-4A8E-8519-36C86EFEF8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B73EB5-DA3C-495E-8018-F79738F56C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147B9F-878E-4838-8072-29DC03F5C9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598167-8E34-4F49-AD6D-96751051A517}"/>
              </a:ext>
            </a:extLst>
          </p:cNvPr>
          <p:cNvSpPr>
            <a:spLocks noGrp="1"/>
          </p:cNvSpPr>
          <p:nvPr>
            <p:ph type="dt" sz="half" idx="10"/>
          </p:nvPr>
        </p:nvSpPr>
        <p:spPr/>
        <p:txBody>
          <a:bodyPr/>
          <a:lstStyle/>
          <a:p>
            <a:fld id="{22877A12-221D-47DC-940E-76EF808BF37C}" type="datetimeFigureOut">
              <a:rPr lang="en-US" smtClean="0"/>
              <a:t>4/29/2023</a:t>
            </a:fld>
            <a:endParaRPr lang="en-US"/>
          </a:p>
        </p:txBody>
      </p:sp>
      <p:sp>
        <p:nvSpPr>
          <p:cNvPr id="8" name="Footer Placeholder 7">
            <a:extLst>
              <a:ext uri="{FF2B5EF4-FFF2-40B4-BE49-F238E27FC236}">
                <a16:creationId xmlns:a16="http://schemas.microsoft.com/office/drawing/2014/main" id="{9D50813E-9C5E-4A85-8F15-6748623A55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F2F63B-E193-4020-87D7-903871F18CE2}"/>
              </a:ext>
            </a:extLst>
          </p:cNvPr>
          <p:cNvSpPr>
            <a:spLocks noGrp="1"/>
          </p:cNvSpPr>
          <p:nvPr>
            <p:ph type="sldNum" sz="quarter" idx="12"/>
          </p:nvPr>
        </p:nvSpPr>
        <p:spPr/>
        <p:txBody>
          <a:bodyPr/>
          <a:lstStyle/>
          <a:p>
            <a:fld id="{34D1E47C-410F-404B-ADBD-A961C9D2FE85}" type="slidenum">
              <a:rPr lang="en-US" smtClean="0"/>
              <a:t>‹#›</a:t>
            </a:fld>
            <a:endParaRPr lang="en-US"/>
          </a:p>
        </p:txBody>
      </p:sp>
    </p:spTree>
    <p:extLst>
      <p:ext uri="{BB962C8B-B14F-4D97-AF65-F5344CB8AC3E}">
        <p14:creationId xmlns:p14="http://schemas.microsoft.com/office/powerpoint/2010/main" val="260547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E05A-A586-44D3-A9CC-7E1AED2C38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092E15-5342-4589-A135-CE31A2D0558F}"/>
              </a:ext>
            </a:extLst>
          </p:cNvPr>
          <p:cNvSpPr>
            <a:spLocks noGrp="1"/>
          </p:cNvSpPr>
          <p:nvPr>
            <p:ph type="dt" sz="half" idx="10"/>
          </p:nvPr>
        </p:nvSpPr>
        <p:spPr/>
        <p:txBody>
          <a:bodyPr/>
          <a:lstStyle/>
          <a:p>
            <a:fld id="{22877A12-221D-47DC-940E-76EF808BF37C}" type="datetimeFigureOut">
              <a:rPr lang="en-US" smtClean="0"/>
              <a:t>4/29/2023</a:t>
            </a:fld>
            <a:endParaRPr lang="en-US"/>
          </a:p>
        </p:txBody>
      </p:sp>
      <p:sp>
        <p:nvSpPr>
          <p:cNvPr id="4" name="Footer Placeholder 3">
            <a:extLst>
              <a:ext uri="{FF2B5EF4-FFF2-40B4-BE49-F238E27FC236}">
                <a16:creationId xmlns:a16="http://schemas.microsoft.com/office/drawing/2014/main" id="{74C3E599-0E11-48B4-AE0F-AAD798B2FE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F6AC83-7AE2-4BB9-A8AE-2C88F232A74E}"/>
              </a:ext>
            </a:extLst>
          </p:cNvPr>
          <p:cNvSpPr>
            <a:spLocks noGrp="1"/>
          </p:cNvSpPr>
          <p:nvPr>
            <p:ph type="sldNum" sz="quarter" idx="12"/>
          </p:nvPr>
        </p:nvSpPr>
        <p:spPr/>
        <p:txBody>
          <a:bodyPr/>
          <a:lstStyle/>
          <a:p>
            <a:fld id="{34D1E47C-410F-404B-ADBD-A961C9D2FE85}" type="slidenum">
              <a:rPr lang="en-US" smtClean="0"/>
              <a:t>‹#›</a:t>
            </a:fld>
            <a:endParaRPr lang="en-US"/>
          </a:p>
        </p:txBody>
      </p:sp>
    </p:spTree>
    <p:extLst>
      <p:ext uri="{BB962C8B-B14F-4D97-AF65-F5344CB8AC3E}">
        <p14:creationId xmlns:p14="http://schemas.microsoft.com/office/powerpoint/2010/main" val="275950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A8FB6D-23A3-4B0A-8B77-8379585E6B82}"/>
              </a:ext>
            </a:extLst>
          </p:cNvPr>
          <p:cNvSpPr>
            <a:spLocks noGrp="1"/>
          </p:cNvSpPr>
          <p:nvPr>
            <p:ph type="dt" sz="half" idx="10"/>
          </p:nvPr>
        </p:nvSpPr>
        <p:spPr/>
        <p:txBody>
          <a:bodyPr/>
          <a:lstStyle/>
          <a:p>
            <a:fld id="{22877A12-221D-47DC-940E-76EF808BF37C}" type="datetimeFigureOut">
              <a:rPr lang="en-US" smtClean="0"/>
              <a:t>4/29/2023</a:t>
            </a:fld>
            <a:endParaRPr lang="en-US"/>
          </a:p>
        </p:txBody>
      </p:sp>
      <p:sp>
        <p:nvSpPr>
          <p:cNvPr id="3" name="Footer Placeholder 2">
            <a:extLst>
              <a:ext uri="{FF2B5EF4-FFF2-40B4-BE49-F238E27FC236}">
                <a16:creationId xmlns:a16="http://schemas.microsoft.com/office/drawing/2014/main" id="{C4A169EF-BF94-43A7-8363-B26BDCB7B4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C2EE6A-7D17-4120-A47F-CB2722813D80}"/>
              </a:ext>
            </a:extLst>
          </p:cNvPr>
          <p:cNvSpPr>
            <a:spLocks noGrp="1"/>
          </p:cNvSpPr>
          <p:nvPr>
            <p:ph type="sldNum" sz="quarter" idx="12"/>
          </p:nvPr>
        </p:nvSpPr>
        <p:spPr/>
        <p:txBody>
          <a:bodyPr/>
          <a:lstStyle/>
          <a:p>
            <a:fld id="{34D1E47C-410F-404B-ADBD-A961C9D2FE85}" type="slidenum">
              <a:rPr lang="en-US" smtClean="0"/>
              <a:t>‹#›</a:t>
            </a:fld>
            <a:endParaRPr lang="en-US"/>
          </a:p>
        </p:txBody>
      </p:sp>
    </p:spTree>
    <p:extLst>
      <p:ext uri="{BB962C8B-B14F-4D97-AF65-F5344CB8AC3E}">
        <p14:creationId xmlns:p14="http://schemas.microsoft.com/office/powerpoint/2010/main" val="119860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20A4F-3CEF-4CFE-BB78-414C7AD12C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583A2D-FA5C-4254-B4B7-85F2B8DCDA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31469A-C4E6-4B57-BA0C-702FECE59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3C89BA-77D0-4E6E-AB09-63313E1FA32A}"/>
              </a:ext>
            </a:extLst>
          </p:cNvPr>
          <p:cNvSpPr>
            <a:spLocks noGrp="1"/>
          </p:cNvSpPr>
          <p:nvPr>
            <p:ph type="dt" sz="half" idx="10"/>
          </p:nvPr>
        </p:nvSpPr>
        <p:spPr/>
        <p:txBody>
          <a:bodyPr/>
          <a:lstStyle/>
          <a:p>
            <a:fld id="{22877A12-221D-47DC-940E-76EF808BF37C}" type="datetimeFigureOut">
              <a:rPr lang="en-US" smtClean="0"/>
              <a:t>4/29/2023</a:t>
            </a:fld>
            <a:endParaRPr lang="en-US"/>
          </a:p>
        </p:txBody>
      </p:sp>
      <p:sp>
        <p:nvSpPr>
          <p:cNvPr id="6" name="Footer Placeholder 5">
            <a:extLst>
              <a:ext uri="{FF2B5EF4-FFF2-40B4-BE49-F238E27FC236}">
                <a16:creationId xmlns:a16="http://schemas.microsoft.com/office/drawing/2014/main" id="{2DCF53F8-1FDF-4DA3-B058-2403EE2419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18CD41-976D-420D-8FA6-248D5F7A9AA1}"/>
              </a:ext>
            </a:extLst>
          </p:cNvPr>
          <p:cNvSpPr>
            <a:spLocks noGrp="1"/>
          </p:cNvSpPr>
          <p:nvPr>
            <p:ph type="sldNum" sz="quarter" idx="12"/>
          </p:nvPr>
        </p:nvSpPr>
        <p:spPr/>
        <p:txBody>
          <a:bodyPr/>
          <a:lstStyle/>
          <a:p>
            <a:fld id="{34D1E47C-410F-404B-ADBD-A961C9D2FE85}" type="slidenum">
              <a:rPr lang="en-US" smtClean="0"/>
              <a:t>‹#›</a:t>
            </a:fld>
            <a:endParaRPr lang="en-US"/>
          </a:p>
        </p:txBody>
      </p:sp>
    </p:spTree>
    <p:extLst>
      <p:ext uri="{BB962C8B-B14F-4D97-AF65-F5344CB8AC3E}">
        <p14:creationId xmlns:p14="http://schemas.microsoft.com/office/powerpoint/2010/main" val="2292991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EA9E-068A-40D6-B169-E95E261C9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31349C-A8FE-4AFB-96C1-39A6E5BC02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2260D7-1618-4596-B41C-F23A089EF6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99E1CD-DF34-4A35-8F33-E0B654CFE2DA}"/>
              </a:ext>
            </a:extLst>
          </p:cNvPr>
          <p:cNvSpPr>
            <a:spLocks noGrp="1"/>
          </p:cNvSpPr>
          <p:nvPr>
            <p:ph type="dt" sz="half" idx="10"/>
          </p:nvPr>
        </p:nvSpPr>
        <p:spPr/>
        <p:txBody>
          <a:bodyPr/>
          <a:lstStyle/>
          <a:p>
            <a:fld id="{22877A12-221D-47DC-940E-76EF808BF37C}" type="datetimeFigureOut">
              <a:rPr lang="en-US" smtClean="0"/>
              <a:t>4/29/2023</a:t>
            </a:fld>
            <a:endParaRPr lang="en-US"/>
          </a:p>
        </p:txBody>
      </p:sp>
      <p:sp>
        <p:nvSpPr>
          <p:cNvPr id="6" name="Footer Placeholder 5">
            <a:extLst>
              <a:ext uri="{FF2B5EF4-FFF2-40B4-BE49-F238E27FC236}">
                <a16:creationId xmlns:a16="http://schemas.microsoft.com/office/drawing/2014/main" id="{413371A2-6C68-499C-9965-DDE0C3C495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B31F6D-EDFF-49BB-87A9-59B0C604CFD5}"/>
              </a:ext>
            </a:extLst>
          </p:cNvPr>
          <p:cNvSpPr>
            <a:spLocks noGrp="1"/>
          </p:cNvSpPr>
          <p:nvPr>
            <p:ph type="sldNum" sz="quarter" idx="12"/>
          </p:nvPr>
        </p:nvSpPr>
        <p:spPr/>
        <p:txBody>
          <a:bodyPr/>
          <a:lstStyle/>
          <a:p>
            <a:fld id="{34D1E47C-410F-404B-ADBD-A961C9D2FE85}" type="slidenum">
              <a:rPr lang="en-US" smtClean="0"/>
              <a:t>‹#›</a:t>
            </a:fld>
            <a:endParaRPr lang="en-US"/>
          </a:p>
        </p:txBody>
      </p:sp>
    </p:spTree>
    <p:extLst>
      <p:ext uri="{BB962C8B-B14F-4D97-AF65-F5344CB8AC3E}">
        <p14:creationId xmlns:p14="http://schemas.microsoft.com/office/powerpoint/2010/main" val="3620916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1640E3-DDDD-4CFD-81FE-BEFD54C01F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D25CC8-ADF3-48D4-B187-04000B1478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14696-09D2-4AA7-80A6-B55C2D4343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77A12-221D-47DC-940E-76EF808BF37C}" type="datetimeFigureOut">
              <a:rPr lang="en-US" smtClean="0"/>
              <a:t>4/29/2023</a:t>
            </a:fld>
            <a:endParaRPr lang="en-US"/>
          </a:p>
        </p:txBody>
      </p:sp>
      <p:sp>
        <p:nvSpPr>
          <p:cNvPr id="5" name="Footer Placeholder 4">
            <a:extLst>
              <a:ext uri="{FF2B5EF4-FFF2-40B4-BE49-F238E27FC236}">
                <a16:creationId xmlns:a16="http://schemas.microsoft.com/office/drawing/2014/main" id="{C7BECD99-A6C4-463E-BCD6-09BCCBE847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F4D064-2295-4CA5-A534-C6B321B3AC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1E47C-410F-404B-ADBD-A961C9D2FE85}" type="slidenum">
              <a:rPr lang="en-US" smtClean="0"/>
              <a:t>‹#›</a:t>
            </a:fld>
            <a:endParaRPr lang="en-US"/>
          </a:p>
        </p:txBody>
      </p:sp>
    </p:spTree>
    <p:extLst>
      <p:ext uri="{BB962C8B-B14F-4D97-AF65-F5344CB8AC3E}">
        <p14:creationId xmlns:p14="http://schemas.microsoft.com/office/powerpoint/2010/main" val="1059749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dc.gov/asthma/default.htm" TargetMode="Externa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chart" Target="../charts/chart1.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customXml" Target="../ink/ink6.xml"/><Relationship Id="rId7" Type="http://schemas.openxmlformats.org/officeDocument/2006/relationships/customXml" Target="../ink/ink8.xml"/><Relationship Id="rId2" Type="http://schemas.openxmlformats.org/officeDocument/2006/relationships/image" Target="../media/image22.emf"/><Relationship Id="rId1" Type="http://schemas.openxmlformats.org/officeDocument/2006/relationships/slideLayout" Target="../slideLayouts/slideLayout6.xml"/><Relationship Id="rId6" Type="http://schemas.openxmlformats.org/officeDocument/2006/relationships/image" Target="../media/image90.png"/><Relationship Id="rId5" Type="http://schemas.openxmlformats.org/officeDocument/2006/relationships/customXml" Target="../ink/ink7.xml"/><Relationship Id="rId4" Type="http://schemas.openxmlformats.org/officeDocument/2006/relationships/image" Target="../media/image80.png"/><Relationship Id="rId9" Type="http://schemas.openxmlformats.org/officeDocument/2006/relationships/customXml" Target="../ink/ink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70.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hyperlink" Target="https://www.sciencedirect.com/topics/medicine-and-dentistry/spirometry"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50.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7.png"/><Relationship Id="rId4" Type="http://schemas.openxmlformats.org/officeDocument/2006/relationships/image" Target="../media/image40.png"/><Relationship Id="rId9" Type="http://schemas.openxmlformats.org/officeDocument/2006/relationships/customXml" Target="../ink/ink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a:extLst>
              <a:ext uri="{FF2B5EF4-FFF2-40B4-BE49-F238E27FC236}">
                <a16:creationId xmlns:a16="http://schemas.microsoft.com/office/drawing/2014/main" id="{0757D9A5-6E7B-4B49-AD71-1C345194A1B6}"/>
              </a:ext>
            </a:extLst>
          </p:cNvPr>
          <p:cNvSpPr>
            <a:spLocks noGrp="1" noChangeArrowheads="1"/>
          </p:cNvSpPr>
          <p:nvPr>
            <p:ph type="ctrTitle"/>
          </p:nvPr>
        </p:nvSpPr>
        <p:spPr>
          <a:xfrm>
            <a:off x="1523802" y="765522"/>
            <a:ext cx="9144397" cy="2387289"/>
          </a:xfrm>
        </p:spPr>
        <p:txBody>
          <a:bodyPr/>
          <a:lstStyle/>
          <a:p>
            <a:r>
              <a:rPr lang="en-GB" altLang="en-US" sz="4400" b="1" dirty="0">
                <a:latin typeface="Calibri" panose="020F0502020204030204" pitchFamily="34" charset="0"/>
                <a:cs typeface="Calibri" panose="020F0502020204030204" pitchFamily="34" charset="0"/>
              </a:rPr>
              <a:t>Biologics in the Treatment of Severe Asthma</a:t>
            </a:r>
            <a:endParaRPr lang="en-US" altLang="en-US" sz="4400" b="1" dirty="0"/>
          </a:p>
        </p:txBody>
      </p:sp>
      <p:sp>
        <p:nvSpPr>
          <p:cNvPr id="4099" name="Subtitle 4">
            <a:extLst>
              <a:ext uri="{FF2B5EF4-FFF2-40B4-BE49-F238E27FC236}">
                <a16:creationId xmlns:a16="http://schemas.microsoft.com/office/drawing/2014/main" id="{77427625-A846-4B56-B2CC-8E0DB8D7084F}"/>
              </a:ext>
            </a:extLst>
          </p:cNvPr>
          <p:cNvSpPr>
            <a:spLocks noGrp="1" noChangeArrowheads="1"/>
          </p:cNvSpPr>
          <p:nvPr>
            <p:ph type="subTitle" idx="1"/>
          </p:nvPr>
        </p:nvSpPr>
        <p:spPr/>
        <p:txBody>
          <a:bodyPr>
            <a:normAutofit fontScale="92500" lnSpcReduction="10000"/>
          </a:bodyPr>
          <a:lstStyle/>
          <a:p>
            <a:endParaRPr lang="en-US" altLang="en-US" dirty="0"/>
          </a:p>
          <a:p>
            <a:r>
              <a:rPr lang="en-US" altLang="en-US" b="1" dirty="0"/>
              <a:t>Mark L. Corbett, M.D.</a:t>
            </a:r>
          </a:p>
          <a:p>
            <a:r>
              <a:rPr lang="en-US" altLang="en-US" b="1" dirty="0"/>
              <a:t>Family Allergy</a:t>
            </a:r>
          </a:p>
          <a:p>
            <a:r>
              <a:rPr lang="en-US" altLang="en-US" b="1" dirty="0"/>
              <a:t>Immediate Past President ACAAI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E0729-F87D-47E9-B8D4-68FD7A712AC4}"/>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863F466F-5233-4054-A0EA-D8CFC1719FAA}"/>
              </a:ext>
            </a:extLst>
          </p:cNvPr>
          <p:cNvPicPr>
            <a:picLocks noChangeAspect="1"/>
          </p:cNvPicPr>
          <p:nvPr/>
        </p:nvPicPr>
        <p:blipFill rotWithShape="1">
          <a:blip r:embed="rId2"/>
          <a:srcRect l="33525" t="39467" r="34225" b="15467"/>
          <a:stretch/>
        </p:blipFill>
        <p:spPr>
          <a:xfrm>
            <a:off x="2818516" y="1362456"/>
            <a:ext cx="6325484" cy="4972124"/>
          </a:xfrm>
          <a:prstGeom prst="rect">
            <a:avLst/>
          </a:prstGeom>
        </p:spPr>
      </p:pic>
      <p:sp>
        <p:nvSpPr>
          <p:cNvPr id="5" name="Footer Placeholder 4">
            <a:extLst>
              <a:ext uri="{FF2B5EF4-FFF2-40B4-BE49-F238E27FC236}">
                <a16:creationId xmlns:a16="http://schemas.microsoft.com/office/drawing/2014/main" id="{07AC4C7D-A0AF-46AA-9A41-92283E02D2F2}"/>
              </a:ext>
            </a:extLst>
          </p:cNvPr>
          <p:cNvSpPr>
            <a:spLocks noGrp="1"/>
          </p:cNvSpPr>
          <p:nvPr>
            <p:ph type="ftr" sz="quarter" idx="11"/>
          </p:nvPr>
        </p:nvSpPr>
        <p:spPr/>
        <p:txBody>
          <a:bodyPr/>
          <a:lstStyle/>
          <a:p>
            <a:r>
              <a:rPr lang="en-US" b="1" dirty="0">
                <a:solidFill>
                  <a:schemeClr val="tx1"/>
                </a:solidFill>
              </a:rPr>
              <a:t>Annals of Allergy, 4/2022 p.398</a:t>
            </a:r>
          </a:p>
        </p:txBody>
      </p:sp>
    </p:spTree>
    <p:extLst>
      <p:ext uri="{BB962C8B-B14F-4D97-AF65-F5344CB8AC3E}">
        <p14:creationId xmlns:p14="http://schemas.microsoft.com/office/powerpoint/2010/main" val="142751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F67F0-D36C-4895-9B16-27AB02CFB97C}"/>
              </a:ext>
            </a:extLst>
          </p:cNvPr>
          <p:cNvSpPr>
            <a:spLocks noGrp="1"/>
          </p:cNvSpPr>
          <p:nvPr>
            <p:ph type="title"/>
          </p:nvPr>
        </p:nvSpPr>
        <p:spPr/>
        <p:txBody>
          <a:bodyPr/>
          <a:lstStyle/>
          <a:p>
            <a:r>
              <a:rPr lang="en-US" dirty="0"/>
              <a:t>Biologics in Asthma</a:t>
            </a:r>
          </a:p>
        </p:txBody>
      </p:sp>
      <p:sp>
        <p:nvSpPr>
          <p:cNvPr id="3" name="Content Placeholder 2">
            <a:extLst>
              <a:ext uri="{FF2B5EF4-FFF2-40B4-BE49-F238E27FC236}">
                <a16:creationId xmlns:a16="http://schemas.microsoft.com/office/drawing/2014/main" id="{D0BC2AEA-21E6-4EF4-9E44-54B24AB2808A}"/>
              </a:ext>
            </a:extLst>
          </p:cNvPr>
          <p:cNvSpPr>
            <a:spLocks noGrp="1"/>
          </p:cNvSpPr>
          <p:nvPr>
            <p:ph idx="1"/>
          </p:nvPr>
        </p:nvSpPr>
        <p:spPr/>
        <p:txBody>
          <a:bodyPr/>
          <a:lstStyle/>
          <a:p>
            <a:r>
              <a:rPr lang="en-US" dirty="0"/>
              <a:t>Pathophysiology of  Asthma</a:t>
            </a:r>
          </a:p>
          <a:p>
            <a:r>
              <a:rPr lang="en-US" b="1" dirty="0"/>
              <a:t>What is severe asthma?</a:t>
            </a:r>
          </a:p>
          <a:p>
            <a:r>
              <a:rPr lang="en-US" dirty="0"/>
              <a:t>Current biologics</a:t>
            </a:r>
          </a:p>
          <a:p>
            <a:r>
              <a:rPr lang="en-US" dirty="0"/>
              <a:t>How to choose therapy</a:t>
            </a:r>
          </a:p>
          <a:p>
            <a:r>
              <a:rPr lang="en-US" dirty="0"/>
              <a:t>Switch therapy</a:t>
            </a:r>
          </a:p>
          <a:p>
            <a:r>
              <a:rPr lang="en-US" dirty="0"/>
              <a:t>Combine therapy and are biologics curative </a:t>
            </a:r>
          </a:p>
          <a:p>
            <a:r>
              <a:rPr lang="en-US" dirty="0"/>
              <a:t>Cases</a:t>
            </a:r>
          </a:p>
        </p:txBody>
      </p:sp>
    </p:spTree>
    <p:extLst>
      <p:ext uri="{BB962C8B-B14F-4D97-AF65-F5344CB8AC3E}">
        <p14:creationId xmlns:p14="http://schemas.microsoft.com/office/powerpoint/2010/main" val="3928786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100">
            <a:extLst>
              <a:ext uri="{FF2B5EF4-FFF2-40B4-BE49-F238E27FC236}">
                <a16:creationId xmlns:a16="http://schemas.microsoft.com/office/drawing/2014/main" id="{3FC835AB-5DE7-431C-98C6-E994AACBF3DE}"/>
              </a:ext>
            </a:extLst>
          </p:cNvPr>
          <p:cNvSpPr txBox="1">
            <a:spLocks noGrp="1" noChangeArrowheads="1"/>
          </p:cNvSpPr>
          <p:nvPr>
            <p:ph type="title"/>
          </p:nvPr>
        </p:nvSpPr>
        <p:spPr/>
        <p:txBody>
          <a:bodyPr/>
          <a:lstStyle/>
          <a:p>
            <a:pPr eaLnBrk="1" hangingPunct="1"/>
            <a:r>
              <a:rPr lang="en-US" sz="4400" b="1" dirty="0">
                <a:effectLst/>
                <a:latin typeface="Calibri" panose="020F0502020204030204" pitchFamily="34" charset="0"/>
                <a:ea typeface="Times New Roman" panose="02020603050405020304" pitchFamily="18" charset="0"/>
              </a:rPr>
              <a:t>Beyond First Line Therapies for Recalcitrant Asthma</a:t>
            </a:r>
            <a:endParaRPr lang="en-US" altLang="en-US" b="1" dirty="0">
              <a:latin typeface="Calibri Light" panose="020F0302020204030204" pitchFamily="34" charset="0"/>
              <a:cs typeface="Calibri Light" panose="020F0302020204030204" pitchFamily="34" charset="0"/>
            </a:endParaRPr>
          </a:p>
        </p:txBody>
      </p:sp>
      <p:sp>
        <p:nvSpPr>
          <p:cNvPr id="291" name="Shape 101">
            <a:extLst>
              <a:ext uri="{FF2B5EF4-FFF2-40B4-BE49-F238E27FC236}">
                <a16:creationId xmlns:a16="http://schemas.microsoft.com/office/drawing/2014/main" id="{CF97B861-1790-4CC8-8F6E-23AC47E7C2CE}"/>
              </a:ext>
            </a:extLst>
          </p:cNvPr>
          <p:cNvSpPr txBox="1">
            <a:spLocks noGrp="1"/>
          </p:cNvSpPr>
          <p:nvPr>
            <p:ph idx="1"/>
          </p:nvPr>
        </p:nvSpPr>
        <p:spPr/>
        <p:txBody>
          <a:bodyPr>
            <a:normAutofit/>
          </a:bodyPr>
          <a:lstStyle/>
          <a:p>
            <a:pPr marL="212597" indent="-212597" defTabSz="850391" eaLnBrk="1" fontAlgn="auto" hangingPunct="1">
              <a:spcBef>
                <a:spcPts val="900"/>
              </a:spcBef>
              <a:spcAft>
                <a:spcPts val="0"/>
              </a:spcAft>
              <a:buFont typeface="Arial"/>
              <a:buChar char="•"/>
              <a:defRPr sz="2604"/>
            </a:pPr>
            <a:r>
              <a:rPr sz="2604">
                <a:sym typeface="Calibri"/>
              </a:rPr>
              <a:t>ERS/ATS Guidelines for Severe Asthma</a:t>
            </a:r>
            <a:r>
              <a:rPr sz="2604" baseline="29849">
                <a:sym typeface="Calibri"/>
              </a:rPr>
              <a:t>1</a:t>
            </a:r>
          </a:p>
          <a:p>
            <a:pPr marL="212597" indent="-212597" defTabSz="850391" eaLnBrk="1" fontAlgn="auto" hangingPunct="1">
              <a:spcBef>
                <a:spcPts val="900"/>
              </a:spcBef>
              <a:spcAft>
                <a:spcPts val="0"/>
              </a:spcAft>
              <a:buFont typeface="Arial"/>
              <a:buChar char="•"/>
              <a:defRPr sz="2604"/>
            </a:pPr>
            <a:r>
              <a:rPr sz="2604">
                <a:sym typeface="Calibri"/>
              </a:rPr>
              <a:t>2018 Global Initiative for Asthma (GINA) Guidelines</a:t>
            </a:r>
            <a:r>
              <a:rPr sz="2604" baseline="29849">
                <a:sym typeface="Calibri"/>
              </a:rPr>
              <a:t>2</a:t>
            </a:r>
          </a:p>
          <a:p>
            <a:pPr marL="673227" lvl="1" indent="-248031" defTabSz="850391" eaLnBrk="1" fontAlgn="auto" hangingPunct="1">
              <a:spcBef>
                <a:spcPts val="900"/>
              </a:spcBef>
              <a:spcAft>
                <a:spcPts val="0"/>
              </a:spcAft>
              <a:buFont typeface="Arial"/>
              <a:buChar char="•"/>
              <a:defRPr sz="2604"/>
            </a:pPr>
            <a:r>
              <a:rPr sz="2604">
                <a:sym typeface="Calibri"/>
              </a:rPr>
              <a:t>Severe asthma is asthma that requires Step 4 or 5 treatment, e.g. high-dose ICS + LABA, to prevent it from becoming uncontrolled or asthma that remains uncontrolled despite this treatment.</a:t>
            </a:r>
          </a:p>
          <a:p>
            <a:pPr marL="212597" indent="-212597" defTabSz="850391" eaLnBrk="1" fontAlgn="auto" hangingPunct="1">
              <a:spcBef>
                <a:spcPts val="900"/>
              </a:spcBef>
              <a:spcAft>
                <a:spcPts val="0"/>
              </a:spcAft>
              <a:buFont typeface="Arial"/>
              <a:buChar char="•"/>
              <a:defRPr sz="2604"/>
            </a:pPr>
            <a:r>
              <a:rPr sz="2604">
                <a:sym typeface="Calibri"/>
              </a:rPr>
              <a:t>Allergy/Pulmonary Panel Consensus</a:t>
            </a:r>
          </a:p>
          <a:p>
            <a:pPr marL="673227" lvl="1" indent="-248031" defTabSz="850391" eaLnBrk="1" fontAlgn="auto" hangingPunct="1">
              <a:spcBef>
                <a:spcPts val="900"/>
              </a:spcBef>
              <a:spcAft>
                <a:spcPts val="0"/>
              </a:spcAft>
              <a:buFont typeface="Arial"/>
              <a:buChar char="•"/>
              <a:defRPr sz="2604"/>
            </a:pPr>
            <a:r>
              <a:rPr sz="2604">
                <a:sym typeface="Calibri"/>
              </a:rPr>
              <a:t>Asthma that requires high dose ICS + LABA + additional controller medications to prevent it from being uncontrolled or asthma that remains uncontrolled despite adherence to this treatment.</a:t>
            </a:r>
          </a:p>
        </p:txBody>
      </p:sp>
      <p:sp>
        <p:nvSpPr>
          <p:cNvPr id="24580" name="Shape 102">
            <a:extLst>
              <a:ext uri="{FF2B5EF4-FFF2-40B4-BE49-F238E27FC236}">
                <a16:creationId xmlns:a16="http://schemas.microsoft.com/office/drawing/2014/main" id="{1EBD5619-57D6-4E6B-9FAE-0E47B1444B5C}"/>
              </a:ext>
            </a:extLst>
          </p:cNvPr>
          <p:cNvSpPr txBox="1">
            <a:spLocks noChangeArrowheads="1"/>
          </p:cNvSpPr>
          <p:nvPr/>
        </p:nvSpPr>
        <p:spPr bwMode="auto">
          <a:xfrm>
            <a:off x="1096963" y="6294438"/>
            <a:ext cx="106616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60932" tIns="60932" rIns="60932" bIns="60932" anchor="b">
            <a:spAutoFit/>
          </a:bodyPr>
          <a:lstStyle>
            <a:lvl1pPr>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9pPr>
          </a:lstStyle>
          <a:p>
            <a:pPr eaLnBrk="1"/>
            <a:r>
              <a:rPr lang="en-US" altLang="en-US" sz="1200">
                <a:latin typeface="Roboto"/>
                <a:ea typeface="Roboto"/>
                <a:cs typeface="Roboto"/>
                <a:sym typeface="Roboto"/>
              </a:rPr>
              <a:t>1</a:t>
            </a:r>
            <a:r>
              <a:rPr lang="en-US" altLang="en-US" sz="1200">
                <a:solidFill>
                  <a:srgbClr val="FFFFFF"/>
                </a:solidFill>
                <a:latin typeface="Roboto"/>
                <a:ea typeface="Roboto"/>
                <a:cs typeface="Roboto"/>
                <a:sym typeface="Roboto"/>
              </a:rPr>
              <a:t>. Chung KF, et al. Eur Respir J 2014;43:343-373; 2. Blaiss M, Castro M, Chipps B, et al. </a:t>
            </a:r>
            <a:r>
              <a:rPr lang="en-US" altLang="en-US" sz="1200" i="1">
                <a:solidFill>
                  <a:srgbClr val="FFFFFF"/>
                </a:solidFill>
                <a:latin typeface="Roboto"/>
                <a:ea typeface="Roboto"/>
                <a:cs typeface="Roboto"/>
                <a:sym typeface="Roboto"/>
              </a:rPr>
              <a:t>Ann Allergy Asthma Immunol</a:t>
            </a:r>
            <a:r>
              <a:rPr lang="en-US" altLang="en-US" sz="1200">
                <a:solidFill>
                  <a:srgbClr val="FFFFFF"/>
                </a:solidFill>
                <a:latin typeface="Roboto"/>
                <a:ea typeface="Roboto"/>
                <a:cs typeface="Roboto"/>
                <a:sym typeface="Roboto"/>
              </a:rPr>
              <a:t>. 2017;119(6):533-540.</a:t>
            </a:r>
          </a:p>
        </p:txBody>
      </p:sp>
      <p:sp>
        <p:nvSpPr>
          <p:cNvPr id="24581" name="TextBox 1">
            <a:extLst>
              <a:ext uri="{FF2B5EF4-FFF2-40B4-BE49-F238E27FC236}">
                <a16:creationId xmlns:a16="http://schemas.microsoft.com/office/drawing/2014/main" id="{5F615376-E0FE-4E32-8DF7-C4A520CD776E}"/>
              </a:ext>
            </a:extLst>
          </p:cNvPr>
          <p:cNvSpPr txBox="1">
            <a:spLocks noChangeArrowheads="1"/>
          </p:cNvSpPr>
          <p:nvPr/>
        </p:nvSpPr>
        <p:spPr bwMode="auto">
          <a:xfrm>
            <a:off x="1346200" y="6081713"/>
            <a:ext cx="59356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b">
            <a:spAutoFit/>
          </a:bodyPr>
          <a:lstStyle>
            <a:lvl1pPr>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9pPr>
          </a:lstStyle>
          <a:p>
            <a:pPr eaLnBrk="1">
              <a:lnSpc>
                <a:spcPct val="90000"/>
              </a:lnSpc>
            </a:pPr>
            <a:r>
              <a:rPr lang="en-US" altLang="en-US" sz="1400">
                <a:solidFill>
                  <a:srgbClr val="FFFFFF"/>
                </a:solidFill>
                <a:latin typeface="Roboto"/>
                <a:ea typeface="Roboto"/>
                <a:cs typeface="Roboto"/>
                <a:sym typeface="Roboto"/>
              </a:rPr>
              <a:t>ERS, European Respiratory Society; ATS, American Thoracic Society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4" name="Rectangle 6">
            <a:extLst>
              <a:ext uri="{FF2B5EF4-FFF2-40B4-BE49-F238E27FC236}">
                <a16:creationId xmlns:a16="http://schemas.microsoft.com/office/drawing/2014/main" id="{7090C7F1-785C-45EF-9893-6C4F3819142E}"/>
              </a:ext>
            </a:extLst>
          </p:cNvPr>
          <p:cNvGrpSpPr>
            <a:grpSpLocks/>
          </p:cNvGrpSpPr>
          <p:nvPr/>
        </p:nvGrpSpPr>
        <p:grpSpPr bwMode="auto">
          <a:xfrm>
            <a:off x="1609725" y="1303338"/>
            <a:ext cx="8369300" cy="1176337"/>
            <a:chOff x="0" y="0"/>
            <a:chExt cx="8370092" cy="1175078"/>
          </a:xfrm>
        </p:grpSpPr>
        <p:sp>
          <p:nvSpPr>
            <p:cNvPr id="23569" name="Rectangle">
              <a:extLst>
                <a:ext uri="{FF2B5EF4-FFF2-40B4-BE49-F238E27FC236}">
                  <a16:creationId xmlns:a16="http://schemas.microsoft.com/office/drawing/2014/main" id="{99920D67-F74C-4F20-8601-7DCF6421A26B}"/>
                </a:ext>
              </a:extLst>
            </p:cNvPr>
            <p:cNvSpPr>
              <a:spLocks noChangeArrowheads="1"/>
            </p:cNvSpPr>
            <p:nvPr/>
          </p:nvSpPr>
          <p:spPr bwMode="auto">
            <a:xfrm>
              <a:off x="-1" y="0"/>
              <a:ext cx="8370094" cy="1175079"/>
            </a:xfrm>
            <a:prstGeom prst="rect">
              <a:avLst/>
            </a:pr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nchor="ctr"/>
            <a:lstStyle>
              <a:lvl1pPr defTabSz="3429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1pPr>
              <a:lvl2pPr marL="742950" indent="-285750" defTabSz="3429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2pPr>
              <a:lvl3pPr marL="1143000" indent="-228600" defTabSz="3429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3pPr>
              <a:lvl4pPr marL="1600200" indent="-228600" defTabSz="3429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4pPr>
              <a:lvl5pPr marL="2057400" indent="-228600" defTabSz="3429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5pPr>
              <a:lvl6pPr marL="2514600" indent="-228600" defTabSz="3429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6pPr>
              <a:lvl7pPr marL="2971800" indent="-228600" defTabSz="3429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7pPr>
              <a:lvl8pPr marL="3429000" indent="-228600" defTabSz="3429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8pPr>
              <a:lvl9pPr marL="3886200" indent="-228600" defTabSz="3429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9pPr>
            </a:lstStyle>
            <a:p>
              <a:pPr algn="ctr" eaLnBrk="1"/>
              <a:endParaRPr lang="en-US" altLang="en-US">
                <a:solidFill>
                  <a:srgbClr val="FFFFFF"/>
                </a:solidFill>
              </a:endParaRPr>
            </a:p>
          </p:txBody>
        </p:sp>
        <p:sp>
          <p:nvSpPr>
            <p:cNvPr id="23570" name="Although national and international guidelines for asthma control have been established, current standard-of-care…">
              <a:extLst>
                <a:ext uri="{FF2B5EF4-FFF2-40B4-BE49-F238E27FC236}">
                  <a16:creationId xmlns:a16="http://schemas.microsoft.com/office/drawing/2014/main" id="{98ABF936-D6EC-4E88-9DB9-A1A5CF135591}"/>
                </a:ext>
              </a:extLst>
            </p:cNvPr>
            <p:cNvSpPr txBox="1">
              <a:spLocks noChangeArrowheads="1"/>
            </p:cNvSpPr>
            <p:nvPr/>
          </p:nvSpPr>
          <p:spPr bwMode="auto">
            <a:xfrm>
              <a:off x="-1" y="122719"/>
              <a:ext cx="8370094" cy="92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spAutoFit/>
            </a:bodyPr>
            <a:lstStyle>
              <a:lvl1pPr defTabSz="3429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1pPr>
              <a:lvl2pPr marL="742950" indent="-285750" defTabSz="3429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2pPr>
              <a:lvl3pPr marL="1143000" indent="-228600" defTabSz="3429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3pPr>
              <a:lvl4pPr marL="1600200" indent="-228600" defTabSz="3429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4pPr>
              <a:lvl5pPr marL="2057400" indent="-228600" defTabSz="3429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5pPr>
              <a:lvl6pPr marL="2514600" indent="-228600" defTabSz="3429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6pPr>
              <a:lvl7pPr marL="2971800" indent="-228600" defTabSz="3429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7pPr>
              <a:lvl8pPr marL="3429000" indent="-228600" defTabSz="3429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8pPr>
              <a:lvl9pPr marL="3886200" indent="-228600" defTabSz="3429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9pPr>
            </a:lstStyle>
            <a:p>
              <a:pPr algn="ctr" eaLnBrk="1"/>
              <a:r>
                <a:rPr lang="en-US" altLang="en-US" b="1" dirty="0">
                  <a:solidFill>
                    <a:srgbClr val="FFFFFF"/>
                  </a:solidFill>
                  <a:latin typeface="Roboto"/>
                  <a:ea typeface="Roboto"/>
                  <a:cs typeface="Roboto"/>
                  <a:sym typeface="Roboto"/>
                </a:rPr>
                <a:t>Although national and international guidelines for asthma control have been established, current standard-of-care </a:t>
              </a:r>
            </a:p>
            <a:p>
              <a:pPr algn="ctr" eaLnBrk="1"/>
              <a:r>
                <a:rPr lang="en-US" altLang="en-US" b="1" dirty="0">
                  <a:solidFill>
                    <a:srgbClr val="FFFFFF"/>
                  </a:solidFill>
                  <a:latin typeface="Roboto"/>
                  <a:ea typeface="Roboto"/>
                  <a:cs typeface="Roboto"/>
                  <a:sym typeface="Roboto"/>
                </a:rPr>
                <a:t>has yet to meet them</a:t>
              </a:r>
              <a:r>
                <a:rPr lang="en-US" altLang="en-US" b="1" baseline="30000" dirty="0">
                  <a:solidFill>
                    <a:srgbClr val="FFFFFF"/>
                  </a:solidFill>
                  <a:latin typeface="Roboto"/>
                  <a:ea typeface="Roboto"/>
                  <a:cs typeface="Roboto"/>
                  <a:sym typeface="Roboto"/>
                </a:rPr>
                <a:t>1,2</a:t>
              </a:r>
              <a:r>
                <a:rPr lang="en-US" altLang="en-US" b="1" dirty="0">
                  <a:solidFill>
                    <a:srgbClr val="FFFFFF"/>
                  </a:solidFill>
                  <a:latin typeface="Roboto"/>
                  <a:ea typeface="Roboto"/>
                  <a:cs typeface="Roboto"/>
                  <a:sym typeface="Roboto"/>
                </a:rPr>
                <a:t> </a:t>
              </a:r>
            </a:p>
          </p:txBody>
        </p:sp>
      </p:grpSp>
      <p:grpSp>
        <p:nvGrpSpPr>
          <p:cNvPr id="277" name="Rectangle 7">
            <a:extLst>
              <a:ext uri="{FF2B5EF4-FFF2-40B4-BE49-F238E27FC236}">
                <a16:creationId xmlns:a16="http://schemas.microsoft.com/office/drawing/2014/main" id="{F937B795-1F08-4E7C-A5F9-0418341D3B53}"/>
              </a:ext>
            </a:extLst>
          </p:cNvPr>
          <p:cNvGrpSpPr>
            <a:grpSpLocks/>
          </p:cNvGrpSpPr>
          <p:nvPr/>
        </p:nvGrpSpPr>
        <p:grpSpPr bwMode="auto">
          <a:xfrm>
            <a:off x="1608138" y="4981575"/>
            <a:ext cx="8370887" cy="969963"/>
            <a:chOff x="0" y="0"/>
            <a:chExt cx="8370092" cy="968958"/>
          </a:xfrm>
        </p:grpSpPr>
        <p:sp>
          <p:nvSpPr>
            <p:cNvPr id="275" name="Rectangle">
              <a:extLst>
                <a:ext uri="{FF2B5EF4-FFF2-40B4-BE49-F238E27FC236}">
                  <a16:creationId xmlns:a16="http://schemas.microsoft.com/office/drawing/2014/main" id="{AF636E9C-9398-4160-8A69-88D3D2EBAE59}"/>
                </a:ext>
              </a:extLst>
            </p:cNvPr>
            <p:cNvSpPr/>
            <p:nvPr/>
          </p:nvSpPr>
          <p:spPr>
            <a:xfrm>
              <a:off x="0" y="0"/>
              <a:ext cx="8370092" cy="968958"/>
            </a:xfrm>
            <a:prstGeom prst="rect">
              <a:avLst/>
            </a:prstGeom>
            <a:solidFill>
              <a:schemeClr val="accent6"/>
            </a:solidFill>
            <a:ln w="12700" cap="flat">
              <a:noFill/>
              <a:miter lim="400000"/>
            </a:ln>
            <a:effectLst/>
          </p:spPr>
          <p:txBody>
            <a:bodyPr lIns="45718" tIns="45718" rIns="45718" bIns="45718" anchor="ctr"/>
            <a:lstStyle/>
            <a:p>
              <a:pPr algn="ctr" defTabSz="342900" eaLnBrk="1" fontAlgn="auto">
                <a:spcBef>
                  <a:spcPts val="0"/>
                </a:spcBef>
                <a:spcAft>
                  <a:spcPts val="0"/>
                </a:spcAft>
                <a:defRPr b="1">
                  <a:solidFill>
                    <a:srgbClr val="FFFFFF"/>
                  </a:solidFill>
                  <a:latin typeface="Roboto"/>
                  <a:ea typeface="Roboto"/>
                  <a:cs typeface="Roboto"/>
                  <a:sym typeface="Roboto"/>
                </a:defRPr>
              </a:pPr>
              <a:endParaRPr b="1" kern="0">
                <a:solidFill>
                  <a:srgbClr val="FFFFFF"/>
                </a:solidFill>
                <a:latin typeface="Roboto"/>
                <a:ea typeface="Roboto"/>
                <a:cs typeface="Roboto"/>
                <a:sym typeface="Roboto"/>
              </a:endParaRPr>
            </a:p>
          </p:txBody>
        </p:sp>
        <p:sp>
          <p:nvSpPr>
            <p:cNvPr id="23568" name="5% to 10% of patients have severe asthma,3 and often fail to respond to conventional therapy5,6">
              <a:extLst>
                <a:ext uri="{FF2B5EF4-FFF2-40B4-BE49-F238E27FC236}">
                  <a16:creationId xmlns:a16="http://schemas.microsoft.com/office/drawing/2014/main" id="{350C6081-89B9-4F46-A9CC-CF783867AA85}"/>
                </a:ext>
              </a:extLst>
            </p:cNvPr>
            <p:cNvSpPr txBox="1">
              <a:spLocks noChangeArrowheads="1"/>
            </p:cNvSpPr>
            <p:nvPr/>
          </p:nvSpPr>
          <p:spPr bwMode="auto">
            <a:xfrm>
              <a:off x="-1" y="159358"/>
              <a:ext cx="8370094" cy="65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spAutoFit/>
            </a:bodyPr>
            <a:lstStyle>
              <a:lvl1pPr defTabSz="3429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1pPr>
              <a:lvl2pPr marL="742950" indent="-285750" defTabSz="3429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2pPr>
              <a:lvl3pPr marL="1143000" indent="-228600" defTabSz="3429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3pPr>
              <a:lvl4pPr marL="1600200" indent="-228600" defTabSz="3429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4pPr>
              <a:lvl5pPr marL="2057400" indent="-228600" defTabSz="3429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5pPr>
              <a:lvl6pPr marL="2514600" indent="-228600" defTabSz="3429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6pPr>
              <a:lvl7pPr marL="2971800" indent="-228600" defTabSz="3429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7pPr>
              <a:lvl8pPr marL="3429000" indent="-228600" defTabSz="3429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8pPr>
              <a:lvl9pPr marL="3886200" indent="-228600" defTabSz="3429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9pPr>
            </a:lstStyle>
            <a:p>
              <a:pPr algn="ctr" eaLnBrk="1"/>
              <a:r>
                <a:rPr lang="en-US" altLang="en-US" b="1">
                  <a:solidFill>
                    <a:srgbClr val="FFFFFF"/>
                  </a:solidFill>
                  <a:latin typeface="Roboto"/>
                  <a:ea typeface="Roboto"/>
                  <a:cs typeface="Roboto"/>
                  <a:sym typeface="Roboto"/>
                </a:rPr>
                <a:t>5% to 10% of patients have severe asthma,</a:t>
              </a:r>
              <a:r>
                <a:rPr lang="en-US" altLang="en-US" b="1" baseline="30000">
                  <a:solidFill>
                    <a:srgbClr val="FFFFFF"/>
                  </a:solidFill>
                  <a:latin typeface="Roboto"/>
                  <a:ea typeface="Roboto"/>
                  <a:cs typeface="Roboto"/>
                  <a:sym typeface="Roboto"/>
                </a:rPr>
                <a:t>3</a:t>
              </a:r>
              <a:r>
                <a:rPr lang="en-US" altLang="en-US" b="1">
                  <a:solidFill>
                    <a:srgbClr val="FFFFFF"/>
                  </a:solidFill>
                  <a:latin typeface="Roboto"/>
                  <a:ea typeface="Roboto"/>
                  <a:cs typeface="Roboto"/>
                  <a:sym typeface="Roboto"/>
                </a:rPr>
                <a:t> and often fail to respond to conventional therapy</a:t>
              </a:r>
              <a:r>
                <a:rPr lang="en-US" altLang="en-US" b="1" baseline="30000">
                  <a:solidFill>
                    <a:srgbClr val="FFFFFF"/>
                  </a:solidFill>
                  <a:latin typeface="Roboto"/>
                  <a:ea typeface="Roboto"/>
                  <a:cs typeface="Roboto"/>
                  <a:sym typeface="Roboto"/>
                </a:rPr>
                <a:t>5,6</a:t>
              </a:r>
            </a:p>
          </p:txBody>
        </p:sp>
      </p:grpSp>
      <p:grpSp>
        <p:nvGrpSpPr>
          <p:cNvPr id="280" name="Rectangle 8">
            <a:extLst>
              <a:ext uri="{FF2B5EF4-FFF2-40B4-BE49-F238E27FC236}">
                <a16:creationId xmlns:a16="http://schemas.microsoft.com/office/drawing/2014/main" id="{5B0BB248-6F03-45F0-8B5D-DF19BA496E80}"/>
              </a:ext>
            </a:extLst>
          </p:cNvPr>
          <p:cNvGrpSpPr>
            <a:grpSpLocks/>
          </p:cNvGrpSpPr>
          <p:nvPr/>
        </p:nvGrpSpPr>
        <p:grpSpPr bwMode="auto">
          <a:xfrm>
            <a:off x="1606550" y="3817938"/>
            <a:ext cx="8369300" cy="958850"/>
            <a:chOff x="0" y="0"/>
            <a:chExt cx="8370092" cy="959149"/>
          </a:xfrm>
        </p:grpSpPr>
        <p:sp>
          <p:nvSpPr>
            <p:cNvPr id="278" name="Rectangle">
              <a:extLst>
                <a:ext uri="{FF2B5EF4-FFF2-40B4-BE49-F238E27FC236}">
                  <a16:creationId xmlns:a16="http://schemas.microsoft.com/office/drawing/2014/main" id="{8116349A-7E4D-4505-BC14-81705A15BF82}"/>
                </a:ext>
              </a:extLst>
            </p:cNvPr>
            <p:cNvSpPr/>
            <p:nvPr/>
          </p:nvSpPr>
          <p:spPr>
            <a:xfrm>
              <a:off x="0" y="0"/>
              <a:ext cx="8370092" cy="959149"/>
            </a:xfrm>
            <a:prstGeom prst="rect">
              <a:avLst/>
            </a:prstGeom>
            <a:solidFill>
              <a:schemeClr val="accent3"/>
            </a:solidFill>
            <a:ln w="12700" cap="flat">
              <a:noFill/>
              <a:miter lim="400000"/>
            </a:ln>
            <a:effectLst/>
          </p:spPr>
          <p:txBody>
            <a:bodyPr lIns="45718" tIns="45718" rIns="45718" bIns="45718" anchor="ctr"/>
            <a:lstStyle/>
            <a:p>
              <a:pPr algn="ctr" defTabSz="342900" eaLnBrk="1" fontAlgn="auto">
                <a:spcBef>
                  <a:spcPts val="0"/>
                </a:spcBef>
                <a:spcAft>
                  <a:spcPts val="0"/>
                </a:spcAft>
                <a:defRPr b="1" baseline="30000">
                  <a:solidFill>
                    <a:srgbClr val="FFFFFF"/>
                  </a:solidFill>
                  <a:latin typeface="Roboto"/>
                  <a:ea typeface="Roboto"/>
                  <a:cs typeface="Roboto"/>
                  <a:sym typeface="Roboto"/>
                </a:defRPr>
              </a:pPr>
              <a:endParaRPr b="1" kern="0" baseline="30000">
                <a:solidFill>
                  <a:srgbClr val="FFFFFF"/>
                </a:solidFill>
                <a:latin typeface="Roboto"/>
                <a:ea typeface="Roboto"/>
                <a:cs typeface="Roboto"/>
                <a:sym typeface="Roboto"/>
              </a:endParaRPr>
            </a:p>
          </p:txBody>
        </p:sp>
        <p:sp>
          <p:nvSpPr>
            <p:cNvPr id="23566" name="439,000 discharges from hospital inpatient care and  1.8 million emergency department visits each year4">
              <a:extLst>
                <a:ext uri="{FF2B5EF4-FFF2-40B4-BE49-F238E27FC236}">
                  <a16:creationId xmlns:a16="http://schemas.microsoft.com/office/drawing/2014/main" id="{C1327C21-E745-4F31-AC32-E35C120C62DF}"/>
                </a:ext>
              </a:extLst>
            </p:cNvPr>
            <p:cNvSpPr txBox="1">
              <a:spLocks noChangeArrowheads="1"/>
            </p:cNvSpPr>
            <p:nvPr/>
          </p:nvSpPr>
          <p:spPr bwMode="auto">
            <a:xfrm>
              <a:off x="-1" y="154454"/>
              <a:ext cx="8370094" cy="65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spAutoFit/>
            </a:bodyPr>
            <a:lstStyle>
              <a:lvl1pPr defTabSz="3429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1pPr>
              <a:lvl2pPr marL="742950" indent="-285750" defTabSz="3429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2pPr>
              <a:lvl3pPr marL="1143000" indent="-228600" defTabSz="3429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3pPr>
              <a:lvl4pPr marL="1600200" indent="-228600" defTabSz="3429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4pPr>
              <a:lvl5pPr marL="2057400" indent="-228600" defTabSz="3429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5pPr>
              <a:lvl6pPr marL="2514600" indent="-228600" defTabSz="3429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6pPr>
              <a:lvl7pPr marL="2971800" indent="-228600" defTabSz="3429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7pPr>
              <a:lvl8pPr marL="3429000" indent="-228600" defTabSz="3429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8pPr>
              <a:lvl9pPr marL="3886200" indent="-228600" defTabSz="3429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9pPr>
            </a:lstStyle>
            <a:p>
              <a:pPr algn="ctr" eaLnBrk="1"/>
              <a:r>
                <a:rPr lang="en-US" altLang="en-US" b="1">
                  <a:solidFill>
                    <a:srgbClr val="FFFFFF"/>
                  </a:solidFill>
                  <a:latin typeface="Roboto"/>
                  <a:ea typeface="Roboto"/>
                  <a:cs typeface="Roboto"/>
                  <a:sym typeface="Roboto"/>
                </a:rPr>
                <a:t>439,000 discharges from hospital inpatient care and  1.8 million emergency department visits each year</a:t>
              </a:r>
              <a:r>
                <a:rPr lang="en-US" altLang="en-US" b="1" baseline="30000">
                  <a:solidFill>
                    <a:srgbClr val="FFFFFF"/>
                  </a:solidFill>
                  <a:latin typeface="Roboto"/>
                  <a:ea typeface="Roboto"/>
                  <a:cs typeface="Roboto"/>
                  <a:sym typeface="Roboto"/>
                </a:rPr>
                <a:t>4</a:t>
              </a:r>
            </a:p>
          </p:txBody>
        </p:sp>
      </p:grpSp>
      <p:sp>
        <p:nvSpPr>
          <p:cNvPr id="281" name="Title 1">
            <a:extLst>
              <a:ext uri="{FF2B5EF4-FFF2-40B4-BE49-F238E27FC236}">
                <a16:creationId xmlns:a16="http://schemas.microsoft.com/office/drawing/2014/main" id="{6B3AEFD0-2FEA-4F54-84FE-7CFFF25AE10F}"/>
              </a:ext>
            </a:extLst>
          </p:cNvPr>
          <p:cNvSpPr txBox="1">
            <a:spLocks noGrp="1"/>
          </p:cNvSpPr>
          <p:nvPr>
            <p:ph type="title"/>
          </p:nvPr>
        </p:nvSpPr>
        <p:spPr>
          <a:xfrm>
            <a:off x="1608138" y="571500"/>
            <a:ext cx="8750300" cy="488950"/>
          </a:xfrm>
        </p:spPr>
        <p:txBody>
          <a:bodyPr>
            <a:normAutofit fontScale="90000"/>
          </a:bodyPr>
          <a:lstStyle/>
          <a:p>
            <a:pPr defTabSz="365760" eaLnBrk="1" fontAlgn="auto" hangingPunct="1">
              <a:spcBef>
                <a:spcPts val="0"/>
              </a:spcBef>
              <a:spcAft>
                <a:spcPts val="0"/>
              </a:spcAft>
              <a:defRPr sz="1160"/>
            </a:pPr>
            <a:br>
              <a:rPr sz="1160">
                <a:sym typeface="Calibri Light"/>
              </a:rPr>
            </a:br>
            <a:br>
              <a:rPr sz="1160">
                <a:sym typeface="Calibri Light"/>
              </a:rPr>
            </a:br>
            <a:br>
              <a:rPr sz="1160">
                <a:sym typeface="Calibri Light"/>
              </a:rPr>
            </a:br>
            <a:br>
              <a:rPr sz="1160">
                <a:sym typeface="Calibri Light"/>
              </a:rPr>
            </a:br>
            <a:br>
              <a:rPr sz="1160">
                <a:sym typeface="Calibri Light"/>
              </a:rPr>
            </a:br>
            <a:br>
              <a:rPr sz="1160">
                <a:sym typeface="Calibri Light"/>
              </a:rPr>
            </a:br>
            <a:br>
              <a:rPr sz="1160">
                <a:sym typeface="Calibri Light"/>
              </a:rPr>
            </a:br>
            <a:br>
              <a:rPr sz="1160">
                <a:sym typeface="Calibri Light"/>
              </a:rPr>
            </a:br>
            <a:endParaRPr sz="1160">
              <a:sym typeface="Calibri Light"/>
            </a:endParaRPr>
          </a:p>
        </p:txBody>
      </p:sp>
      <p:sp>
        <p:nvSpPr>
          <p:cNvPr id="282" name="Text Placeholder 11">
            <a:extLst>
              <a:ext uri="{FF2B5EF4-FFF2-40B4-BE49-F238E27FC236}">
                <a16:creationId xmlns:a16="http://schemas.microsoft.com/office/drawing/2014/main" id="{B11041BD-620A-482E-B065-3DBFD1C2C980}"/>
              </a:ext>
            </a:extLst>
          </p:cNvPr>
          <p:cNvSpPr txBox="1">
            <a:spLocks noGrp="1"/>
          </p:cNvSpPr>
          <p:nvPr>
            <p:ph type="body" sz="quarter" idx="1"/>
          </p:nvPr>
        </p:nvSpPr>
        <p:spPr>
          <a:xfrm>
            <a:off x="1425575" y="6073775"/>
            <a:ext cx="11504613" cy="681038"/>
          </a:xfrm>
        </p:spPr>
        <p:txBody>
          <a:bodyPr>
            <a:normAutofit/>
          </a:bodyPr>
          <a:lstStyle/>
          <a:p>
            <a:pPr defTabSz="832104" eaLnBrk="1" fontAlgn="auto" hangingPunct="1">
              <a:lnSpc>
                <a:spcPct val="81000"/>
              </a:lnSpc>
              <a:spcAft>
                <a:spcPts val="0"/>
              </a:spcAft>
              <a:defRPr sz="1092">
                <a:latin typeface="Roboto"/>
                <a:ea typeface="Roboto"/>
                <a:cs typeface="Roboto"/>
                <a:sym typeface="Roboto"/>
              </a:defRPr>
            </a:pPr>
            <a:r>
              <a:rPr sz="1092">
                <a:latin typeface="Roboto"/>
                <a:ea typeface="Roboto"/>
                <a:cs typeface="Roboto"/>
                <a:sym typeface="Roboto"/>
              </a:rPr>
              <a:t>1. Bateman ED, et al. </a:t>
            </a:r>
            <a:r>
              <a:rPr sz="1092" i="1">
                <a:latin typeface="Roboto"/>
                <a:ea typeface="Roboto"/>
                <a:cs typeface="Roboto"/>
                <a:sym typeface="Roboto"/>
              </a:rPr>
              <a:t>Am J Respir Crit Care Med</a:t>
            </a:r>
            <a:r>
              <a:rPr sz="1092">
                <a:latin typeface="Roboto"/>
                <a:ea typeface="Roboto"/>
                <a:cs typeface="Roboto"/>
                <a:sym typeface="Roboto"/>
              </a:rPr>
              <a:t>. 2004;170:836-844; 2. Bateman ED, et al. </a:t>
            </a:r>
            <a:r>
              <a:rPr sz="1092" i="1">
                <a:latin typeface="Roboto"/>
                <a:ea typeface="Roboto"/>
                <a:cs typeface="Roboto"/>
                <a:sym typeface="Roboto"/>
              </a:rPr>
              <a:t>Eur Respir J</a:t>
            </a:r>
            <a:r>
              <a:rPr sz="1092">
                <a:latin typeface="Roboto"/>
                <a:ea typeface="Roboto"/>
                <a:cs typeface="Roboto"/>
                <a:sym typeface="Roboto"/>
              </a:rPr>
              <a:t>. 2007;29:56-62;</a:t>
            </a:r>
          </a:p>
          <a:p>
            <a:pPr defTabSz="832104" eaLnBrk="1" fontAlgn="auto" hangingPunct="1">
              <a:lnSpc>
                <a:spcPct val="81000"/>
              </a:lnSpc>
              <a:spcAft>
                <a:spcPts val="0"/>
              </a:spcAft>
              <a:defRPr sz="1092">
                <a:latin typeface="Roboto"/>
                <a:ea typeface="Roboto"/>
                <a:cs typeface="Roboto"/>
                <a:sym typeface="Roboto"/>
              </a:defRPr>
            </a:pPr>
            <a:r>
              <a:rPr sz="1092">
                <a:latin typeface="Roboto"/>
                <a:ea typeface="Roboto"/>
                <a:cs typeface="Roboto"/>
                <a:sym typeface="Roboto"/>
              </a:rPr>
              <a:t> 3. Chipps BE, et al. </a:t>
            </a:r>
            <a:r>
              <a:rPr sz="1092" i="1">
                <a:latin typeface="Roboto"/>
                <a:ea typeface="Roboto"/>
                <a:cs typeface="Roboto"/>
                <a:sym typeface="Roboto"/>
              </a:rPr>
              <a:t>J Allergy Clin Immunol</a:t>
            </a:r>
            <a:r>
              <a:rPr sz="1092">
                <a:latin typeface="Roboto"/>
                <a:ea typeface="Roboto"/>
                <a:cs typeface="Roboto"/>
                <a:sym typeface="Roboto"/>
              </a:rPr>
              <a:t>. 2012;130:332-342; 4. Centers for Disease Control and Prevention. </a:t>
            </a:r>
          </a:p>
          <a:p>
            <a:pPr defTabSz="832104" eaLnBrk="1" fontAlgn="auto" hangingPunct="1">
              <a:lnSpc>
                <a:spcPct val="81000"/>
              </a:lnSpc>
              <a:spcAft>
                <a:spcPts val="0"/>
              </a:spcAft>
              <a:defRPr sz="1092">
                <a:latin typeface="Roboto"/>
                <a:ea typeface="Roboto"/>
                <a:cs typeface="Roboto"/>
                <a:sym typeface="Roboto"/>
              </a:defRPr>
            </a:pPr>
            <a:r>
              <a:rPr sz="1092" u="sng">
                <a:solidFill>
                  <a:srgbClr val="0000FF"/>
                </a:solidFill>
                <a:uFill>
                  <a:solidFill>
                    <a:srgbClr val="0000FF"/>
                  </a:solidFill>
                </a:uFill>
                <a:latin typeface="Roboto"/>
                <a:ea typeface="Roboto"/>
                <a:cs typeface="Roboto"/>
                <a:sym typeface="Roboto"/>
                <a:hlinkClick r:id="rId2"/>
              </a:rPr>
              <a:t>https://www.cdc.gov/asthma/default.htm</a:t>
            </a:r>
            <a:r>
              <a:rPr sz="1092">
                <a:latin typeface="Roboto"/>
                <a:ea typeface="Roboto"/>
                <a:cs typeface="Roboto"/>
                <a:sym typeface="Roboto"/>
              </a:rPr>
              <a:t>. Accessed May 27, 2018</a:t>
            </a:r>
            <a:r>
              <a:rPr sz="1092" u="sng">
                <a:latin typeface="Roboto"/>
                <a:ea typeface="Roboto"/>
                <a:cs typeface="Roboto"/>
                <a:sym typeface="Roboto"/>
              </a:rPr>
              <a:t>; </a:t>
            </a:r>
            <a:r>
              <a:rPr sz="1092">
                <a:latin typeface="Roboto"/>
                <a:ea typeface="Roboto"/>
                <a:cs typeface="Roboto"/>
                <a:sym typeface="Roboto"/>
              </a:rPr>
              <a:t>5. Chung KF, et al. </a:t>
            </a:r>
            <a:r>
              <a:rPr sz="1092" i="1">
                <a:latin typeface="Roboto"/>
                <a:ea typeface="Roboto"/>
                <a:cs typeface="Roboto"/>
                <a:sym typeface="Roboto"/>
              </a:rPr>
              <a:t>Eur Respir J</a:t>
            </a:r>
            <a:r>
              <a:rPr sz="1092">
                <a:latin typeface="Roboto"/>
                <a:ea typeface="Roboto"/>
                <a:cs typeface="Roboto"/>
                <a:sym typeface="Roboto"/>
              </a:rPr>
              <a:t>. 2014;43:343-373;</a:t>
            </a:r>
          </a:p>
          <a:p>
            <a:pPr defTabSz="832104" eaLnBrk="1" fontAlgn="auto" hangingPunct="1">
              <a:lnSpc>
                <a:spcPct val="81000"/>
              </a:lnSpc>
              <a:spcAft>
                <a:spcPts val="0"/>
              </a:spcAft>
              <a:defRPr sz="1092">
                <a:latin typeface="Roboto"/>
                <a:ea typeface="Roboto"/>
                <a:cs typeface="Roboto"/>
                <a:sym typeface="Roboto"/>
              </a:defRPr>
            </a:pPr>
            <a:r>
              <a:rPr sz="1092">
                <a:latin typeface="Roboto"/>
                <a:ea typeface="Roboto"/>
                <a:cs typeface="Roboto"/>
                <a:sym typeface="Roboto"/>
              </a:rPr>
              <a:t> 5. Holgate ST, Polosa R. </a:t>
            </a:r>
            <a:r>
              <a:rPr sz="1092" i="1">
                <a:latin typeface="Roboto"/>
                <a:ea typeface="Roboto"/>
                <a:cs typeface="Roboto"/>
                <a:sym typeface="Roboto"/>
              </a:rPr>
              <a:t>Lancet</a:t>
            </a:r>
            <a:r>
              <a:rPr sz="1092">
                <a:latin typeface="Roboto"/>
                <a:ea typeface="Roboto"/>
                <a:cs typeface="Roboto"/>
                <a:sym typeface="Roboto"/>
              </a:rPr>
              <a:t>. 2006;368:780-793;  6. Partridge MR. </a:t>
            </a:r>
            <a:r>
              <a:rPr sz="1092" i="1">
                <a:latin typeface="Roboto"/>
                <a:ea typeface="Roboto"/>
                <a:cs typeface="Roboto"/>
                <a:sym typeface="Roboto"/>
              </a:rPr>
              <a:t>Eur Respir Rev</a:t>
            </a:r>
            <a:r>
              <a:rPr sz="1092">
                <a:latin typeface="Roboto"/>
                <a:ea typeface="Roboto"/>
                <a:cs typeface="Roboto"/>
                <a:sym typeface="Roboto"/>
              </a:rPr>
              <a:t>. 2007;16:67-72</a:t>
            </a:r>
          </a:p>
        </p:txBody>
      </p:sp>
      <p:sp>
        <p:nvSpPr>
          <p:cNvPr id="23559" name="Text Placeholder 2">
            <a:extLst>
              <a:ext uri="{FF2B5EF4-FFF2-40B4-BE49-F238E27FC236}">
                <a16:creationId xmlns:a16="http://schemas.microsoft.com/office/drawing/2014/main" id="{D7EB3A7E-4180-4F11-BD78-D2B35B70AD97}"/>
              </a:ext>
            </a:extLst>
          </p:cNvPr>
          <p:cNvSpPr txBox="1">
            <a:spLocks noGrp="1" noChangeArrowheads="1"/>
          </p:cNvSpPr>
          <p:nvPr>
            <p:ph type="body" sz="quarter" idx="13"/>
          </p:nvPr>
        </p:nvSpPr>
        <p:spPr>
          <a:xfrm>
            <a:off x="1776413" y="12700"/>
            <a:ext cx="9383712" cy="1533525"/>
          </a:xfrm>
        </p:spPr>
        <p:txBody>
          <a:bodyPr/>
          <a:lstStyle/>
          <a:p>
            <a:pPr marL="0" indent="0" eaLnBrk="1" hangingPunct="1">
              <a:buSzTx/>
              <a:buFontTx/>
              <a:buNone/>
            </a:pPr>
            <a:r>
              <a:rPr lang="en-US" altLang="en-US" sz="3200" b="1"/>
              <a:t>Asthma in 2019 </a:t>
            </a:r>
          </a:p>
          <a:p>
            <a:pPr marL="0" indent="0" eaLnBrk="1" hangingPunct="1">
              <a:buSzTx/>
              <a:buFontTx/>
              <a:buNone/>
            </a:pPr>
            <a:r>
              <a:rPr lang="en-US" altLang="en-US" sz="3200"/>
              <a:t>Multiple Unmet Medical Needs</a:t>
            </a:r>
          </a:p>
        </p:txBody>
      </p:sp>
      <p:pic>
        <p:nvPicPr>
          <p:cNvPr id="23560" name="Ink 5" descr="Ink 5">
            <a:extLst>
              <a:ext uri="{FF2B5EF4-FFF2-40B4-BE49-F238E27FC236}">
                <a16:creationId xmlns:a16="http://schemas.microsoft.com/office/drawing/2014/main" id="{641AF902-DAEF-4670-9B60-0DB5B646F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7325" y="2909888"/>
            <a:ext cx="22225" cy="2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3561" name="Ink 10" descr="Ink 10">
            <a:extLst>
              <a:ext uri="{FF2B5EF4-FFF2-40B4-BE49-F238E27FC236}">
                <a16:creationId xmlns:a16="http://schemas.microsoft.com/office/drawing/2014/main" id="{B3D82ED0-9506-455D-A5E9-41A81026E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3225" y="4773613"/>
            <a:ext cx="25400" cy="2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288" name="Rectangle 13">
            <a:extLst>
              <a:ext uri="{FF2B5EF4-FFF2-40B4-BE49-F238E27FC236}">
                <a16:creationId xmlns:a16="http://schemas.microsoft.com/office/drawing/2014/main" id="{4C9CA9A7-7513-476C-9E63-972942B00939}"/>
              </a:ext>
            </a:extLst>
          </p:cNvPr>
          <p:cNvGrpSpPr>
            <a:grpSpLocks/>
          </p:cNvGrpSpPr>
          <p:nvPr/>
        </p:nvGrpSpPr>
        <p:grpSpPr bwMode="auto">
          <a:xfrm>
            <a:off x="1606550" y="2559050"/>
            <a:ext cx="8369301" cy="1127125"/>
            <a:chOff x="0" y="0"/>
            <a:chExt cx="8370094" cy="1126616"/>
          </a:xfrm>
        </p:grpSpPr>
        <p:sp>
          <p:nvSpPr>
            <p:cNvPr id="286" name="Rectangle">
              <a:extLst>
                <a:ext uri="{FF2B5EF4-FFF2-40B4-BE49-F238E27FC236}">
                  <a16:creationId xmlns:a16="http://schemas.microsoft.com/office/drawing/2014/main" id="{DA701099-441E-4378-81F3-9FA1DB909A2F}"/>
                </a:ext>
              </a:extLst>
            </p:cNvPr>
            <p:cNvSpPr/>
            <p:nvPr/>
          </p:nvSpPr>
          <p:spPr>
            <a:xfrm>
              <a:off x="0" y="0"/>
              <a:ext cx="8370093" cy="1126616"/>
            </a:xfrm>
            <a:prstGeom prst="rect">
              <a:avLst/>
            </a:prstGeom>
            <a:solidFill>
              <a:schemeClr val="accent4"/>
            </a:solidFill>
            <a:ln w="12700" cap="flat">
              <a:noFill/>
              <a:miter lim="400000"/>
            </a:ln>
            <a:effectLst/>
          </p:spPr>
          <p:txBody>
            <a:bodyPr lIns="45718" tIns="45718" rIns="45718" bIns="45718" anchor="ctr"/>
            <a:lstStyle/>
            <a:p>
              <a:pPr algn="ctr" defTabSz="342900" eaLnBrk="1" fontAlgn="auto">
                <a:spcBef>
                  <a:spcPts val="0"/>
                </a:spcBef>
                <a:spcAft>
                  <a:spcPts val="0"/>
                </a:spcAft>
                <a:defRPr>
                  <a:solidFill>
                    <a:srgbClr val="FFFFFF"/>
                  </a:solidFill>
                </a:defRPr>
              </a:pPr>
              <a:endParaRPr kern="0">
                <a:solidFill>
                  <a:srgbClr val="FFFFFF"/>
                </a:solidFill>
                <a:latin typeface="+mn-lt"/>
                <a:cs typeface="+mn-cs"/>
                <a:sym typeface="Helvetica"/>
              </a:endParaRPr>
            </a:p>
          </p:txBody>
        </p:sp>
        <p:sp>
          <p:nvSpPr>
            <p:cNvPr id="23564" name="Uncontrolled asthma is associated with significant morbidity and mortality and a high economic burden3">
              <a:extLst>
                <a:ext uri="{FF2B5EF4-FFF2-40B4-BE49-F238E27FC236}">
                  <a16:creationId xmlns:a16="http://schemas.microsoft.com/office/drawing/2014/main" id="{288E5E88-75B3-4CDF-8991-AF30FA2B57D0}"/>
                </a:ext>
              </a:extLst>
            </p:cNvPr>
            <p:cNvSpPr txBox="1">
              <a:spLocks noChangeArrowheads="1"/>
            </p:cNvSpPr>
            <p:nvPr/>
          </p:nvSpPr>
          <p:spPr bwMode="auto">
            <a:xfrm>
              <a:off x="0" y="24945"/>
              <a:ext cx="8370094" cy="107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spAutoFit/>
            </a:bodyPr>
            <a:lstStyle>
              <a:lvl1pPr defTabSz="3429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1pPr>
              <a:lvl2pPr marL="742950" indent="-285750" defTabSz="3429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2pPr>
              <a:lvl3pPr marL="1143000" indent="-228600" defTabSz="3429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3pPr>
              <a:lvl4pPr marL="1600200" indent="-228600" defTabSz="3429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4pPr>
              <a:lvl5pPr marL="2057400" indent="-228600" defTabSz="342900">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5pPr>
              <a:lvl6pPr marL="2514600" indent="-228600" defTabSz="3429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6pPr>
              <a:lvl7pPr marL="2971800" indent="-228600" defTabSz="3429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7pPr>
              <a:lvl8pPr marL="3429000" indent="-228600" defTabSz="3429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8pPr>
              <a:lvl9pPr marL="3886200" indent="-228600" defTabSz="342900" eaLnBrk="0" fontAlgn="base" hangingPunct="0">
                <a:spcBef>
                  <a:spcPct val="0"/>
                </a:spcBef>
                <a:spcAft>
                  <a:spcPct val="0"/>
                </a:spcAft>
                <a:defRPr>
                  <a:solidFill>
                    <a:srgbClr val="000000"/>
                  </a:solidFill>
                  <a:latin typeface="Helvetica" panose="020B0604020202020204" pitchFamily="34" charset="0"/>
                  <a:cs typeface="Helvetica" panose="020B0604020202020204" pitchFamily="34" charset="0"/>
                  <a:sym typeface="Helvetica" panose="020B0604020202020204" pitchFamily="34" charset="0"/>
                </a:defRPr>
              </a:lvl9pPr>
            </a:lstStyle>
            <a:p>
              <a:pPr algn="ctr" eaLnBrk="1"/>
              <a:r>
                <a:rPr lang="en-US" altLang="en-US" b="1" dirty="0">
                  <a:solidFill>
                    <a:srgbClr val="FFFFFF"/>
                  </a:solidFill>
                  <a:latin typeface="Roboto"/>
                  <a:ea typeface="Roboto"/>
                  <a:cs typeface="Roboto"/>
                  <a:sym typeface="Roboto"/>
                </a:rPr>
                <a:t>Uncontrolled asthma is associated with significant morbidity and mortality and a high economic burden</a:t>
              </a:r>
              <a:r>
                <a:rPr lang="en-US" altLang="en-US" b="1" baseline="30000" dirty="0">
                  <a:solidFill>
                    <a:srgbClr val="FFFFFF"/>
                  </a:solidFill>
                  <a:latin typeface="Roboto"/>
                  <a:ea typeface="Roboto"/>
                  <a:cs typeface="Roboto"/>
                  <a:sym typeface="Roboto"/>
                </a:rPr>
                <a:t>3</a:t>
              </a:r>
            </a:p>
            <a:p>
              <a:pPr algn="ctr" eaLnBrk="1"/>
              <a:endParaRPr lang="en-US" altLang="en-US" b="1" baseline="30000" dirty="0">
                <a:solidFill>
                  <a:srgbClr val="FFFFFF"/>
                </a:solidFill>
                <a:latin typeface="Roboto"/>
                <a:ea typeface="Roboto"/>
                <a:cs typeface="Roboto"/>
                <a:sym typeface="Roboto"/>
              </a:endParaRPr>
            </a:p>
            <a:p>
              <a:pPr algn="ctr" eaLnBrk="1"/>
              <a:r>
                <a:rPr lang="en-US" altLang="en-US" sz="2400" b="1" baseline="30000" dirty="0">
                  <a:solidFill>
                    <a:srgbClr val="FFFFFF"/>
                  </a:solidFill>
                  <a:latin typeface="Roboto"/>
                  <a:ea typeface="Roboto"/>
                  <a:cs typeface="Roboto"/>
                  <a:sym typeface="Roboto"/>
                </a:rPr>
                <a:t>2019 US estimate $80 Billion- CDC</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9" presetClass="entr" fill="hold" grpId="0" nodeType="clickEffect">
                                  <p:stCondLst>
                                    <p:cond delay="0"/>
                                  </p:stCondLst>
                                  <p:iterate>
                                    <p:tmAbs val="0"/>
                                  </p:iterate>
                                  <p:childTnLst>
                                    <p:set>
                                      <p:cBhvr>
                                        <p:cTn id="6" fill="hold"/>
                                        <p:tgtEl>
                                          <p:spTgt spid="274"/>
                                        </p:tgtEl>
                                        <p:attrNameLst>
                                          <p:attrName>style.visibility</p:attrName>
                                        </p:attrNameLst>
                                      </p:cBhvr>
                                      <p:to>
                                        <p:strVal val="visible"/>
                                      </p:to>
                                    </p:set>
                                    <p:animEffect transition="in" filter="dissolve">
                                      <p:cBhvr>
                                        <p:cTn id="7" dur="500"/>
                                        <p:tgtEl>
                                          <p:spTgt spid="274"/>
                                        </p:tgtEl>
                                      </p:cBhvr>
                                    </p:animEffect>
                                  </p:childTnLst>
                                </p:cTn>
                              </p:par>
                            </p:childTnLst>
                          </p:cTn>
                        </p:par>
                        <p:par>
                          <p:cTn id="8" fill="hold" nodeType="afterGroup">
                            <p:stCondLst>
                              <p:cond delay="500"/>
                            </p:stCondLst>
                            <p:childTnLst>
                              <p:par>
                                <p:cTn id="9" presetID="9" presetClass="entr" fill="hold" grpId="0" nodeType="afterEffect">
                                  <p:stCondLst>
                                    <p:cond delay="0"/>
                                  </p:stCondLst>
                                  <p:iterate>
                                    <p:tmAbs val="0"/>
                                  </p:iterate>
                                  <p:childTnLst>
                                    <p:set>
                                      <p:cBhvr>
                                        <p:cTn id="10" fill="hold"/>
                                        <p:tgtEl>
                                          <p:spTgt spid="277"/>
                                        </p:tgtEl>
                                        <p:attrNameLst>
                                          <p:attrName>style.visibility</p:attrName>
                                        </p:attrNameLst>
                                      </p:cBhvr>
                                      <p:to>
                                        <p:strVal val="visible"/>
                                      </p:to>
                                    </p:set>
                                    <p:animEffect transition="in" filter="dissolve">
                                      <p:cBhvr>
                                        <p:cTn id="11" dur="500"/>
                                        <p:tgtEl>
                                          <p:spTgt spid="277"/>
                                        </p:tgtEl>
                                      </p:cBhvr>
                                    </p:animEffect>
                                  </p:childTnLst>
                                </p:cTn>
                              </p:par>
                            </p:childTnLst>
                          </p:cTn>
                        </p:par>
                        <p:par>
                          <p:cTn id="12" fill="hold" nodeType="afterGroup">
                            <p:stCondLst>
                              <p:cond delay="1000"/>
                            </p:stCondLst>
                            <p:childTnLst>
                              <p:par>
                                <p:cTn id="13" presetID="9" presetClass="entr" fill="hold" grpId="0" nodeType="afterEffect">
                                  <p:stCondLst>
                                    <p:cond delay="0"/>
                                  </p:stCondLst>
                                  <p:iterate>
                                    <p:tmAbs val="0"/>
                                  </p:iterate>
                                  <p:childTnLst>
                                    <p:set>
                                      <p:cBhvr>
                                        <p:cTn id="14" fill="hold"/>
                                        <p:tgtEl>
                                          <p:spTgt spid="280"/>
                                        </p:tgtEl>
                                        <p:attrNameLst>
                                          <p:attrName>style.visibility</p:attrName>
                                        </p:attrNameLst>
                                      </p:cBhvr>
                                      <p:to>
                                        <p:strVal val="visible"/>
                                      </p:to>
                                    </p:set>
                                    <p:animEffect transition="in" filter="dissolve">
                                      <p:cBhvr>
                                        <p:cTn id="15" dur="500"/>
                                        <p:tgtEl>
                                          <p:spTgt spid="280"/>
                                        </p:tgtEl>
                                      </p:cBhvr>
                                    </p:animEffect>
                                  </p:childTnLst>
                                </p:cTn>
                              </p:par>
                            </p:childTnLst>
                          </p:cTn>
                        </p:par>
                        <p:par>
                          <p:cTn id="16" fill="hold" nodeType="afterGroup">
                            <p:stCondLst>
                              <p:cond delay="1500"/>
                            </p:stCondLst>
                            <p:childTnLst>
                              <p:par>
                                <p:cTn id="17" presetID="9" presetClass="entr" fill="hold" grpId="0" nodeType="afterEffect">
                                  <p:stCondLst>
                                    <p:cond delay="0"/>
                                  </p:stCondLst>
                                  <p:iterate>
                                    <p:tmAbs val="0"/>
                                  </p:iterate>
                                  <p:childTnLst>
                                    <p:set>
                                      <p:cBhvr>
                                        <p:cTn id="18" fill="hold"/>
                                        <p:tgtEl>
                                          <p:spTgt spid="288"/>
                                        </p:tgtEl>
                                        <p:attrNameLst>
                                          <p:attrName>style.visibility</p:attrName>
                                        </p:attrNameLst>
                                      </p:cBhvr>
                                      <p:to>
                                        <p:strVal val="visible"/>
                                      </p:to>
                                    </p:set>
                                    <p:animEffect transition="in" filter="dissolve">
                                      <p:cBhvr>
                                        <p:cTn id="19" dur="5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advAuto="0"/>
      <p:bldP spid="277" grpId="0" animBg="1" advAuto="0"/>
      <p:bldP spid="280" grpId="0" animBg="1" advAuto="0"/>
      <p:bldP spid="288"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722FE6-9DB4-4F4C-845B-5DF4E605C0B5}"/>
              </a:ext>
            </a:extLst>
          </p:cNvPr>
          <p:cNvPicPr>
            <a:picLocks noChangeAspect="1"/>
          </p:cNvPicPr>
          <p:nvPr/>
        </p:nvPicPr>
        <p:blipFill rotWithShape="1">
          <a:blip r:embed="rId2"/>
          <a:srcRect l="27911" t="18181" r="28878" b="4243"/>
          <a:stretch/>
        </p:blipFill>
        <p:spPr>
          <a:xfrm>
            <a:off x="2634142" y="410555"/>
            <a:ext cx="6179637" cy="6240581"/>
          </a:xfrm>
          <a:prstGeom prst="rect">
            <a:avLst/>
          </a:prstGeom>
          <a:solidFill>
            <a:srgbClr val="FF0000"/>
          </a:solidFill>
          <a:ln>
            <a:solidFill>
              <a:srgbClr val="FF0000"/>
            </a:solidFill>
          </a:ln>
        </p:spPr>
      </p:pic>
      <p:cxnSp>
        <p:nvCxnSpPr>
          <p:cNvPr id="6" name="Straight Connector 5">
            <a:extLst>
              <a:ext uri="{FF2B5EF4-FFF2-40B4-BE49-F238E27FC236}">
                <a16:creationId xmlns:a16="http://schemas.microsoft.com/office/drawing/2014/main" id="{2A437091-8895-44E6-AE1C-E5587BDD3CD2}"/>
              </a:ext>
            </a:extLst>
          </p:cNvPr>
          <p:cNvCxnSpPr/>
          <p:nvPr/>
        </p:nvCxnSpPr>
        <p:spPr>
          <a:xfrm>
            <a:off x="6937695" y="2541864"/>
            <a:ext cx="0" cy="1593908"/>
          </a:xfrm>
          <a:prstGeom prst="line">
            <a:avLst/>
          </a:prstGeom>
          <a:ln>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9616022-41E2-432A-9DCF-4131C5AA48FB}"/>
              </a:ext>
            </a:extLst>
          </p:cNvPr>
          <p:cNvCxnSpPr/>
          <p:nvPr/>
        </p:nvCxnSpPr>
        <p:spPr>
          <a:xfrm>
            <a:off x="6954473" y="2558642"/>
            <a:ext cx="1417740" cy="0"/>
          </a:xfrm>
          <a:prstGeom prst="line">
            <a:avLst/>
          </a:prstGeom>
          <a:ln>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A824D49-9F17-4378-9578-5400DC520F1A}"/>
              </a:ext>
            </a:extLst>
          </p:cNvPr>
          <p:cNvCxnSpPr/>
          <p:nvPr/>
        </p:nvCxnSpPr>
        <p:spPr>
          <a:xfrm>
            <a:off x="8380602" y="2541864"/>
            <a:ext cx="0" cy="1593908"/>
          </a:xfrm>
          <a:prstGeom prst="line">
            <a:avLst/>
          </a:prstGeom>
          <a:ln>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F75F797-8FE1-4B4C-9E2F-E4F1171FF5C3}"/>
              </a:ext>
            </a:extLst>
          </p:cNvPr>
          <p:cNvCxnSpPr/>
          <p:nvPr/>
        </p:nvCxnSpPr>
        <p:spPr>
          <a:xfrm>
            <a:off x="6946084" y="4135772"/>
            <a:ext cx="1426129" cy="0"/>
          </a:xfrm>
          <a:prstGeom prst="line">
            <a:avLst/>
          </a:prstGeom>
          <a:ln>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13" name="Arrow: Up 12">
            <a:extLst>
              <a:ext uri="{FF2B5EF4-FFF2-40B4-BE49-F238E27FC236}">
                <a16:creationId xmlns:a16="http://schemas.microsoft.com/office/drawing/2014/main" id="{3BA8718F-0415-4372-9F4E-F2B2EA499943}"/>
              </a:ext>
            </a:extLst>
          </p:cNvPr>
          <p:cNvSpPr/>
          <p:nvPr/>
        </p:nvSpPr>
        <p:spPr>
          <a:xfrm>
            <a:off x="7416832" y="4244829"/>
            <a:ext cx="484632" cy="978408"/>
          </a:xfrm>
          <a:prstGeom prst="up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FF0000"/>
              </a:solidFill>
            </a:endParaRPr>
          </a:p>
        </p:txBody>
      </p:sp>
      <p:sp>
        <p:nvSpPr>
          <p:cNvPr id="2" name="Footer Placeholder 1">
            <a:extLst>
              <a:ext uri="{FF2B5EF4-FFF2-40B4-BE49-F238E27FC236}">
                <a16:creationId xmlns:a16="http://schemas.microsoft.com/office/drawing/2014/main" id="{329DF98A-32BE-4D86-95E0-CE974E65885E}"/>
              </a:ext>
            </a:extLst>
          </p:cNvPr>
          <p:cNvSpPr>
            <a:spLocks noGrp="1"/>
          </p:cNvSpPr>
          <p:nvPr>
            <p:ph type="ftr" sz="quarter" idx="11"/>
          </p:nvPr>
        </p:nvSpPr>
        <p:spPr>
          <a:xfrm>
            <a:off x="4038600" y="6274974"/>
            <a:ext cx="4114800" cy="446502"/>
          </a:xfrm>
        </p:spPr>
        <p:txBody>
          <a:bodyPr/>
          <a:lstStyle/>
          <a:p>
            <a:r>
              <a:rPr lang="en-US" dirty="0">
                <a:solidFill>
                  <a:schemeClr val="tx1"/>
                </a:solidFill>
              </a:rPr>
              <a:t>2021 GINA guidelines</a:t>
            </a:r>
          </a:p>
        </p:txBody>
      </p:sp>
    </p:spTree>
    <p:extLst>
      <p:ext uri="{BB962C8B-B14F-4D97-AF65-F5344CB8AC3E}">
        <p14:creationId xmlns:p14="http://schemas.microsoft.com/office/powerpoint/2010/main" val="1176614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5DA2E-0950-4A72-9D1B-9671C4D646C2}"/>
              </a:ext>
            </a:extLst>
          </p:cNvPr>
          <p:cNvSpPr>
            <a:spLocks noGrp="1"/>
          </p:cNvSpPr>
          <p:nvPr>
            <p:ph type="title"/>
          </p:nvPr>
        </p:nvSpPr>
        <p:spPr/>
        <p:txBody>
          <a:bodyPr/>
          <a:lstStyle/>
          <a:p>
            <a:r>
              <a:rPr lang="en-US" sz="4400" b="1" dirty="0">
                <a:effectLst/>
                <a:latin typeface="Calibri" panose="020F0502020204030204" pitchFamily="34" charset="0"/>
                <a:ea typeface="Times New Roman" panose="02020603050405020304" pitchFamily="18" charset="0"/>
              </a:rPr>
              <a:t>Beyond First Line Therapies for Recalcitrant Asthma</a:t>
            </a:r>
            <a:endParaRPr lang="en-US" dirty="0"/>
          </a:p>
        </p:txBody>
      </p:sp>
      <p:sp>
        <p:nvSpPr>
          <p:cNvPr id="3" name="Content Placeholder 2">
            <a:extLst>
              <a:ext uri="{FF2B5EF4-FFF2-40B4-BE49-F238E27FC236}">
                <a16:creationId xmlns:a16="http://schemas.microsoft.com/office/drawing/2014/main" id="{33235326-BA7E-4DAD-9F1A-A2BE9FB97E75}"/>
              </a:ext>
            </a:extLst>
          </p:cNvPr>
          <p:cNvSpPr>
            <a:spLocks noGrp="1"/>
          </p:cNvSpPr>
          <p:nvPr>
            <p:ph idx="1"/>
          </p:nvPr>
        </p:nvSpPr>
        <p:spPr/>
        <p:txBody>
          <a:bodyPr/>
          <a:lstStyle/>
          <a:p>
            <a:r>
              <a:rPr lang="en-US" dirty="0"/>
              <a:t>Stage 1-4 patients relatively straight forward, although new emphasis on use of ICS when using rescue bronchodilator</a:t>
            </a:r>
          </a:p>
          <a:p>
            <a:r>
              <a:rPr lang="en-US" dirty="0"/>
              <a:t>What do we do with the patient who is not doing well despite being prescribed ICS/LABA and +/- LAMA and LTRI?</a:t>
            </a:r>
          </a:p>
        </p:txBody>
      </p:sp>
    </p:spTree>
    <p:extLst>
      <p:ext uri="{BB962C8B-B14F-4D97-AF65-F5344CB8AC3E}">
        <p14:creationId xmlns:p14="http://schemas.microsoft.com/office/powerpoint/2010/main" val="2188360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AF6E-5119-83FC-4687-0467BEF6E3F0}"/>
              </a:ext>
            </a:extLst>
          </p:cNvPr>
          <p:cNvSpPr>
            <a:spLocks noGrp="1"/>
          </p:cNvSpPr>
          <p:nvPr>
            <p:ph type="title"/>
          </p:nvPr>
        </p:nvSpPr>
        <p:spPr/>
        <p:txBody>
          <a:bodyPr/>
          <a:lstStyle/>
          <a:p>
            <a:r>
              <a:rPr lang="en-US" dirty="0"/>
              <a:t>         Before Starting a Biologic</a:t>
            </a:r>
          </a:p>
        </p:txBody>
      </p:sp>
      <p:sp>
        <p:nvSpPr>
          <p:cNvPr id="3" name="Content Placeholder 2">
            <a:extLst>
              <a:ext uri="{FF2B5EF4-FFF2-40B4-BE49-F238E27FC236}">
                <a16:creationId xmlns:a16="http://schemas.microsoft.com/office/drawing/2014/main" id="{95C96A5A-AFDA-009F-898C-6430B81B38C5}"/>
              </a:ext>
            </a:extLst>
          </p:cNvPr>
          <p:cNvSpPr>
            <a:spLocks noGrp="1"/>
          </p:cNvSpPr>
          <p:nvPr>
            <p:ph idx="1"/>
          </p:nvPr>
        </p:nvSpPr>
        <p:spPr/>
        <p:txBody>
          <a:bodyPr/>
          <a:lstStyle/>
          <a:p>
            <a:endParaRPr lang="en-US" dirty="0"/>
          </a:p>
        </p:txBody>
      </p:sp>
      <p:sp>
        <p:nvSpPr>
          <p:cNvPr id="5" name="TextBox 4">
            <a:extLst>
              <a:ext uri="{FF2B5EF4-FFF2-40B4-BE49-F238E27FC236}">
                <a16:creationId xmlns:a16="http://schemas.microsoft.com/office/drawing/2014/main" id="{88BBE7FD-F165-D6FF-22AE-5290421AE6F0}"/>
              </a:ext>
            </a:extLst>
          </p:cNvPr>
          <p:cNvSpPr txBox="1"/>
          <p:nvPr/>
        </p:nvSpPr>
        <p:spPr>
          <a:xfrm>
            <a:off x="838200" y="1905506"/>
            <a:ext cx="8859328" cy="3416320"/>
          </a:xfrm>
          <a:prstGeom prst="rect">
            <a:avLst/>
          </a:prstGeom>
          <a:noFill/>
        </p:spPr>
        <p:txBody>
          <a:bodyPr wrap="square">
            <a:spAutoFit/>
          </a:bodyPr>
          <a:lstStyle/>
          <a:p>
            <a:r>
              <a:rPr lang="en-US" sz="2400" b="0" i="0" dirty="0">
                <a:effectLst/>
                <a:latin typeface="helvetica" panose="020B0604020202020204" pitchFamily="34" charset="0"/>
              </a:rPr>
              <a:t>It is essential that, before consideration of initiating a biologic, a comprehensive evaluation be undertaken to :</a:t>
            </a:r>
          </a:p>
          <a:p>
            <a:endParaRPr lang="en-US" sz="2400" b="0" i="0" dirty="0">
              <a:effectLst/>
              <a:latin typeface="helvetica" panose="020B0604020202020204" pitchFamily="34" charset="0"/>
            </a:endParaRPr>
          </a:p>
          <a:p>
            <a:pPr marL="342900" indent="-342900">
              <a:buFont typeface="Arial" panose="020B0604020202020204" pitchFamily="34" charset="0"/>
              <a:buChar char="•"/>
            </a:pPr>
            <a:r>
              <a:rPr lang="en-US" sz="2400" b="0" i="0" dirty="0">
                <a:effectLst/>
                <a:latin typeface="helvetica" panose="020B0604020202020204" pitchFamily="34" charset="0"/>
              </a:rPr>
              <a:t>address the underlying diagnosis of asthma </a:t>
            </a:r>
          </a:p>
          <a:p>
            <a:pPr marL="342900" indent="-342900">
              <a:buFont typeface="Arial" panose="020B0604020202020204" pitchFamily="34" charset="0"/>
              <a:buChar char="•"/>
            </a:pPr>
            <a:r>
              <a:rPr lang="en-US" sz="2400" b="0" i="0" dirty="0">
                <a:effectLst/>
                <a:latin typeface="helvetica" panose="020B0604020202020204" pitchFamily="34" charset="0"/>
              </a:rPr>
              <a:t>confounders and mimickers of asthma</a:t>
            </a:r>
          </a:p>
          <a:p>
            <a:pPr marL="342900" indent="-342900">
              <a:buFont typeface="Arial" panose="020B0604020202020204" pitchFamily="34" charset="0"/>
              <a:buChar char="•"/>
            </a:pPr>
            <a:r>
              <a:rPr lang="en-US" sz="2400" b="0" i="0" dirty="0">
                <a:effectLst/>
                <a:latin typeface="helvetica" panose="020B0604020202020204" pitchFamily="34" charset="0"/>
              </a:rPr>
              <a:t>coexisting medical and psychosocial conditions </a:t>
            </a:r>
          </a:p>
          <a:p>
            <a:pPr marL="342900" indent="-342900">
              <a:buFont typeface="Arial" panose="020B0604020202020204" pitchFamily="34" charset="0"/>
              <a:buChar char="•"/>
            </a:pPr>
            <a:r>
              <a:rPr lang="en-US" sz="2400" b="0" i="0" dirty="0">
                <a:effectLst/>
                <a:latin typeface="helvetica" panose="020B0604020202020204" pitchFamily="34" charset="0"/>
              </a:rPr>
              <a:t>the presence of modifiable exposures, barriers to care, health beliefs, and treatment adherence</a:t>
            </a:r>
          </a:p>
          <a:p>
            <a:pPr marL="342900" indent="-342900">
              <a:buFont typeface="Arial" panose="020B0604020202020204" pitchFamily="34" charset="0"/>
              <a:buChar char="•"/>
            </a:pPr>
            <a:r>
              <a:rPr lang="en-US" sz="2400" b="0" i="0" dirty="0">
                <a:effectLst/>
                <a:latin typeface="helvetica" panose="020B0604020202020204" pitchFamily="34" charset="0"/>
              </a:rPr>
              <a:t>inhaler administration techniques</a:t>
            </a:r>
            <a:endParaRPr lang="en-US" sz="2400" dirty="0"/>
          </a:p>
        </p:txBody>
      </p:sp>
      <p:sp>
        <p:nvSpPr>
          <p:cNvPr id="6" name="Footer Placeholder 5">
            <a:extLst>
              <a:ext uri="{FF2B5EF4-FFF2-40B4-BE49-F238E27FC236}">
                <a16:creationId xmlns:a16="http://schemas.microsoft.com/office/drawing/2014/main" id="{ED252436-1566-9CE5-318E-D5FF25D57D3B}"/>
              </a:ext>
            </a:extLst>
          </p:cNvPr>
          <p:cNvSpPr>
            <a:spLocks noGrp="1"/>
          </p:cNvSpPr>
          <p:nvPr>
            <p:ph type="ftr" sz="quarter" idx="11"/>
          </p:nvPr>
        </p:nvSpPr>
        <p:spPr>
          <a:xfrm>
            <a:off x="2631057" y="6356350"/>
            <a:ext cx="5522343" cy="365125"/>
          </a:xfrm>
        </p:spPr>
        <p:txBody>
          <a:bodyPr/>
          <a:lstStyle/>
          <a:p>
            <a:r>
              <a:rPr lang="fr-FR" dirty="0">
                <a:solidFill>
                  <a:schemeClr val="tx1"/>
                </a:solidFill>
              </a:rPr>
              <a:t>Bacharier et al, J </a:t>
            </a:r>
            <a:r>
              <a:rPr lang="fr-FR" dirty="0" err="1">
                <a:solidFill>
                  <a:schemeClr val="tx1"/>
                </a:solidFill>
              </a:rPr>
              <a:t>Allergy</a:t>
            </a:r>
            <a:r>
              <a:rPr lang="fr-FR" dirty="0">
                <a:solidFill>
                  <a:schemeClr val="tx1"/>
                </a:solidFill>
              </a:rPr>
              <a:t> Clin </a:t>
            </a:r>
            <a:r>
              <a:rPr lang="fr-FR" dirty="0" err="1">
                <a:solidFill>
                  <a:schemeClr val="tx1"/>
                </a:solidFill>
              </a:rPr>
              <a:t>Immunol</a:t>
            </a:r>
            <a:r>
              <a:rPr lang="fr-FR" dirty="0">
                <a:solidFill>
                  <a:schemeClr val="tx1"/>
                </a:solidFill>
              </a:rPr>
              <a:t> https://doi.org/10.1016/j.jaci.2023.01.002</a:t>
            </a:r>
            <a:endParaRPr lang="en-US" dirty="0">
              <a:solidFill>
                <a:schemeClr val="tx1"/>
              </a:solidFill>
            </a:endParaRPr>
          </a:p>
        </p:txBody>
      </p:sp>
    </p:spTree>
    <p:extLst>
      <p:ext uri="{BB962C8B-B14F-4D97-AF65-F5344CB8AC3E}">
        <p14:creationId xmlns:p14="http://schemas.microsoft.com/office/powerpoint/2010/main" val="739694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5018579-C71E-422C-9C82-24068EBD9170}"/>
              </a:ext>
            </a:extLst>
          </p:cNvPr>
          <p:cNvSpPr>
            <a:spLocks noGrp="1" noChangeArrowheads="1"/>
          </p:cNvSpPr>
          <p:nvPr>
            <p:ph type="title"/>
          </p:nvPr>
        </p:nvSpPr>
        <p:spPr/>
        <p:txBody>
          <a:bodyPr/>
          <a:lstStyle/>
          <a:p>
            <a:r>
              <a:rPr lang="en-US" altLang="en-US"/>
              <a:t>Treatment for the Hard to Control Asthmatic</a:t>
            </a:r>
          </a:p>
        </p:txBody>
      </p:sp>
      <p:sp>
        <p:nvSpPr>
          <p:cNvPr id="12291" name="Content Placeholder 2">
            <a:extLst>
              <a:ext uri="{FF2B5EF4-FFF2-40B4-BE49-F238E27FC236}">
                <a16:creationId xmlns:a16="http://schemas.microsoft.com/office/drawing/2014/main" id="{6FE2D322-DC34-48E0-B2DC-933527B47412}"/>
              </a:ext>
            </a:extLst>
          </p:cNvPr>
          <p:cNvSpPr>
            <a:spLocks noGrp="1" noChangeArrowheads="1"/>
          </p:cNvSpPr>
          <p:nvPr>
            <p:ph idx="1"/>
          </p:nvPr>
        </p:nvSpPr>
        <p:spPr/>
        <p:txBody>
          <a:bodyPr/>
          <a:lstStyle/>
          <a:p>
            <a:r>
              <a:rPr lang="en-US" altLang="en-US" dirty="0"/>
              <a:t>What medication options are available for the difficult to control patient?</a:t>
            </a:r>
          </a:p>
          <a:p>
            <a:pPr lvl="1"/>
            <a:r>
              <a:rPr lang="en-US" altLang="en-US" dirty="0"/>
              <a:t>Oral corticosteroids- Not a long-term option due to safety</a:t>
            </a:r>
          </a:p>
          <a:p>
            <a:pPr lvl="1"/>
            <a:r>
              <a:rPr lang="en-US" altLang="en-US" dirty="0"/>
              <a:t>Even short bursts associated with potential complications</a:t>
            </a:r>
          </a:p>
          <a:p>
            <a:pPr lvl="1"/>
            <a:r>
              <a:rPr lang="en-US" altLang="en-US" dirty="0"/>
              <a:t>Other immune modulators- Methotrexate, Gold-- ? efficacy</a:t>
            </a:r>
          </a:p>
          <a:p>
            <a:r>
              <a:rPr lang="en-US" altLang="en-US" dirty="0"/>
              <a:t>These long-time therapies are no longer viable options with advent of  Biologics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DAD5D-B37B-42A0-9E0E-75C7DAD39A15}"/>
              </a:ext>
            </a:extLst>
          </p:cNvPr>
          <p:cNvSpPr>
            <a:spLocks noGrp="1"/>
          </p:cNvSpPr>
          <p:nvPr>
            <p:ph type="title"/>
          </p:nvPr>
        </p:nvSpPr>
        <p:spPr/>
        <p:txBody>
          <a:bodyPr>
            <a:normAutofit/>
          </a:bodyPr>
          <a:lstStyle/>
          <a:p>
            <a:r>
              <a:rPr lang="en-US" sz="4000" dirty="0"/>
              <a:t>Real World Oral Steroid Reduction with Biologic</a:t>
            </a:r>
          </a:p>
        </p:txBody>
      </p:sp>
      <p:sp>
        <p:nvSpPr>
          <p:cNvPr id="6" name="Content Placeholder 5">
            <a:extLst>
              <a:ext uri="{FF2B5EF4-FFF2-40B4-BE49-F238E27FC236}">
                <a16:creationId xmlns:a16="http://schemas.microsoft.com/office/drawing/2014/main" id="{44681FD4-1DA2-4D24-A71C-4415C90F893C}"/>
              </a:ext>
            </a:extLst>
          </p:cNvPr>
          <p:cNvSpPr>
            <a:spLocks noGrp="1"/>
          </p:cNvSpPr>
          <p:nvPr>
            <p:ph idx="1"/>
          </p:nvPr>
        </p:nvSpPr>
        <p:spPr/>
        <p:txBody>
          <a:bodyPr/>
          <a:lstStyle/>
          <a:p>
            <a:r>
              <a:rPr lang="en-US" dirty="0"/>
              <a:t>Kimura et al conducted a retrospective cohort study using self-controlled methods to evaluate the association between the use of biologics and reduction in exacerbations and hospitalizations using a large-scale health insurance claims database in Japan</a:t>
            </a:r>
          </a:p>
          <a:p>
            <a:r>
              <a:rPr lang="en-US" dirty="0"/>
              <a:t>Of 355 continuously treated asthma patients using biologics, 119, 82, 69, and 85 patients were assigned to the omalizumab, mepolizumab, </a:t>
            </a:r>
            <a:r>
              <a:rPr lang="en-US" dirty="0" err="1"/>
              <a:t>benralizumab</a:t>
            </a:r>
            <a:r>
              <a:rPr lang="en-US" dirty="0"/>
              <a:t>, and dupilumab groups, respectively</a:t>
            </a:r>
          </a:p>
          <a:p>
            <a:r>
              <a:rPr lang="en-US" dirty="0"/>
              <a:t>The total systemic corticosteroid dose equivalent to prednisolone per person-year was reduced from a median of 600 [interquartile range, 90–1713] mg to 164 [0–1010] mg (P &lt; .001)</a:t>
            </a:r>
          </a:p>
        </p:txBody>
      </p:sp>
      <p:sp>
        <p:nvSpPr>
          <p:cNvPr id="4" name="Footer Placeholder 3">
            <a:extLst>
              <a:ext uri="{FF2B5EF4-FFF2-40B4-BE49-F238E27FC236}">
                <a16:creationId xmlns:a16="http://schemas.microsoft.com/office/drawing/2014/main" id="{3417D3BA-B7ED-4E06-BEE4-77BAA8D98528}"/>
              </a:ext>
            </a:extLst>
          </p:cNvPr>
          <p:cNvSpPr>
            <a:spLocks noGrp="1"/>
          </p:cNvSpPr>
          <p:nvPr>
            <p:ph type="ftr" sz="quarter" idx="11"/>
          </p:nvPr>
        </p:nvSpPr>
        <p:spPr>
          <a:xfrm>
            <a:off x="2690949" y="6356350"/>
            <a:ext cx="5462451" cy="365125"/>
          </a:xfrm>
        </p:spPr>
        <p:txBody>
          <a:bodyPr/>
          <a:lstStyle/>
          <a:p>
            <a:r>
              <a:rPr lang="en-US" b="1" dirty="0">
                <a:solidFill>
                  <a:schemeClr val="tx1"/>
                </a:solidFill>
              </a:rPr>
              <a:t>Kimura et al. World Allergy Organization Journal (2021) 14:100600 p1-12</a:t>
            </a:r>
          </a:p>
        </p:txBody>
      </p:sp>
    </p:spTree>
    <p:extLst>
      <p:ext uri="{BB962C8B-B14F-4D97-AF65-F5344CB8AC3E}">
        <p14:creationId xmlns:p14="http://schemas.microsoft.com/office/powerpoint/2010/main" val="2508727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DB2710-B25E-4637-928A-5D1A546ED379}"/>
              </a:ext>
            </a:extLst>
          </p:cNvPr>
          <p:cNvSpPr>
            <a:spLocks noGrp="1"/>
          </p:cNvSpPr>
          <p:nvPr>
            <p:ph type="title"/>
          </p:nvPr>
        </p:nvSpPr>
        <p:spPr>
          <a:xfrm>
            <a:off x="838200" y="48745"/>
            <a:ext cx="10515600" cy="1009651"/>
          </a:xfrm>
        </p:spPr>
        <p:txBody>
          <a:bodyPr/>
          <a:lstStyle/>
          <a:p>
            <a:r>
              <a:rPr lang="en-US" dirty="0"/>
              <a:t>Steroid Use on Biologics- Real World Study</a:t>
            </a:r>
          </a:p>
        </p:txBody>
      </p:sp>
      <p:sp>
        <p:nvSpPr>
          <p:cNvPr id="8" name="Content Placeholder 7">
            <a:extLst>
              <a:ext uri="{FF2B5EF4-FFF2-40B4-BE49-F238E27FC236}">
                <a16:creationId xmlns:a16="http://schemas.microsoft.com/office/drawing/2014/main" id="{31624126-D0DC-495A-B2DC-95281EF0E7DB}"/>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799FBBBF-23E4-4F27-B68C-8DF0818689A3}"/>
              </a:ext>
            </a:extLst>
          </p:cNvPr>
          <p:cNvSpPr>
            <a:spLocks noGrp="1"/>
          </p:cNvSpPr>
          <p:nvPr>
            <p:ph type="ftr" sz="quarter" idx="11"/>
          </p:nvPr>
        </p:nvSpPr>
        <p:spPr>
          <a:xfrm>
            <a:off x="2011680" y="6356350"/>
            <a:ext cx="6141720" cy="365125"/>
          </a:xfrm>
        </p:spPr>
        <p:txBody>
          <a:bodyPr/>
          <a:lstStyle/>
          <a:p>
            <a:r>
              <a:rPr lang="en-US" b="1" dirty="0">
                <a:solidFill>
                  <a:schemeClr val="tx1"/>
                </a:solidFill>
              </a:rPr>
              <a:t>Kimura et al. World Allergy Organization Journal (2021) 14:100600 p1-12</a:t>
            </a:r>
          </a:p>
        </p:txBody>
      </p:sp>
      <p:pic>
        <p:nvPicPr>
          <p:cNvPr id="6" name="Picture 5">
            <a:extLst>
              <a:ext uri="{FF2B5EF4-FFF2-40B4-BE49-F238E27FC236}">
                <a16:creationId xmlns:a16="http://schemas.microsoft.com/office/drawing/2014/main" id="{A746F06B-59AC-4154-B4E5-8013D1BECFA4}"/>
              </a:ext>
            </a:extLst>
          </p:cNvPr>
          <p:cNvPicPr>
            <a:picLocks noChangeAspect="1"/>
          </p:cNvPicPr>
          <p:nvPr/>
        </p:nvPicPr>
        <p:blipFill rotWithShape="1">
          <a:blip r:embed="rId2"/>
          <a:srcRect l="31739" t="26667" r="33125" b="32174"/>
          <a:stretch/>
        </p:blipFill>
        <p:spPr>
          <a:xfrm>
            <a:off x="1765960" y="917608"/>
            <a:ext cx="8660079" cy="5438742"/>
          </a:xfrm>
          <a:prstGeom prst="rect">
            <a:avLst/>
          </a:prstGeom>
        </p:spPr>
      </p:pic>
    </p:spTree>
    <p:extLst>
      <p:ext uri="{BB962C8B-B14F-4D97-AF65-F5344CB8AC3E}">
        <p14:creationId xmlns:p14="http://schemas.microsoft.com/office/powerpoint/2010/main" val="1228046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FF768A7-233C-4A0F-AEDF-0A76B9FBBDF9}"/>
              </a:ext>
            </a:extLst>
          </p:cNvPr>
          <p:cNvSpPr>
            <a:spLocks noGrp="1" noChangeArrowheads="1"/>
          </p:cNvSpPr>
          <p:nvPr>
            <p:ph type="title"/>
          </p:nvPr>
        </p:nvSpPr>
        <p:spPr/>
        <p:txBody>
          <a:bodyPr/>
          <a:lstStyle/>
          <a:p>
            <a:r>
              <a:rPr lang="en-US" altLang="en-US"/>
              <a:t>Disclosures</a:t>
            </a:r>
          </a:p>
        </p:txBody>
      </p:sp>
      <p:sp>
        <p:nvSpPr>
          <p:cNvPr id="3" name="Content Placeholder 2">
            <a:extLst>
              <a:ext uri="{FF2B5EF4-FFF2-40B4-BE49-F238E27FC236}">
                <a16:creationId xmlns:a16="http://schemas.microsoft.com/office/drawing/2014/main" id="{286EDF4C-B74E-4816-94E0-9D7788A79F92}"/>
              </a:ext>
            </a:extLst>
          </p:cNvPr>
          <p:cNvSpPr>
            <a:spLocks noGrp="1"/>
          </p:cNvSpPr>
          <p:nvPr>
            <p:ph idx="1"/>
          </p:nvPr>
        </p:nvSpPr>
        <p:spPr/>
        <p:txBody>
          <a:bodyPr/>
          <a:lstStyle/>
          <a:p>
            <a:pPr marL="0" indent="0">
              <a:spcBef>
                <a:spcPct val="0"/>
              </a:spcBef>
              <a:buNone/>
              <a:tabLst>
                <a:tab pos="0" algn="l"/>
                <a:tab pos="434932" algn="l"/>
                <a:tab pos="884150" algn="l"/>
                <a:tab pos="1333367" algn="l"/>
                <a:tab pos="1782585" algn="l"/>
                <a:tab pos="2231802" algn="l"/>
                <a:tab pos="2681020" algn="l"/>
                <a:tab pos="3130237" algn="l"/>
                <a:tab pos="3579455" algn="l"/>
                <a:tab pos="4028672" algn="l"/>
                <a:tab pos="4477890" algn="l"/>
                <a:tab pos="4927107" algn="l"/>
                <a:tab pos="5376325" algn="l"/>
                <a:tab pos="5825542" algn="l"/>
                <a:tab pos="6274760" algn="l"/>
                <a:tab pos="6723978" algn="l"/>
                <a:tab pos="7173196" algn="l"/>
                <a:tab pos="7622413" algn="l"/>
                <a:tab pos="8071631" algn="l"/>
                <a:tab pos="8520848" algn="l"/>
                <a:tab pos="8970066" algn="l"/>
                <a:tab pos="9419283" algn="l"/>
                <a:tab pos="9868501" algn="l"/>
                <a:tab pos="10317718" algn="l"/>
                <a:tab pos="10766936" algn="l"/>
                <a:tab pos="10768523" algn="l"/>
                <a:tab pos="10770111" algn="l"/>
                <a:tab pos="10771698" algn="l"/>
                <a:tab pos="10773286" algn="l"/>
                <a:tab pos="10774872" algn="l"/>
                <a:tab pos="10776460" algn="l"/>
                <a:tab pos="10778047" algn="l"/>
              </a:tabLst>
              <a:defRPr/>
            </a:pPr>
            <a:endParaRPr lang="pt-BR" altLang="pt-BR" dirty="0">
              <a:solidFill>
                <a:schemeClr val="tx1"/>
              </a:solidFill>
            </a:endParaRPr>
          </a:p>
          <a:p>
            <a:pPr marL="0" indent="0">
              <a:spcBef>
                <a:spcPct val="0"/>
              </a:spcBef>
              <a:buNone/>
              <a:tabLst>
                <a:tab pos="0" algn="l"/>
                <a:tab pos="434932" algn="l"/>
                <a:tab pos="884150" algn="l"/>
                <a:tab pos="1333367" algn="l"/>
                <a:tab pos="1782585" algn="l"/>
                <a:tab pos="2231802" algn="l"/>
                <a:tab pos="2681020" algn="l"/>
                <a:tab pos="3130237" algn="l"/>
                <a:tab pos="3579455" algn="l"/>
                <a:tab pos="4028672" algn="l"/>
                <a:tab pos="4477890" algn="l"/>
                <a:tab pos="4927107" algn="l"/>
                <a:tab pos="5376325" algn="l"/>
                <a:tab pos="5825542" algn="l"/>
                <a:tab pos="6274760" algn="l"/>
                <a:tab pos="6723978" algn="l"/>
                <a:tab pos="7173196" algn="l"/>
                <a:tab pos="7622413" algn="l"/>
                <a:tab pos="8071631" algn="l"/>
                <a:tab pos="8520848" algn="l"/>
                <a:tab pos="8970066" algn="l"/>
                <a:tab pos="9419283" algn="l"/>
                <a:tab pos="9868501" algn="l"/>
                <a:tab pos="10317718" algn="l"/>
                <a:tab pos="10766936" algn="l"/>
                <a:tab pos="10768523" algn="l"/>
                <a:tab pos="10770111" algn="l"/>
                <a:tab pos="10771698" algn="l"/>
                <a:tab pos="10773286" algn="l"/>
                <a:tab pos="10774872" algn="l"/>
                <a:tab pos="10776460" algn="l"/>
                <a:tab pos="10778047" algn="l"/>
              </a:tabLst>
              <a:defRPr/>
            </a:pPr>
            <a:endParaRPr lang="pt-BR" altLang="pt-BR" dirty="0">
              <a:solidFill>
                <a:schemeClr val="tx1"/>
              </a:solidFill>
            </a:endParaRPr>
          </a:p>
          <a:p>
            <a:pPr marL="0" indent="0">
              <a:spcBef>
                <a:spcPct val="0"/>
              </a:spcBef>
              <a:buNone/>
              <a:tabLst>
                <a:tab pos="0" algn="l"/>
                <a:tab pos="434932" algn="l"/>
                <a:tab pos="884150" algn="l"/>
                <a:tab pos="1333367" algn="l"/>
                <a:tab pos="1782585" algn="l"/>
                <a:tab pos="2231802" algn="l"/>
                <a:tab pos="2681020" algn="l"/>
                <a:tab pos="3130237" algn="l"/>
                <a:tab pos="3579455" algn="l"/>
                <a:tab pos="4028672" algn="l"/>
                <a:tab pos="4477890" algn="l"/>
                <a:tab pos="4927107" algn="l"/>
                <a:tab pos="5376325" algn="l"/>
                <a:tab pos="5825542" algn="l"/>
                <a:tab pos="6274760" algn="l"/>
                <a:tab pos="6723978" algn="l"/>
                <a:tab pos="7173196" algn="l"/>
                <a:tab pos="7622413" algn="l"/>
                <a:tab pos="8071631" algn="l"/>
                <a:tab pos="8520848" algn="l"/>
                <a:tab pos="8970066" algn="l"/>
                <a:tab pos="9419283" algn="l"/>
                <a:tab pos="9868501" algn="l"/>
                <a:tab pos="10317718" algn="l"/>
                <a:tab pos="10766936" algn="l"/>
                <a:tab pos="10768523" algn="l"/>
                <a:tab pos="10770111" algn="l"/>
                <a:tab pos="10771698" algn="l"/>
                <a:tab pos="10773286" algn="l"/>
                <a:tab pos="10774872" algn="l"/>
                <a:tab pos="10776460" algn="l"/>
                <a:tab pos="10778047" algn="l"/>
              </a:tabLst>
              <a:defRPr/>
            </a:pPr>
            <a:r>
              <a:rPr lang="pt-BR" altLang="pt-BR" b="1" dirty="0">
                <a:solidFill>
                  <a:schemeClr val="tx1"/>
                </a:solidFill>
              </a:rPr>
              <a:t>Practice</a:t>
            </a:r>
            <a:r>
              <a:rPr lang="pt-BR" altLang="pt-BR" dirty="0">
                <a:solidFill>
                  <a:schemeClr val="tx1"/>
                </a:solidFill>
              </a:rPr>
              <a:t>- Family Allergy</a:t>
            </a:r>
          </a:p>
          <a:p>
            <a:pPr marL="0" indent="0">
              <a:spcBef>
                <a:spcPct val="0"/>
              </a:spcBef>
              <a:buNone/>
              <a:tabLst>
                <a:tab pos="0" algn="l"/>
                <a:tab pos="434932" algn="l"/>
                <a:tab pos="884150" algn="l"/>
                <a:tab pos="1333367" algn="l"/>
                <a:tab pos="1782585" algn="l"/>
                <a:tab pos="2231802" algn="l"/>
                <a:tab pos="2681020" algn="l"/>
                <a:tab pos="3130237" algn="l"/>
                <a:tab pos="3579455" algn="l"/>
                <a:tab pos="4028672" algn="l"/>
                <a:tab pos="4477890" algn="l"/>
                <a:tab pos="4927107" algn="l"/>
                <a:tab pos="5376325" algn="l"/>
                <a:tab pos="5825542" algn="l"/>
                <a:tab pos="6274760" algn="l"/>
                <a:tab pos="6723978" algn="l"/>
                <a:tab pos="7173196" algn="l"/>
                <a:tab pos="7622413" algn="l"/>
                <a:tab pos="8071631" algn="l"/>
                <a:tab pos="8520848" algn="l"/>
                <a:tab pos="8970066" algn="l"/>
                <a:tab pos="9419283" algn="l"/>
                <a:tab pos="9868501" algn="l"/>
                <a:tab pos="10317718" algn="l"/>
                <a:tab pos="10766936" algn="l"/>
                <a:tab pos="10768523" algn="l"/>
                <a:tab pos="10770111" algn="l"/>
                <a:tab pos="10771698" algn="l"/>
                <a:tab pos="10773286" algn="l"/>
                <a:tab pos="10774872" algn="l"/>
                <a:tab pos="10776460" algn="l"/>
                <a:tab pos="10778047" algn="l"/>
              </a:tabLst>
              <a:defRPr/>
            </a:pPr>
            <a:endParaRPr lang="pt-BR" altLang="pt-BR" dirty="0">
              <a:solidFill>
                <a:schemeClr val="tx1"/>
              </a:solidFill>
            </a:endParaRPr>
          </a:p>
          <a:p>
            <a:pPr marL="0" indent="0">
              <a:spcBef>
                <a:spcPct val="0"/>
              </a:spcBef>
              <a:buNone/>
              <a:tabLst>
                <a:tab pos="0" algn="l"/>
                <a:tab pos="434932" algn="l"/>
                <a:tab pos="884150" algn="l"/>
                <a:tab pos="1333367" algn="l"/>
                <a:tab pos="1782585" algn="l"/>
                <a:tab pos="2231802" algn="l"/>
                <a:tab pos="2681020" algn="l"/>
                <a:tab pos="3130237" algn="l"/>
                <a:tab pos="3579455" algn="l"/>
                <a:tab pos="4028672" algn="l"/>
                <a:tab pos="4477890" algn="l"/>
                <a:tab pos="4927107" algn="l"/>
                <a:tab pos="5376325" algn="l"/>
                <a:tab pos="5825542" algn="l"/>
                <a:tab pos="6274760" algn="l"/>
                <a:tab pos="6723978" algn="l"/>
                <a:tab pos="7173196" algn="l"/>
                <a:tab pos="7622413" algn="l"/>
                <a:tab pos="8071631" algn="l"/>
                <a:tab pos="8520848" algn="l"/>
                <a:tab pos="8970066" algn="l"/>
                <a:tab pos="9419283" algn="l"/>
                <a:tab pos="9868501" algn="l"/>
                <a:tab pos="10317718" algn="l"/>
                <a:tab pos="10766936" algn="l"/>
                <a:tab pos="10768523" algn="l"/>
                <a:tab pos="10770111" algn="l"/>
                <a:tab pos="10771698" algn="l"/>
                <a:tab pos="10773286" algn="l"/>
                <a:tab pos="10774872" algn="l"/>
                <a:tab pos="10776460" algn="l"/>
                <a:tab pos="10778047" algn="l"/>
              </a:tabLst>
              <a:defRPr/>
            </a:pPr>
            <a:r>
              <a:rPr lang="pt-BR" altLang="pt-BR" b="1" dirty="0">
                <a:solidFill>
                  <a:schemeClr val="tx1"/>
                </a:solidFill>
              </a:rPr>
              <a:t>Speaker Bureau- </a:t>
            </a:r>
            <a:r>
              <a:rPr lang="pt-BR" altLang="pt-BR" dirty="0">
                <a:solidFill>
                  <a:schemeClr val="tx1"/>
                </a:solidFill>
              </a:rPr>
              <a:t>None</a:t>
            </a:r>
          </a:p>
          <a:p>
            <a:pPr marL="0" indent="0">
              <a:spcBef>
                <a:spcPct val="0"/>
              </a:spcBef>
              <a:buNone/>
              <a:tabLst>
                <a:tab pos="0" algn="l"/>
                <a:tab pos="434932" algn="l"/>
                <a:tab pos="884150" algn="l"/>
                <a:tab pos="1333367" algn="l"/>
                <a:tab pos="1782585" algn="l"/>
                <a:tab pos="2231802" algn="l"/>
                <a:tab pos="2681020" algn="l"/>
                <a:tab pos="3130237" algn="l"/>
                <a:tab pos="3579455" algn="l"/>
                <a:tab pos="4028672" algn="l"/>
                <a:tab pos="4477890" algn="l"/>
                <a:tab pos="4927107" algn="l"/>
                <a:tab pos="5376325" algn="l"/>
                <a:tab pos="5825542" algn="l"/>
                <a:tab pos="6274760" algn="l"/>
                <a:tab pos="6723978" algn="l"/>
                <a:tab pos="7173196" algn="l"/>
                <a:tab pos="7622413" algn="l"/>
                <a:tab pos="8071631" algn="l"/>
                <a:tab pos="8520848" algn="l"/>
                <a:tab pos="8970066" algn="l"/>
                <a:tab pos="9419283" algn="l"/>
                <a:tab pos="9868501" algn="l"/>
                <a:tab pos="10317718" algn="l"/>
                <a:tab pos="10766936" algn="l"/>
                <a:tab pos="10768523" algn="l"/>
                <a:tab pos="10770111" algn="l"/>
                <a:tab pos="10771698" algn="l"/>
                <a:tab pos="10773286" algn="l"/>
                <a:tab pos="10774872" algn="l"/>
                <a:tab pos="10776460" algn="l"/>
                <a:tab pos="10778047" algn="l"/>
              </a:tabLst>
              <a:defRPr/>
            </a:pPr>
            <a:endParaRPr lang="pt-BR" altLang="pt-BR" dirty="0">
              <a:solidFill>
                <a:schemeClr val="tx1"/>
              </a:solidFill>
            </a:endParaRPr>
          </a:p>
          <a:p>
            <a:pPr marL="0" indent="0">
              <a:spcBef>
                <a:spcPct val="0"/>
              </a:spcBef>
              <a:buNone/>
              <a:tabLst>
                <a:tab pos="0" algn="l"/>
                <a:tab pos="434932" algn="l"/>
                <a:tab pos="884150" algn="l"/>
                <a:tab pos="1333367" algn="l"/>
                <a:tab pos="1782585" algn="l"/>
                <a:tab pos="2231802" algn="l"/>
                <a:tab pos="2681020" algn="l"/>
                <a:tab pos="3130237" algn="l"/>
                <a:tab pos="3579455" algn="l"/>
                <a:tab pos="4028672" algn="l"/>
                <a:tab pos="4477890" algn="l"/>
                <a:tab pos="4927107" algn="l"/>
                <a:tab pos="5376325" algn="l"/>
                <a:tab pos="5825542" algn="l"/>
                <a:tab pos="6274760" algn="l"/>
                <a:tab pos="6723978" algn="l"/>
                <a:tab pos="7173196" algn="l"/>
                <a:tab pos="7622413" algn="l"/>
                <a:tab pos="8071631" algn="l"/>
                <a:tab pos="8520848" algn="l"/>
                <a:tab pos="8970066" algn="l"/>
                <a:tab pos="9419283" algn="l"/>
                <a:tab pos="9868501" algn="l"/>
                <a:tab pos="10317718" algn="l"/>
                <a:tab pos="10766936" algn="l"/>
                <a:tab pos="10768523" algn="l"/>
                <a:tab pos="10770111" algn="l"/>
                <a:tab pos="10771698" algn="l"/>
                <a:tab pos="10773286" algn="l"/>
                <a:tab pos="10774872" algn="l"/>
                <a:tab pos="10776460" algn="l"/>
                <a:tab pos="10778047" algn="l"/>
              </a:tabLst>
              <a:defRPr/>
            </a:pPr>
            <a:r>
              <a:rPr lang="pt-BR" altLang="pt-BR" b="1" dirty="0">
                <a:solidFill>
                  <a:schemeClr val="tx1"/>
                </a:solidFill>
              </a:rPr>
              <a:t>Advisory panel </a:t>
            </a:r>
            <a:r>
              <a:rPr lang="pt-BR" altLang="pt-BR" dirty="0">
                <a:solidFill>
                  <a:schemeClr val="tx1"/>
                </a:solidFill>
              </a:rPr>
              <a:t>– Astra Zeneca Inc, Alk Inc, Takeda Inc, Abbvie Inc,            		                          Regeneron Inc, </a:t>
            </a:r>
            <a:r>
              <a:rPr lang="pt-BR" altLang="pt-BR">
                <a:solidFill>
                  <a:schemeClr val="tx1"/>
                </a:solidFill>
              </a:rPr>
              <a:t>Blueprint Inc, Bryn Inc</a:t>
            </a:r>
            <a:endParaRPr lang="pt-BR" altLang="pt-BR" dirty="0">
              <a:solidFill>
                <a:schemeClr val="tx1"/>
              </a:solidFill>
            </a:endParaRP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F67F0-D36C-4895-9B16-27AB02CFB97C}"/>
              </a:ext>
            </a:extLst>
          </p:cNvPr>
          <p:cNvSpPr>
            <a:spLocks noGrp="1"/>
          </p:cNvSpPr>
          <p:nvPr>
            <p:ph type="title"/>
          </p:nvPr>
        </p:nvSpPr>
        <p:spPr/>
        <p:txBody>
          <a:bodyPr/>
          <a:lstStyle/>
          <a:p>
            <a:r>
              <a:rPr lang="en-US" dirty="0"/>
              <a:t>Biologics in Asthma</a:t>
            </a:r>
          </a:p>
        </p:txBody>
      </p:sp>
      <p:sp>
        <p:nvSpPr>
          <p:cNvPr id="3" name="Content Placeholder 2">
            <a:extLst>
              <a:ext uri="{FF2B5EF4-FFF2-40B4-BE49-F238E27FC236}">
                <a16:creationId xmlns:a16="http://schemas.microsoft.com/office/drawing/2014/main" id="{D0BC2AEA-21E6-4EF4-9E44-54B24AB2808A}"/>
              </a:ext>
            </a:extLst>
          </p:cNvPr>
          <p:cNvSpPr>
            <a:spLocks noGrp="1"/>
          </p:cNvSpPr>
          <p:nvPr>
            <p:ph idx="1"/>
          </p:nvPr>
        </p:nvSpPr>
        <p:spPr/>
        <p:txBody>
          <a:bodyPr/>
          <a:lstStyle/>
          <a:p>
            <a:r>
              <a:rPr lang="en-US" dirty="0"/>
              <a:t>Pathophysiology of Asthma</a:t>
            </a:r>
          </a:p>
          <a:p>
            <a:r>
              <a:rPr lang="en-US" dirty="0"/>
              <a:t>What is severe asthma?</a:t>
            </a:r>
          </a:p>
          <a:p>
            <a:r>
              <a:rPr lang="en-US" b="1" dirty="0"/>
              <a:t>Current biologics</a:t>
            </a:r>
          </a:p>
          <a:p>
            <a:r>
              <a:rPr lang="en-US" dirty="0"/>
              <a:t>How to choose therapy</a:t>
            </a:r>
          </a:p>
          <a:p>
            <a:r>
              <a:rPr lang="en-US" dirty="0"/>
              <a:t>Switch therapy</a:t>
            </a:r>
          </a:p>
          <a:p>
            <a:r>
              <a:rPr lang="en-US" dirty="0"/>
              <a:t>Combine therapy and are biologics curative </a:t>
            </a:r>
          </a:p>
          <a:p>
            <a:r>
              <a:rPr lang="en-US" dirty="0"/>
              <a:t>Cases</a:t>
            </a:r>
          </a:p>
        </p:txBody>
      </p:sp>
    </p:spTree>
    <p:extLst>
      <p:ext uri="{BB962C8B-B14F-4D97-AF65-F5344CB8AC3E}">
        <p14:creationId xmlns:p14="http://schemas.microsoft.com/office/powerpoint/2010/main" val="2622329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A6807-B47C-442A-AE7F-128DF8F2605A}"/>
              </a:ext>
            </a:extLst>
          </p:cNvPr>
          <p:cNvSpPr>
            <a:spLocks noGrp="1"/>
          </p:cNvSpPr>
          <p:nvPr>
            <p:ph type="title"/>
          </p:nvPr>
        </p:nvSpPr>
        <p:spPr>
          <a:xfrm>
            <a:off x="3754493" y="1078450"/>
            <a:ext cx="11665906" cy="489859"/>
          </a:xfrm>
        </p:spPr>
        <p:txBody>
          <a:bodyPr>
            <a:noAutofit/>
          </a:bodyPr>
          <a:lstStyle/>
          <a:p>
            <a:r>
              <a:rPr lang="en-US" sz="4000" dirty="0"/>
              <a:t>Anti </a:t>
            </a:r>
            <a:r>
              <a:rPr lang="en-US" sz="4000" dirty="0" err="1"/>
              <a:t>IgE</a:t>
            </a:r>
            <a:r>
              <a:rPr lang="en-US" sz="4000" dirty="0"/>
              <a:t> therapy</a:t>
            </a:r>
          </a:p>
        </p:txBody>
      </p:sp>
      <p:sp>
        <p:nvSpPr>
          <p:cNvPr id="3" name="Text Placeholder 2">
            <a:extLst>
              <a:ext uri="{FF2B5EF4-FFF2-40B4-BE49-F238E27FC236}">
                <a16:creationId xmlns:a16="http://schemas.microsoft.com/office/drawing/2014/main" id="{805C54DD-57E9-477C-9C02-BFCC2B342FE0}"/>
              </a:ext>
            </a:extLst>
          </p:cNvPr>
          <p:cNvSpPr>
            <a:spLocks noGrp="1"/>
          </p:cNvSpPr>
          <p:nvPr>
            <p:ph type="body" sz="quarter" idx="1"/>
          </p:nvPr>
        </p:nvSpPr>
        <p:spPr/>
        <p:txBody>
          <a:bodyPr/>
          <a:lstStyle/>
          <a:p>
            <a:endParaRPr lang="en-US"/>
          </a:p>
        </p:txBody>
      </p:sp>
      <p:sp>
        <p:nvSpPr>
          <p:cNvPr id="4" name="Text Placeholder 3">
            <a:extLst>
              <a:ext uri="{FF2B5EF4-FFF2-40B4-BE49-F238E27FC236}">
                <a16:creationId xmlns:a16="http://schemas.microsoft.com/office/drawing/2014/main" id="{00E3C512-DB2C-4DC7-A5CB-6B068CDA3465}"/>
              </a:ext>
            </a:extLst>
          </p:cNvPr>
          <p:cNvSpPr>
            <a:spLocks noGrp="1"/>
          </p:cNvSpPr>
          <p:nvPr>
            <p:ph type="body" sz="quarter" idx="13"/>
          </p:nvPr>
        </p:nvSpPr>
        <p:spPr/>
        <p:txBody>
          <a:bodyPr/>
          <a:lstStyle/>
          <a:p>
            <a:endParaRPr lang="en-US" dirty="0"/>
          </a:p>
        </p:txBody>
      </p:sp>
      <p:pic>
        <p:nvPicPr>
          <p:cNvPr id="5" name="Picture 4">
            <a:extLst>
              <a:ext uri="{FF2B5EF4-FFF2-40B4-BE49-F238E27FC236}">
                <a16:creationId xmlns:a16="http://schemas.microsoft.com/office/drawing/2014/main" id="{F77A8797-D1A1-4EB1-ADBA-A49BBF39AE60}"/>
              </a:ext>
            </a:extLst>
          </p:cNvPr>
          <p:cNvPicPr>
            <a:picLocks noChangeAspect="1"/>
          </p:cNvPicPr>
          <p:nvPr/>
        </p:nvPicPr>
        <p:blipFill rotWithShape="1">
          <a:blip r:embed="rId2"/>
          <a:srcRect l="31363" t="22222" r="30000" b="38586"/>
          <a:stretch/>
        </p:blipFill>
        <p:spPr>
          <a:xfrm>
            <a:off x="2051942" y="2001328"/>
            <a:ext cx="7708554" cy="4398410"/>
          </a:xfrm>
          <a:prstGeom prst="rect">
            <a:avLst/>
          </a:prstGeom>
        </p:spPr>
      </p:pic>
    </p:spTree>
    <p:extLst>
      <p:ext uri="{BB962C8B-B14F-4D97-AF65-F5344CB8AC3E}">
        <p14:creationId xmlns:p14="http://schemas.microsoft.com/office/powerpoint/2010/main" val="420720463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6" descr="Picture 16">
            <a:extLst>
              <a:ext uri="{FF2B5EF4-FFF2-40B4-BE49-F238E27FC236}">
                <a16:creationId xmlns:a16="http://schemas.microsoft.com/office/drawing/2014/main" id="{51F79DCB-B99D-41BD-9E95-F374AB790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6809" y="1116315"/>
            <a:ext cx="4252359" cy="452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8435" name="Title 1">
            <a:extLst>
              <a:ext uri="{FF2B5EF4-FFF2-40B4-BE49-F238E27FC236}">
                <a16:creationId xmlns:a16="http://schemas.microsoft.com/office/drawing/2014/main" id="{CBD98BAA-365F-4CD2-BEAB-EEA724AA77A2}"/>
              </a:ext>
            </a:extLst>
          </p:cNvPr>
          <p:cNvSpPr>
            <a:spLocks noGrp="1" noChangeArrowheads="1"/>
          </p:cNvSpPr>
          <p:nvPr>
            <p:ph type="title"/>
          </p:nvPr>
        </p:nvSpPr>
        <p:spPr/>
        <p:txBody>
          <a:bodyPr/>
          <a:lstStyle/>
          <a:p>
            <a:pPr eaLnBrk="1" hangingPunct="1"/>
            <a:r>
              <a:rPr lang="en-US" altLang="en-US">
                <a:latin typeface="Calibri Light" panose="020F0302020204030204" pitchFamily="34" charset="0"/>
                <a:cs typeface="Calibri Light" panose="020F0302020204030204" pitchFamily="34" charset="0"/>
              </a:rPr>
              <a:t>Anti-IL-5 Therapy in Eosinophilic Asthma</a:t>
            </a:r>
          </a:p>
        </p:txBody>
      </p:sp>
      <p:sp>
        <p:nvSpPr>
          <p:cNvPr id="18436" name="Shape 732">
            <a:extLst>
              <a:ext uri="{FF2B5EF4-FFF2-40B4-BE49-F238E27FC236}">
                <a16:creationId xmlns:a16="http://schemas.microsoft.com/office/drawing/2014/main" id="{5E9E169D-11C3-429D-85C2-51379354C241}"/>
              </a:ext>
            </a:extLst>
          </p:cNvPr>
          <p:cNvSpPr txBox="1">
            <a:spLocks noChangeArrowheads="1"/>
          </p:cNvSpPr>
          <p:nvPr/>
        </p:nvSpPr>
        <p:spPr bwMode="auto">
          <a:xfrm>
            <a:off x="1155549" y="5914701"/>
            <a:ext cx="7587262" cy="36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b">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eaLnBrk="1">
              <a:lnSpc>
                <a:spcPct val="100000"/>
              </a:lnSpc>
              <a:spcBef>
                <a:spcPct val="0"/>
              </a:spcBef>
              <a:buClrTx/>
              <a:buSzTx/>
              <a:buFontTx/>
              <a:buNone/>
            </a:pPr>
            <a:r>
              <a:rPr lang="en-US" altLang="en-US" sz="1200">
                <a:solidFill>
                  <a:srgbClr val="FFFFFF"/>
                </a:solidFill>
                <a:latin typeface="Roboto" panose="02000000000000000000" pitchFamily="2" charset="0"/>
                <a:sym typeface="Roboto" panose="02000000000000000000" pitchFamily="2" charset="0"/>
              </a:rPr>
              <a:t>Dunn RM, Wechsler ME, </a:t>
            </a:r>
            <a:r>
              <a:rPr lang="en-US" altLang="en-US" sz="1200" i="1">
                <a:solidFill>
                  <a:srgbClr val="FFFFFF"/>
                </a:solidFill>
                <a:latin typeface="Roboto" panose="02000000000000000000" pitchFamily="2" charset="0"/>
                <a:sym typeface="Roboto" panose="02000000000000000000" pitchFamily="2" charset="0"/>
              </a:rPr>
              <a:t>Clin Pharmacol Ther</a:t>
            </a:r>
            <a:r>
              <a:rPr lang="en-US" altLang="en-US" sz="1200">
                <a:solidFill>
                  <a:srgbClr val="FFFFFF"/>
                </a:solidFill>
                <a:latin typeface="Roboto" panose="02000000000000000000" pitchFamily="2" charset="0"/>
                <a:sym typeface="Roboto" panose="02000000000000000000" pitchFamily="2" charset="0"/>
              </a:rPr>
              <a:t>. 2015;97:55-65; Ortega H, et al. </a:t>
            </a:r>
            <a:r>
              <a:rPr lang="en-US" altLang="en-US" sz="1200" i="1">
                <a:solidFill>
                  <a:srgbClr val="FFFFFF"/>
                </a:solidFill>
                <a:latin typeface="Roboto" panose="02000000000000000000" pitchFamily="2" charset="0"/>
                <a:sym typeface="Roboto" panose="02000000000000000000" pitchFamily="2" charset="0"/>
              </a:rPr>
              <a:t>N Engl J Med</a:t>
            </a:r>
            <a:r>
              <a:rPr lang="en-US" altLang="en-US" sz="1200">
                <a:solidFill>
                  <a:srgbClr val="FFFFFF"/>
                </a:solidFill>
                <a:latin typeface="Roboto" panose="02000000000000000000" pitchFamily="2" charset="0"/>
                <a:sym typeface="Roboto" panose="02000000000000000000" pitchFamily="2" charset="0"/>
              </a:rPr>
              <a:t>. 2014;371:1198-1207;</a:t>
            </a:r>
            <a:br>
              <a:rPr lang="en-US" altLang="en-US" sz="1200">
                <a:solidFill>
                  <a:srgbClr val="FFFFFF"/>
                </a:solidFill>
                <a:latin typeface="Roboto" panose="02000000000000000000" pitchFamily="2" charset="0"/>
                <a:sym typeface="Roboto" panose="02000000000000000000" pitchFamily="2" charset="0"/>
              </a:rPr>
            </a:br>
            <a:r>
              <a:rPr lang="en-US" altLang="en-US" sz="1200">
                <a:solidFill>
                  <a:srgbClr val="FFFFFF"/>
                </a:solidFill>
                <a:latin typeface="Roboto" panose="02000000000000000000" pitchFamily="2" charset="0"/>
                <a:sym typeface="Roboto" panose="02000000000000000000" pitchFamily="2" charset="0"/>
              </a:rPr>
              <a:t>Castro M, et al. </a:t>
            </a:r>
            <a:r>
              <a:rPr lang="en-US" altLang="en-US" sz="1200" i="1">
                <a:solidFill>
                  <a:srgbClr val="FFFFFF"/>
                </a:solidFill>
                <a:latin typeface="Roboto" panose="02000000000000000000" pitchFamily="2" charset="0"/>
                <a:sym typeface="Roboto" panose="02000000000000000000" pitchFamily="2" charset="0"/>
              </a:rPr>
              <a:t>Lancet Respir Med</a:t>
            </a:r>
            <a:r>
              <a:rPr lang="en-US" altLang="en-US" sz="1200">
                <a:solidFill>
                  <a:srgbClr val="FFFFFF"/>
                </a:solidFill>
                <a:latin typeface="Roboto" panose="02000000000000000000" pitchFamily="2" charset="0"/>
                <a:sym typeface="Roboto" panose="02000000000000000000" pitchFamily="2" charset="0"/>
              </a:rPr>
              <a:t>. 2015;3:355-366.</a:t>
            </a:r>
          </a:p>
        </p:txBody>
      </p:sp>
      <p:sp>
        <p:nvSpPr>
          <p:cNvPr id="18437" name="Shape 732">
            <a:extLst>
              <a:ext uri="{FF2B5EF4-FFF2-40B4-BE49-F238E27FC236}">
                <a16:creationId xmlns:a16="http://schemas.microsoft.com/office/drawing/2014/main" id="{F1FC93D4-3CF3-42F9-9155-800962D10802}"/>
              </a:ext>
            </a:extLst>
          </p:cNvPr>
          <p:cNvSpPr txBox="1">
            <a:spLocks noChangeArrowheads="1"/>
          </p:cNvSpPr>
          <p:nvPr/>
        </p:nvSpPr>
        <p:spPr bwMode="auto">
          <a:xfrm>
            <a:off x="4984101" y="1355995"/>
            <a:ext cx="2384115" cy="24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eaLnBrk="1">
              <a:lnSpc>
                <a:spcPct val="100000"/>
              </a:lnSpc>
              <a:spcBef>
                <a:spcPct val="0"/>
              </a:spcBef>
              <a:buClrTx/>
              <a:buSzTx/>
              <a:buFontTx/>
              <a:buNone/>
            </a:pPr>
            <a:r>
              <a:rPr lang="en-US" altLang="en-US" sz="1600" b="1">
                <a:solidFill>
                  <a:srgbClr val="FFFFFF"/>
                </a:solidFill>
                <a:latin typeface="Roboto" panose="02000000000000000000" pitchFamily="2" charset="0"/>
                <a:sym typeface="Roboto" panose="02000000000000000000" pitchFamily="2" charset="0"/>
              </a:rPr>
              <a:t>Mepolizumab Resilzumab</a:t>
            </a:r>
          </a:p>
        </p:txBody>
      </p:sp>
      <p:sp>
        <p:nvSpPr>
          <p:cNvPr id="18438" name="Shape 732">
            <a:extLst>
              <a:ext uri="{FF2B5EF4-FFF2-40B4-BE49-F238E27FC236}">
                <a16:creationId xmlns:a16="http://schemas.microsoft.com/office/drawing/2014/main" id="{E8A03038-4BF9-4EFF-A79C-34312FAB084E}"/>
              </a:ext>
            </a:extLst>
          </p:cNvPr>
          <p:cNvSpPr txBox="1">
            <a:spLocks noChangeArrowheads="1"/>
          </p:cNvSpPr>
          <p:nvPr/>
        </p:nvSpPr>
        <p:spPr bwMode="auto">
          <a:xfrm>
            <a:off x="3582521" y="1827421"/>
            <a:ext cx="366664" cy="24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600" b="1">
                <a:solidFill>
                  <a:srgbClr val="FFFFFF"/>
                </a:solidFill>
                <a:latin typeface="Roboto" panose="02000000000000000000" pitchFamily="2" charset="0"/>
                <a:sym typeface="Roboto" panose="02000000000000000000" pitchFamily="2" charset="0"/>
              </a:rPr>
              <a:t>IL-5</a:t>
            </a:r>
          </a:p>
        </p:txBody>
      </p:sp>
      <p:sp>
        <p:nvSpPr>
          <p:cNvPr id="18439" name="Shape 732">
            <a:extLst>
              <a:ext uri="{FF2B5EF4-FFF2-40B4-BE49-F238E27FC236}">
                <a16:creationId xmlns:a16="http://schemas.microsoft.com/office/drawing/2014/main" id="{29357251-BEA5-48A3-A45E-506DA3522CA7}"/>
              </a:ext>
            </a:extLst>
          </p:cNvPr>
          <p:cNvSpPr txBox="1">
            <a:spLocks noChangeArrowheads="1"/>
          </p:cNvSpPr>
          <p:nvPr/>
        </p:nvSpPr>
        <p:spPr bwMode="auto">
          <a:xfrm>
            <a:off x="3387284" y="3859157"/>
            <a:ext cx="961900" cy="24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600" b="1">
                <a:solidFill>
                  <a:srgbClr val="FFFFFF"/>
                </a:solidFill>
                <a:latin typeface="Roboto" panose="02000000000000000000" pitchFamily="2" charset="0"/>
                <a:sym typeface="Roboto" panose="02000000000000000000" pitchFamily="2" charset="0"/>
              </a:rPr>
              <a:t>Eosinophil</a:t>
            </a:r>
          </a:p>
        </p:txBody>
      </p:sp>
      <p:sp>
        <p:nvSpPr>
          <p:cNvPr id="18440" name="Shape 732">
            <a:extLst>
              <a:ext uri="{FF2B5EF4-FFF2-40B4-BE49-F238E27FC236}">
                <a16:creationId xmlns:a16="http://schemas.microsoft.com/office/drawing/2014/main" id="{A35E022E-7785-475B-B97D-FBC63946887C}"/>
              </a:ext>
            </a:extLst>
          </p:cNvPr>
          <p:cNvSpPr txBox="1">
            <a:spLocks noChangeArrowheads="1"/>
          </p:cNvSpPr>
          <p:nvPr/>
        </p:nvSpPr>
        <p:spPr bwMode="auto">
          <a:xfrm>
            <a:off x="4674579" y="3641697"/>
            <a:ext cx="614282" cy="24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600" b="1">
                <a:solidFill>
                  <a:srgbClr val="FFFFFF"/>
                </a:solidFill>
                <a:latin typeface="Roboto" panose="02000000000000000000" pitchFamily="2" charset="0"/>
                <a:sym typeface="Roboto" panose="02000000000000000000" pitchFamily="2" charset="0"/>
              </a:rPr>
              <a:t>IL-5Rα</a:t>
            </a:r>
          </a:p>
        </p:txBody>
      </p:sp>
      <p:sp>
        <p:nvSpPr>
          <p:cNvPr id="18441" name="Shape 732">
            <a:extLst>
              <a:ext uri="{FF2B5EF4-FFF2-40B4-BE49-F238E27FC236}">
                <a16:creationId xmlns:a16="http://schemas.microsoft.com/office/drawing/2014/main" id="{C62F41ED-F8A3-4E52-B601-675554516B19}"/>
              </a:ext>
            </a:extLst>
          </p:cNvPr>
          <p:cNvSpPr txBox="1">
            <a:spLocks noChangeArrowheads="1"/>
          </p:cNvSpPr>
          <p:nvPr/>
        </p:nvSpPr>
        <p:spPr bwMode="auto">
          <a:xfrm>
            <a:off x="6080921" y="3641697"/>
            <a:ext cx="1274596" cy="24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eaLnBrk="1">
              <a:lnSpc>
                <a:spcPct val="100000"/>
              </a:lnSpc>
              <a:spcBef>
                <a:spcPct val="0"/>
              </a:spcBef>
              <a:buClrTx/>
              <a:buSzTx/>
              <a:buFontTx/>
              <a:buNone/>
            </a:pPr>
            <a:r>
              <a:rPr lang="en-US" altLang="en-US" sz="1600" b="1">
                <a:solidFill>
                  <a:srgbClr val="FFFFFF"/>
                </a:solidFill>
                <a:latin typeface="Roboto" panose="02000000000000000000" pitchFamily="2" charset="0"/>
                <a:sym typeface="Roboto" panose="02000000000000000000" pitchFamily="2" charset="0"/>
              </a:rPr>
              <a:t>Benralizumab</a:t>
            </a:r>
          </a:p>
        </p:txBody>
      </p:sp>
      <p:sp>
        <p:nvSpPr>
          <p:cNvPr id="18442" name="Shape 732">
            <a:extLst>
              <a:ext uri="{FF2B5EF4-FFF2-40B4-BE49-F238E27FC236}">
                <a16:creationId xmlns:a16="http://schemas.microsoft.com/office/drawing/2014/main" id="{B4496CD3-65E2-411B-AC00-6CEAF365ED5F}"/>
              </a:ext>
            </a:extLst>
          </p:cNvPr>
          <p:cNvSpPr txBox="1">
            <a:spLocks noChangeArrowheads="1"/>
          </p:cNvSpPr>
          <p:nvPr/>
        </p:nvSpPr>
        <p:spPr bwMode="auto">
          <a:xfrm>
            <a:off x="4087281" y="5330577"/>
            <a:ext cx="803170" cy="24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600" b="1">
                <a:solidFill>
                  <a:srgbClr val="FFFFFF"/>
                </a:solidFill>
                <a:latin typeface="Roboto" panose="02000000000000000000" pitchFamily="2" charset="0"/>
                <a:sym typeface="Roboto" panose="02000000000000000000" pitchFamily="2" charset="0"/>
              </a:rPr>
              <a:t>Basophil</a:t>
            </a:r>
          </a:p>
        </p:txBody>
      </p:sp>
      <p:sp>
        <p:nvSpPr>
          <p:cNvPr id="18443" name="Shape 732">
            <a:extLst>
              <a:ext uri="{FF2B5EF4-FFF2-40B4-BE49-F238E27FC236}">
                <a16:creationId xmlns:a16="http://schemas.microsoft.com/office/drawing/2014/main" id="{B599725B-C18B-4077-9229-DBA68658C2D4}"/>
              </a:ext>
            </a:extLst>
          </p:cNvPr>
          <p:cNvSpPr txBox="1">
            <a:spLocks noChangeArrowheads="1"/>
          </p:cNvSpPr>
          <p:nvPr/>
        </p:nvSpPr>
        <p:spPr bwMode="auto">
          <a:xfrm>
            <a:off x="5723779" y="5330577"/>
            <a:ext cx="844440" cy="24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600" b="1">
                <a:solidFill>
                  <a:srgbClr val="FFFFFF"/>
                </a:solidFill>
                <a:latin typeface="Roboto" panose="02000000000000000000" pitchFamily="2" charset="0"/>
                <a:sym typeface="Roboto" panose="02000000000000000000" pitchFamily="2" charset="0"/>
              </a:rPr>
              <a:t>Mast cell</a:t>
            </a:r>
          </a:p>
        </p:txBody>
      </p:sp>
      <p:grpSp>
        <p:nvGrpSpPr>
          <p:cNvPr id="18444" name="Shape 733">
            <a:extLst>
              <a:ext uri="{FF2B5EF4-FFF2-40B4-BE49-F238E27FC236}">
                <a16:creationId xmlns:a16="http://schemas.microsoft.com/office/drawing/2014/main" id="{575CC9F6-DC00-4080-B981-339BB9182695}"/>
              </a:ext>
            </a:extLst>
          </p:cNvPr>
          <p:cNvGrpSpPr>
            <a:grpSpLocks/>
          </p:cNvGrpSpPr>
          <p:nvPr/>
        </p:nvGrpSpPr>
        <p:grpSpPr bwMode="auto">
          <a:xfrm>
            <a:off x="7861864" y="2444878"/>
            <a:ext cx="2495225" cy="2215861"/>
            <a:chOff x="0" y="285960"/>
            <a:chExt cx="2495844" cy="2217001"/>
          </a:xfrm>
        </p:grpSpPr>
        <p:sp>
          <p:nvSpPr>
            <p:cNvPr id="544" name="Rectangle">
              <a:extLst>
                <a:ext uri="{FF2B5EF4-FFF2-40B4-BE49-F238E27FC236}">
                  <a16:creationId xmlns:a16="http://schemas.microsoft.com/office/drawing/2014/main" id="{B31DE61A-1184-4037-9A8E-6AE9E3350622}"/>
                </a:ext>
              </a:extLst>
            </p:cNvPr>
            <p:cNvSpPr/>
            <p:nvPr/>
          </p:nvSpPr>
          <p:spPr>
            <a:xfrm>
              <a:off x="0" y="332016"/>
              <a:ext cx="2495844" cy="2124891"/>
            </a:xfrm>
            <a:prstGeom prst="rect">
              <a:avLst/>
            </a:prstGeom>
            <a:solidFill>
              <a:schemeClr val="accent1"/>
            </a:solidFill>
            <a:ln w="12700" cap="flat">
              <a:noFill/>
              <a:miter lim="400000"/>
            </a:ln>
            <a:effectLst>
              <a:outerShdw blurRad="76200" dir="18900000" rotWithShape="0">
                <a:srgbClr val="000000">
                  <a:alpha val="20000"/>
                </a:srgbClr>
              </a:outerShdw>
            </a:effectLst>
          </p:spPr>
          <p:txBody>
            <a:bodyPr lIns="45712" tIns="45712" rIns="45712" bIns="45712" anchor="ctr"/>
            <a:lstStyle/>
            <a:p>
              <a:pPr algn="ctr">
                <a:defRPr b="1">
                  <a:solidFill>
                    <a:srgbClr val="FFFFFF"/>
                  </a:solidFill>
                  <a:latin typeface="Roboto"/>
                  <a:ea typeface="Roboto"/>
                  <a:cs typeface="Roboto"/>
                  <a:sym typeface="Roboto"/>
                </a:defRPr>
              </a:pPr>
              <a:endParaRPr b="1" kern="0">
                <a:solidFill>
                  <a:srgbClr val="FFFFFF"/>
                </a:solidFill>
                <a:latin typeface="Roboto"/>
                <a:ea typeface="Roboto"/>
                <a:cs typeface="Roboto"/>
                <a:sym typeface="Roboto"/>
              </a:endParaRPr>
            </a:p>
          </p:txBody>
        </p:sp>
        <p:sp>
          <p:nvSpPr>
            <p:cNvPr id="18446" name="IL-5- targeted agents decrease asthma exacerbations in patients with  severe asthma who have high blood eosinophil levels">
              <a:extLst>
                <a:ext uri="{FF2B5EF4-FFF2-40B4-BE49-F238E27FC236}">
                  <a16:creationId xmlns:a16="http://schemas.microsoft.com/office/drawing/2014/main" id="{6AE0EFFE-726A-406B-A8FB-126710C372FC}"/>
                </a:ext>
              </a:extLst>
            </p:cNvPr>
            <p:cNvSpPr txBox="1">
              <a:spLocks noChangeArrowheads="1"/>
            </p:cNvSpPr>
            <p:nvPr/>
          </p:nvSpPr>
          <p:spPr bwMode="auto">
            <a:xfrm>
              <a:off x="0" y="285960"/>
              <a:ext cx="2495844" cy="221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137142" tIns="137142" rIns="137142" bIns="13714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800" b="1">
                  <a:solidFill>
                    <a:srgbClr val="FFFFFF"/>
                  </a:solidFill>
                  <a:latin typeface="Roboto" panose="02000000000000000000" pitchFamily="2" charset="0"/>
                  <a:sym typeface="Roboto" panose="02000000000000000000" pitchFamily="2" charset="0"/>
                </a:rPr>
                <a:t>IL-5- targeted agents decrease asthma exacerbations in</a:t>
              </a:r>
              <a:br>
                <a:rPr lang="en-US" altLang="en-US" sz="1800" b="1">
                  <a:solidFill>
                    <a:srgbClr val="FFFFFF"/>
                  </a:solidFill>
                  <a:latin typeface="Roboto" panose="02000000000000000000" pitchFamily="2" charset="0"/>
                  <a:sym typeface="Roboto" panose="02000000000000000000" pitchFamily="2" charset="0"/>
                </a:rPr>
              </a:br>
              <a:r>
                <a:rPr lang="en-US" altLang="en-US" sz="1800" b="1">
                  <a:solidFill>
                    <a:srgbClr val="FFFFFF"/>
                  </a:solidFill>
                  <a:latin typeface="Roboto" panose="02000000000000000000" pitchFamily="2" charset="0"/>
                  <a:sym typeface="Roboto" panose="02000000000000000000" pitchFamily="2" charset="0"/>
                </a:rPr>
                <a:t>patients with </a:t>
              </a:r>
              <a:br>
                <a:rPr lang="en-US" altLang="en-US" sz="1800" b="1">
                  <a:solidFill>
                    <a:srgbClr val="FFFFFF"/>
                  </a:solidFill>
                  <a:latin typeface="Roboto" panose="02000000000000000000" pitchFamily="2" charset="0"/>
                  <a:sym typeface="Roboto" panose="02000000000000000000" pitchFamily="2" charset="0"/>
                </a:rPr>
              </a:br>
              <a:r>
                <a:rPr lang="en-US" altLang="en-US" sz="1800" b="1">
                  <a:solidFill>
                    <a:srgbClr val="FFFFFF"/>
                  </a:solidFill>
                  <a:latin typeface="Roboto" panose="02000000000000000000" pitchFamily="2" charset="0"/>
                  <a:sym typeface="Roboto" panose="02000000000000000000" pitchFamily="2" charset="0"/>
                </a:rPr>
                <a:t>severe asthma</a:t>
              </a:r>
              <a:br>
                <a:rPr lang="en-US" altLang="en-US" sz="1800" b="1">
                  <a:solidFill>
                    <a:srgbClr val="FFFFFF"/>
                  </a:solidFill>
                  <a:latin typeface="Roboto" panose="02000000000000000000" pitchFamily="2" charset="0"/>
                  <a:sym typeface="Roboto" panose="02000000000000000000" pitchFamily="2" charset="0"/>
                </a:rPr>
              </a:br>
              <a:r>
                <a:rPr lang="en-US" altLang="en-US" sz="1800" b="1">
                  <a:solidFill>
                    <a:srgbClr val="FFFFFF"/>
                  </a:solidFill>
                  <a:latin typeface="Roboto" panose="02000000000000000000" pitchFamily="2" charset="0"/>
                  <a:sym typeface="Roboto" panose="02000000000000000000" pitchFamily="2" charset="0"/>
                </a:rPr>
                <a:t>who have high blood</a:t>
              </a:r>
              <a:br>
                <a:rPr lang="en-US" altLang="en-US" sz="1800" b="1">
                  <a:solidFill>
                    <a:srgbClr val="FFFFFF"/>
                  </a:solidFill>
                  <a:latin typeface="Roboto" panose="02000000000000000000" pitchFamily="2" charset="0"/>
                  <a:sym typeface="Roboto" panose="02000000000000000000" pitchFamily="2" charset="0"/>
                </a:rPr>
              </a:br>
              <a:r>
                <a:rPr lang="en-US" altLang="en-US" sz="1800" b="1">
                  <a:solidFill>
                    <a:srgbClr val="FFFFFF"/>
                  </a:solidFill>
                  <a:latin typeface="Roboto" panose="02000000000000000000" pitchFamily="2" charset="0"/>
                  <a:sym typeface="Roboto" panose="02000000000000000000" pitchFamily="2" charset="0"/>
                </a:rPr>
                <a:t>eosinophil levels </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3" descr="Picture 23">
            <a:extLst>
              <a:ext uri="{FF2B5EF4-FFF2-40B4-BE49-F238E27FC236}">
                <a16:creationId xmlns:a16="http://schemas.microsoft.com/office/drawing/2014/main" id="{CEB8C5DD-0ECD-4D7C-8589-D0CAB996D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355" y="1609962"/>
            <a:ext cx="5712668" cy="388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9459" name="Title 1">
            <a:extLst>
              <a:ext uri="{FF2B5EF4-FFF2-40B4-BE49-F238E27FC236}">
                <a16:creationId xmlns:a16="http://schemas.microsoft.com/office/drawing/2014/main" id="{6C471108-6C57-4C6B-B3D7-207884BD320F}"/>
              </a:ext>
            </a:extLst>
          </p:cNvPr>
          <p:cNvSpPr>
            <a:spLocks noGrp="1" noChangeArrowheads="1"/>
          </p:cNvSpPr>
          <p:nvPr>
            <p:ph type="title"/>
          </p:nvPr>
        </p:nvSpPr>
        <p:spPr/>
        <p:txBody>
          <a:bodyPr/>
          <a:lstStyle/>
          <a:p>
            <a:pPr eaLnBrk="1" hangingPunct="1"/>
            <a:r>
              <a:rPr lang="en-US" altLang="en-US">
                <a:latin typeface="Calibri Light" panose="020F0302020204030204" pitchFamily="34" charset="0"/>
                <a:cs typeface="Calibri Light" panose="020F0302020204030204" pitchFamily="34" charset="0"/>
              </a:rPr>
              <a:t>Anti-IL-4/IL-13 Therapy</a:t>
            </a:r>
          </a:p>
        </p:txBody>
      </p:sp>
      <p:sp>
        <p:nvSpPr>
          <p:cNvPr id="639" name="Shape 732">
            <a:extLst>
              <a:ext uri="{FF2B5EF4-FFF2-40B4-BE49-F238E27FC236}">
                <a16:creationId xmlns:a16="http://schemas.microsoft.com/office/drawing/2014/main" id="{B6EF889E-A9CD-4756-AA6D-39B59921FED0}"/>
              </a:ext>
            </a:extLst>
          </p:cNvPr>
          <p:cNvSpPr txBox="1"/>
          <p:nvPr/>
        </p:nvSpPr>
        <p:spPr>
          <a:xfrm>
            <a:off x="1155549" y="5914701"/>
            <a:ext cx="3542839" cy="369840"/>
          </a:xfrm>
          <a:prstGeom prst="rect">
            <a:avLst/>
          </a:prstGeom>
          <a:ln w="12700">
            <a:miter lim="400000"/>
          </a:ln>
        </p:spPr>
        <p:txBody>
          <a:bodyPr wrap="none" lIns="0" tIns="0" rIns="0" bIns="0" anchor="b">
            <a:spAutoFit/>
          </a:bodyPr>
          <a:lstStyle/>
          <a:p>
            <a:pPr>
              <a:defRPr sz="1200">
                <a:solidFill>
                  <a:srgbClr val="FFFFFF"/>
                </a:solidFill>
                <a:latin typeface="Roboto"/>
                <a:ea typeface="Roboto"/>
                <a:cs typeface="Roboto"/>
                <a:sym typeface="Roboto"/>
              </a:defRPr>
            </a:pPr>
            <a:r>
              <a:rPr sz="1200" kern="0">
                <a:solidFill>
                  <a:srgbClr val="FFFFFF"/>
                </a:solidFill>
                <a:latin typeface="Roboto"/>
                <a:ea typeface="Roboto"/>
                <a:cs typeface="Roboto"/>
                <a:sym typeface="Roboto"/>
              </a:rPr>
              <a:t>*Dupilumab is not indicated to treat asthma.</a:t>
            </a:r>
            <a:endParaRPr sz="1200" kern="0">
              <a:solidFill>
                <a:srgbClr val="FFFFFF"/>
              </a:solidFill>
              <a:latin typeface="+mj-lt"/>
              <a:ea typeface="+mj-ea"/>
              <a:cs typeface="+mj-cs"/>
              <a:sym typeface="Calibri"/>
            </a:endParaRPr>
          </a:p>
          <a:p>
            <a:pPr>
              <a:defRPr sz="1200">
                <a:solidFill>
                  <a:srgbClr val="FFFFFF"/>
                </a:solidFill>
                <a:latin typeface="Roboto"/>
                <a:ea typeface="Roboto"/>
                <a:cs typeface="Roboto"/>
                <a:sym typeface="Roboto"/>
              </a:defRPr>
            </a:pPr>
            <a:r>
              <a:rPr sz="1200" kern="0">
                <a:solidFill>
                  <a:srgbClr val="FFFFFF"/>
                </a:solidFill>
                <a:latin typeface="Roboto"/>
                <a:ea typeface="Roboto"/>
                <a:cs typeface="Roboto"/>
                <a:sym typeface="Roboto"/>
              </a:rPr>
              <a:t>Hambly N, et al. </a:t>
            </a:r>
            <a:r>
              <a:rPr sz="1200" i="1" kern="0">
                <a:solidFill>
                  <a:srgbClr val="FFFFFF"/>
                </a:solidFill>
                <a:latin typeface="Roboto"/>
                <a:ea typeface="Roboto"/>
                <a:cs typeface="Roboto"/>
                <a:sym typeface="Roboto"/>
              </a:rPr>
              <a:t>Curr Opin Pulm Med</a:t>
            </a:r>
            <a:r>
              <a:rPr sz="1200" kern="0">
                <a:solidFill>
                  <a:srgbClr val="FFFFFF"/>
                </a:solidFill>
                <a:latin typeface="Roboto"/>
                <a:ea typeface="Roboto"/>
                <a:cs typeface="Roboto"/>
                <a:sym typeface="Roboto"/>
              </a:rPr>
              <a:t>. 2014;20:87-94.</a:t>
            </a:r>
          </a:p>
        </p:txBody>
      </p:sp>
      <p:grpSp>
        <p:nvGrpSpPr>
          <p:cNvPr id="19461" name="Shape 733">
            <a:extLst>
              <a:ext uri="{FF2B5EF4-FFF2-40B4-BE49-F238E27FC236}">
                <a16:creationId xmlns:a16="http://schemas.microsoft.com/office/drawing/2014/main" id="{C1D2AC58-A8CB-4172-A3E8-DEC411C87A96}"/>
              </a:ext>
            </a:extLst>
          </p:cNvPr>
          <p:cNvGrpSpPr>
            <a:grpSpLocks/>
          </p:cNvGrpSpPr>
          <p:nvPr/>
        </p:nvGrpSpPr>
        <p:grpSpPr bwMode="auto">
          <a:xfrm>
            <a:off x="8296783" y="2657576"/>
            <a:ext cx="2239670" cy="1869832"/>
            <a:chOff x="0" y="0"/>
            <a:chExt cx="2239597" cy="1871377"/>
          </a:xfrm>
        </p:grpSpPr>
        <p:sp>
          <p:nvSpPr>
            <p:cNvPr id="640" name="Rectangle">
              <a:extLst>
                <a:ext uri="{FF2B5EF4-FFF2-40B4-BE49-F238E27FC236}">
                  <a16:creationId xmlns:a16="http://schemas.microsoft.com/office/drawing/2014/main" id="{A10D18AB-DE0C-42FA-B4AC-7C2E8DD9EE71}"/>
                </a:ext>
              </a:extLst>
            </p:cNvPr>
            <p:cNvSpPr/>
            <p:nvPr/>
          </p:nvSpPr>
          <p:spPr>
            <a:xfrm>
              <a:off x="0" y="0"/>
              <a:ext cx="2239597" cy="1871377"/>
            </a:xfrm>
            <a:prstGeom prst="rect">
              <a:avLst/>
            </a:prstGeom>
            <a:solidFill>
              <a:schemeClr val="accent1"/>
            </a:solidFill>
            <a:ln w="12700" cap="flat">
              <a:noFill/>
              <a:miter lim="400000"/>
            </a:ln>
            <a:effectLst>
              <a:outerShdw blurRad="76200" dir="18900000" rotWithShape="0">
                <a:srgbClr val="000000">
                  <a:alpha val="20000"/>
                </a:srgbClr>
              </a:outerShdw>
            </a:effectLst>
          </p:spPr>
          <p:txBody>
            <a:bodyPr lIns="45712" tIns="45712" rIns="45712" bIns="45712" anchor="ctr"/>
            <a:lstStyle/>
            <a:p>
              <a:pPr algn="ctr">
                <a:defRPr b="1">
                  <a:solidFill>
                    <a:srgbClr val="FFFFFF"/>
                  </a:solidFill>
                  <a:latin typeface="Roboto"/>
                  <a:ea typeface="Roboto"/>
                  <a:cs typeface="Roboto"/>
                  <a:sym typeface="Roboto"/>
                </a:defRPr>
              </a:pPr>
              <a:endParaRPr b="1" kern="0">
                <a:solidFill>
                  <a:srgbClr val="FFFFFF"/>
                </a:solidFill>
                <a:latin typeface="Roboto"/>
                <a:ea typeface="Roboto"/>
                <a:cs typeface="Roboto"/>
                <a:sym typeface="Roboto"/>
              </a:endParaRPr>
            </a:p>
          </p:txBody>
        </p:sp>
        <p:sp>
          <p:nvSpPr>
            <p:cNvPr id="19476" name="Anti-IL-4 receptor…">
              <a:extLst>
                <a:ext uri="{FF2B5EF4-FFF2-40B4-BE49-F238E27FC236}">
                  <a16:creationId xmlns:a16="http://schemas.microsoft.com/office/drawing/2014/main" id="{8EAEF818-A474-4674-A156-F73E89654856}"/>
                </a:ext>
              </a:extLst>
            </p:cNvPr>
            <p:cNvSpPr txBox="1">
              <a:spLocks noChangeArrowheads="1"/>
            </p:cNvSpPr>
            <p:nvPr/>
          </p:nvSpPr>
          <p:spPr bwMode="auto">
            <a:xfrm>
              <a:off x="0" y="100028"/>
              <a:ext cx="2239598" cy="167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137142" tIns="137142" rIns="137142" bIns="13714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800" b="1">
                  <a:solidFill>
                    <a:srgbClr val="FFFFFF"/>
                  </a:solidFill>
                  <a:latin typeface="Roboto" panose="02000000000000000000" pitchFamily="2" charset="0"/>
                  <a:sym typeface="Roboto" panose="02000000000000000000" pitchFamily="2" charset="0"/>
                </a:rPr>
                <a:t>Anti-IL-4 receptor</a:t>
              </a:r>
            </a:p>
            <a:p>
              <a:pPr algn="ctr" eaLnBrk="1">
                <a:lnSpc>
                  <a:spcPct val="100000"/>
                </a:lnSpc>
                <a:spcBef>
                  <a:spcPct val="0"/>
                </a:spcBef>
                <a:buClrTx/>
                <a:buSzTx/>
                <a:buFontTx/>
                <a:buNone/>
              </a:pPr>
              <a:r>
                <a:rPr lang="en-US" altLang="en-US" sz="1800" b="1">
                  <a:solidFill>
                    <a:srgbClr val="FFFFFF"/>
                  </a:solidFill>
                  <a:latin typeface="Roboto" panose="02000000000000000000" pitchFamily="2" charset="0"/>
                  <a:sym typeface="Roboto" panose="02000000000000000000" pitchFamily="2" charset="0"/>
                </a:rPr>
                <a:t>therapy blocks</a:t>
              </a:r>
              <a:br>
                <a:rPr lang="en-US" altLang="en-US" sz="1800" b="1">
                  <a:solidFill>
                    <a:srgbClr val="FFFFFF"/>
                  </a:solidFill>
                  <a:latin typeface="Roboto" panose="02000000000000000000" pitchFamily="2" charset="0"/>
                  <a:sym typeface="Roboto" panose="02000000000000000000" pitchFamily="2" charset="0"/>
                </a:rPr>
              </a:br>
              <a:r>
                <a:rPr lang="en-US" altLang="en-US" sz="1800" b="1">
                  <a:solidFill>
                    <a:srgbClr val="FFFFFF"/>
                  </a:solidFill>
                  <a:latin typeface="Roboto" panose="02000000000000000000" pitchFamily="2" charset="0"/>
                  <a:sym typeface="Roboto" panose="02000000000000000000" pitchFamily="2" charset="0"/>
                </a:rPr>
                <a:t>IL-4- and</a:t>
              </a:r>
              <a:br>
                <a:rPr lang="en-US" altLang="en-US" sz="1800" b="1">
                  <a:solidFill>
                    <a:srgbClr val="FFFFFF"/>
                  </a:solidFill>
                  <a:latin typeface="Roboto" panose="02000000000000000000" pitchFamily="2" charset="0"/>
                  <a:sym typeface="Roboto" panose="02000000000000000000" pitchFamily="2" charset="0"/>
                </a:rPr>
              </a:br>
              <a:r>
                <a:rPr lang="en-US" altLang="en-US" sz="1800" b="1">
                  <a:solidFill>
                    <a:srgbClr val="FFFFFF"/>
                  </a:solidFill>
                  <a:latin typeface="Roboto" panose="02000000000000000000" pitchFamily="2" charset="0"/>
                  <a:sym typeface="Roboto" panose="02000000000000000000" pitchFamily="2" charset="0"/>
                </a:rPr>
                <a:t> IL-13-mediated</a:t>
              </a:r>
              <a:br>
                <a:rPr lang="en-US" altLang="en-US" sz="1800" b="1">
                  <a:solidFill>
                    <a:srgbClr val="FFFFFF"/>
                  </a:solidFill>
                  <a:latin typeface="Roboto" panose="02000000000000000000" pitchFamily="2" charset="0"/>
                  <a:sym typeface="Roboto" panose="02000000000000000000" pitchFamily="2" charset="0"/>
                </a:rPr>
              </a:br>
              <a:r>
                <a:rPr lang="en-US" altLang="en-US" sz="1800" b="1">
                  <a:solidFill>
                    <a:srgbClr val="FFFFFF"/>
                  </a:solidFill>
                  <a:latin typeface="Roboto" panose="02000000000000000000" pitchFamily="2" charset="0"/>
                  <a:sym typeface="Roboto" panose="02000000000000000000" pitchFamily="2" charset="0"/>
                </a:rPr>
                <a:t>inflammation</a:t>
              </a:r>
            </a:p>
          </p:txBody>
        </p:sp>
      </p:grpSp>
      <p:sp>
        <p:nvSpPr>
          <p:cNvPr id="19462" name="Shape 732">
            <a:extLst>
              <a:ext uri="{FF2B5EF4-FFF2-40B4-BE49-F238E27FC236}">
                <a16:creationId xmlns:a16="http://schemas.microsoft.com/office/drawing/2014/main" id="{6FD98D89-EA53-417D-B6C3-B152891D3012}"/>
              </a:ext>
            </a:extLst>
          </p:cNvPr>
          <p:cNvSpPr txBox="1">
            <a:spLocks noChangeArrowheads="1"/>
          </p:cNvSpPr>
          <p:nvPr/>
        </p:nvSpPr>
        <p:spPr bwMode="auto">
          <a:xfrm>
            <a:off x="5282512" y="1368693"/>
            <a:ext cx="1085709" cy="24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600" b="1">
                <a:solidFill>
                  <a:srgbClr val="FFFFFF"/>
                </a:solidFill>
                <a:latin typeface="Roboto" panose="02000000000000000000" pitchFamily="2" charset="0"/>
                <a:sym typeface="Roboto" panose="02000000000000000000" pitchFamily="2" charset="0"/>
              </a:rPr>
              <a:t>Dupilumab*</a:t>
            </a:r>
          </a:p>
        </p:txBody>
      </p:sp>
      <p:sp>
        <p:nvSpPr>
          <p:cNvPr id="19463" name="Shape 732">
            <a:extLst>
              <a:ext uri="{FF2B5EF4-FFF2-40B4-BE49-F238E27FC236}">
                <a16:creationId xmlns:a16="http://schemas.microsoft.com/office/drawing/2014/main" id="{C0803BE7-976E-42D7-A76E-F3FF792632B3}"/>
              </a:ext>
            </a:extLst>
          </p:cNvPr>
          <p:cNvSpPr txBox="1">
            <a:spLocks noChangeArrowheads="1"/>
          </p:cNvSpPr>
          <p:nvPr/>
        </p:nvSpPr>
        <p:spPr bwMode="auto">
          <a:xfrm>
            <a:off x="4388866" y="1398852"/>
            <a:ext cx="614282" cy="24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600" b="1">
                <a:solidFill>
                  <a:srgbClr val="FFFFFF"/>
                </a:solidFill>
                <a:latin typeface="Roboto" panose="02000000000000000000" pitchFamily="2" charset="0"/>
                <a:sym typeface="Roboto" panose="02000000000000000000" pitchFamily="2" charset="0"/>
              </a:rPr>
              <a:t>IL-4Rα</a:t>
            </a:r>
          </a:p>
        </p:txBody>
      </p:sp>
      <p:sp>
        <p:nvSpPr>
          <p:cNvPr id="645" name="Shape 732">
            <a:extLst>
              <a:ext uri="{FF2B5EF4-FFF2-40B4-BE49-F238E27FC236}">
                <a16:creationId xmlns:a16="http://schemas.microsoft.com/office/drawing/2014/main" id="{06A75D37-8134-4E81-B800-945F461390FB}"/>
              </a:ext>
            </a:extLst>
          </p:cNvPr>
          <p:cNvSpPr txBox="1"/>
          <p:nvPr/>
        </p:nvSpPr>
        <p:spPr>
          <a:xfrm>
            <a:off x="3619029" y="2009960"/>
            <a:ext cx="428569" cy="431744"/>
          </a:xfrm>
          <a:prstGeom prst="rect">
            <a:avLst/>
          </a:prstGeom>
          <a:ln w="12700">
            <a:miter lim="400000"/>
          </a:ln>
        </p:spPr>
        <p:txBody>
          <a:bodyPr wrap="none" lIns="0" tIns="0" rIns="0" bIns="0" anchor="b">
            <a:spAutoFit/>
          </a:bodyPr>
          <a:lstStyle/>
          <a:p>
            <a:pPr>
              <a:defRPr sz="1400" b="1">
                <a:solidFill>
                  <a:srgbClr val="FFFFFF"/>
                </a:solidFill>
                <a:latin typeface="Roboto"/>
                <a:ea typeface="Roboto"/>
                <a:cs typeface="Roboto"/>
                <a:sym typeface="Roboto"/>
              </a:defRPr>
            </a:pPr>
            <a:r>
              <a:rPr sz="1400" b="1" kern="0">
                <a:solidFill>
                  <a:srgbClr val="FFFFFF"/>
                </a:solidFill>
                <a:latin typeface="Roboto"/>
                <a:ea typeface="Roboto"/>
                <a:cs typeface="Roboto"/>
                <a:sym typeface="Roboto"/>
              </a:rPr>
              <a:t>IL-4</a:t>
            </a:r>
            <a:endParaRPr sz="1400" b="1" kern="0">
              <a:solidFill>
                <a:srgbClr val="FFFFFF"/>
              </a:solidFill>
              <a:latin typeface="+mj-lt"/>
              <a:ea typeface="+mj-ea"/>
              <a:cs typeface="+mj-cs"/>
              <a:sym typeface="Calibri"/>
            </a:endParaRPr>
          </a:p>
          <a:p>
            <a:pPr>
              <a:defRPr sz="1400" b="1">
                <a:solidFill>
                  <a:srgbClr val="FFFFFF"/>
                </a:solidFill>
                <a:latin typeface="Roboto"/>
                <a:ea typeface="Roboto"/>
                <a:cs typeface="Roboto"/>
                <a:sym typeface="Roboto"/>
              </a:defRPr>
            </a:pPr>
            <a:r>
              <a:rPr sz="1400" b="1" kern="0">
                <a:solidFill>
                  <a:srgbClr val="FFFFFF"/>
                </a:solidFill>
                <a:latin typeface="Roboto"/>
                <a:ea typeface="Roboto"/>
                <a:cs typeface="Roboto"/>
                <a:sym typeface="Roboto"/>
              </a:rPr>
              <a:t>IL-13</a:t>
            </a:r>
          </a:p>
        </p:txBody>
      </p:sp>
      <p:sp>
        <p:nvSpPr>
          <p:cNvPr id="19465" name="Shape 732">
            <a:extLst>
              <a:ext uri="{FF2B5EF4-FFF2-40B4-BE49-F238E27FC236}">
                <a16:creationId xmlns:a16="http://schemas.microsoft.com/office/drawing/2014/main" id="{E0B4885A-78CC-462E-9736-9BE25A13965D}"/>
              </a:ext>
            </a:extLst>
          </p:cNvPr>
          <p:cNvSpPr txBox="1">
            <a:spLocks noChangeArrowheads="1"/>
          </p:cNvSpPr>
          <p:nvPr/>
        </p:nvSpPr>
        <p:spPr bwMode="auto">
          <a:xfrm>
            <a:off x="3619029" y="2608370"/>
            <a:ext cx="436506" cy="43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p>
            <a:pPr eaLnBrk="1"/>
            <a:r>
              <a:rPr lang="en-US" altLang="en-US" sz="1400" b="1">
                <a:solidFill>
                  <a:srgbClr val="FFFFFF"/>
                </a:solidFill>
                <a:latin typeface="Roboto" panose="02000000000000000000" pitchFamily="2" charset="0"/>
                <a:sym typeface="Roboto" panose="02000000000000000000" pitchFamily="2" charset="0"/>
              </a:rPr>
              <a:t>IL-4</a:t>
            </a:r>
            <a:endParaRPr lang="en-US" altLang="en-US" sz="1400" b="1">
              <a:solidFill>
                <a:srgbClr val="FFFFFF"/>
              </a:solidFill>
              <a:sym typeface="Calibri" panose="020F0502020204030204" pitchFamily="34" charset="0"/>
            </a:endParaRPr>
          </a:p>
          <a:p>
            <a:pPr eaLnBrk="1"/>
            <a:r>
              <a:rPr lang="en-US" altLang="en-US" sz="1400" b="1">
                <a:solidFill>
                  <a:srgbClr val="FFFFFF"/>
                </a:solidFill>
                <a:latin typeface="Roboto" panose="02000000000000000000" pitchFamily="2" charset="0"/>
                <a:sym typeface="Roboto" panose="02000000000000000000" pitchFamily="2" charset="0"/>
              </a:rPr>
              <a:t>TGFβ</a:t>
            </a:r>
          </a:p>
        </p:txBody>
      </p:sp>
      <p:sp>
        <p:nvSpPr>
          <p:cNvPr id="19466" name="Shape 732">
            <a:extLst>
              <a:ext uri="{FF2B5EF4-FFF2-40B4-BE49-F238E27FC236}">
                <a16:creationId xmlns:a16="http://schemas.microsoft.com/office/drawing/2014/main" id="{3DC899A4-1676-4E9E-915C-D7B1EDAEFC31}"/>
              </a:ext>
            </a:extLst>
          </p:cNvPr>
          <p:cNvSpPr txBox="1">
            <a:spLocks noChangeArrowheads="1"/>
          </p:cNvSpPr>
          <p:nvPr/>
        </p:nvSpPr>
        <p:spPr bwMode="auto">
          <a:xfrm>
            <a:off x="2522210" y="2913130"/>
            <a:ext cx="442854" cy="21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400" b="1">
                <a:solidFill>
                  <a:srgbClr val="FFFFFF"/>
                </a:solidFill>
                <a:latin typeface="Roboto" panose="02000000000000000000" pitchFamily="2" charset="0"/>
                <a:sym typeface="Roboto" panose="02000000000000000000" pitchFamily="2" charset="0"/>
              </a:rPr>
              <a:t>B cell</a:t>
            </a:r>
          </a:p>
        </p:txBody>
      </p:sp>
      <p:sp>
        <p:nvSpPr>
          <p:cNvPr id="19467" name="Shape 732">
            <a:extLst>
              <a:ext uri="{FF2B5EF4-FFF2-40B4-BE49-F238E27FC236}">
                <a16:creationId xmlns:a16="http://schemas.microsoft.com/office/drawing/2014/main" id="{505D2754-7007-429E-8726-32B326E075CD}"/>
              </a:ext>
            </a:extLst>
          </p:cNvPr>
          <p:cNvSpPr txBox="1">
            <a:spLocks noChangeArrowheads="1"/>
          </p:cNvSpPr>
          <p:nvPr/>
        </p:nvSpPr>
        <p:spPr bwMode="auto">
          <a:xfrm>
            <a:off x="4598390" y="2913130"/>
            <a:ext cx="644441" cy="21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400" b="1">
                <a:solidFill>
                  <a:srgbClr val="FFFFFF"/>
                </a:solidFill>
                <a:latin typeface="Roboto" panose="02000000000000000000" pitchFamily="2" charset="0"/>
                <a:sym typeface="Roboto" panose="02000000000000000000" pitchFamily="2" charset="0"/>
              </a:rPr>
              <a:t>Th2 cell</a:t>
            </a:r>
          </a:p>
        </p:txBody>
      </p:sp>
      <p:sp>
        <p:nvSpPr>
          <p:cNvPr id="19468" name="Shape 732">
            <a:extLst>
              <a:ext uri="{FF2B5EF4-FFF2-40B4-BE49-F238E27FC236}">
                <a16:creationId xmlns:a16="http://schemas.microsoft.com/office/drawing/2014/main" id="{5849404B-1C3E-4172-ABB1-3DCCD9883E0F}"/>
              </a:ext>
            </a:extLst>
          </p:cNvPr>
          <p:cNvSpPr txBox="1">
            <a:spLocks noChangeArrowheads="1"/>
          </p:cNvSpPr>
          <p:nvPr/>
        </p:nvSpPr>
        <p:spPr bwMode="auto">
          <a:xfrm>
            <a:off x="4498390" y="4673438"/>
            <a:ext cx="842853" cy="21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400" b="1">
                <a:solidFill>
                  <a:srgbClr val="FFFFFF"/>
                </a:solidFill>
                <a:latin typeface="Roboto" panose="02000000000000000000" pitchFamily="2" charset="0"/>
                <a:sym typeface="Roboto" panose="02000000000000000000" pitchFamily="2" charset="0"/>
              </a:rPr>
              <a:t>Eosinophil</a:t>
            </a:r>
          </a:p>
        </p:txBody>
      </p:sp>
      <p:sp>
        <p:nvSpPr>
          <p:cNvPr id="19469" name="Shape 732">
            <a:extLst>
              <a:ext uri="{FF2B5EF4-FFF2-40B4-BE49-F238E27FC236}">
                <a16:creationId xmlns:a16="http://schemas.microsoft.com/office/drawing/2014/main" id="{6D23C806-8C27-4CD3-9B43-1F1D6A36FB80}"/>
              </a:ext>
            </a:extLst>
          </p:cNvPr>
          <p:cNvSpPr txBox="1">
            <a:spLocks noChangeArrowheads="1"/>
          </p:cNvSpPr>
          <p:nvPr/>
        </p:nvSpPr>
        <p:spPr bwMode="auto">
          <a:xfrm>
            <a:off x="2423797" y="5465498"/>
            <a:ext cx="763488" cy="21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400" b="1">
                <a:solidFill>
                  <a:srgbClr val="FFFFFF"/>
                </a:solidFill>
                <a:latin typeface="Roboto" panose="02000000000000000000" pitchFamily="2" charset="0"/>
                <a:sym typeface="Roboto" panose="02000000000000000000" pitchFamily="2" charset="0"/>
              </a:rPr>
              <a:t>Mast cell</a:t>
            </a:r>
          </a:p>
        </p:txBody>
      </p:sp>
      <p:sp>
        <p:nvSpPr>
          <p:cNvPr id="19470" name="Shape 732">
            <a:extLst>
              <a:ext uri="{FF2B5EF4-FFF2-40B4-BE49-F238E27FC236}">
                <a16:creationId xmlns:a16="http://schemas.microsoft.com/office/drawing/2014/main" id="{0FC26569-0DE3-4C27-BDB7-03BAEDAD4A9F}"/>
              </a:ext>
            </a:extLst>
          </p:cNvPr>
          <p:cNvSpPr txBox="1">
            <a:spLocks noChangeArrowheads="1"/>
          </p:cNvSpPr>
          <p:nvPr/>
        </p:nvSpPr>
        <p:spPr bwMode="auto">
          <a:xfrm>
            <a:off x="2995223" y="4189314"/>
            <a:ext cx="328569" cy="21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400" b="1">
                <a:solidFill>
                  <a:srgbClr val="FFFFFF"/>
                </a:solidFill>
                <a:latin typeface="Roboto" panose="02000000000000000000" pitchFamily="2" charset="0"/>
                <a:sym typeface="Roboto" panose="02000000000000000000" pitchFamily="2" charset="0"/>
              </a:rPr>
              <a:t>IL-9</a:t>
            </a:r>
          </a:p>
        </p:txBody>
      </p:sp>
      <p:sp>
        <p:nvSpPr>
          <p:cNvPr id="19471" name="Shape 732">
            <a:extLst>
              <a:ext uri="{FF2B5EF4-FFF2-40B4-BE49-F238E27FC236}">
                <a16:creationId xmlns:a16="http://schemas.microsoft.com/office/drawing/2014/main" id="{50845B78-7E01-4BF9-BC53-3DD7EFC5962D}"/>
              </a:ext>
            </a:extLst>
          </p:cNvPr>
          <p:cNvSpPr txBox="1">
            <a:spLocks noChangeArrowheads="1"/>
          </p:cNvSpPr>
          <p:nvPr/>
        </p:nvSpPr>
        <p:spPr bwMode="auto">
          <a:xfrm>
            <a:off x="3649188" y="4260742"/>
            <a:ext cx="644441" cy="21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400" b="1">
                <a:solidFill>
                  <a:srgbClr val="FFFFFF"/>
                </a:solidFill>
                <a:latin typeface="Roboto" panose="02000000000000000000" pitchFamily="2" charset="0"/>
                <a:sym typeface="Roboto" panose="02000000000000000000" pitchFamily="2" charset="0"/>
              </a:rPr>
              <a:t>Th9 cell</a:t>
            </a:r>
          </a:p>
        </p:txBody>
      </p:sp>
      <p:sp>
        <p:nvSpPr>
          <p:cNvPr id="19472" name="Shape 732">
            <a:extLst>
              <a:ext uri="{FF2B5EF4-FFF2-40B4-BE49-F238E27FC236}">
                <a16:creationId xmlns:a16="http://schemas.microsoft.com/office/drawing/2014/main" id="{0516235D-44DC-45B9-B04A-80DAE9F86CC1}"/>
              </a:ext>
            </a:extLst>
          </p:cNvPr>
          <p:cNvSpPr txBox="1">
            <a:spLocks noChangeArrowheads="1"/>
          </p:cNvSpPr>
          <p:nvPr/>
        </p:nvSpPr>
        <p:spPr bwMode="auto">
          <a:xfrm>
            <a:off x="6014255" y="2216308"/>
            <a:ext cx="328569" cy="21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400" b="1">
                <a:solidFill>
                  <a:srgbClr val="FFFFFF"/>
                </a:solidFill>
                <a:latin typeface="Roboto" panose="02000000000000000000" pitchFamily="2" charset="0"/>
                <a:sym typeface="Roboto" panose="02000000000000000000" pitchFamily="2" charset="0"/>
              </a:rPr>
              <a:t>IL-4</a:t>
            </a:r>
          </a:p>
        </p:txBody>
      </p:sp>
      <p:sp>
        <p:nvSpPr>
          <p:cNvPr id="19473" name="Shape 732">
            <a:extLst>
              <a:ext uri="{FF2B5EF4-FFF2-40B4-BE49-F238E27FC236}">
                <a16:creationId xmlns:a16="http://schemas.microsoft.com/office/drawing/2014/main" id="{36C48CAF-D306-44B7-8D29-F7B80E11A5E1}"/>
              </a:ext>
            </a:extLst>
          </p:cNvPr>
          <p:cNvSpPr txBox="1">
            <a:spLocks noChangeArrowheads="1"/>
          </p:cNvSpPr>
          <p:nvPr/>
        </p:nvSpPr>
        <p:spPr bwMode="auto">
          <a:xfrm>
            <a:off x="6933298" y="2949637"/>
            <a:ext cx="644441" cy="21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400" b="1">
                <a:solidFill>
                  <a:srgbClr val="FFFFFF"/>
                </a:solidFill>
                <a:latin typeface="Roboto" panose="02000000000000000000" pitchFamily="2" charset="0"/>
                <a:sym typeface="Roboto" panose="02000000000000000000" pitchFamily="2" charset="0"/>
              </a:rPr>
              <a:t>Th0 cell</a:t>
            </a:r>
          </a:p>
        </p:txBody>
      </p:sp>
      <p:sp>
        <p:nvSpPr>
          <p:cNvPr id="19474" name="Shape 732">
            <a:extLst>
              <a:ext uri="{FF2B5EF4-FFF2-40B4-BE49-F238E27FC236}">
                <a16:creationId xmlns:a16="http://schemas.microsoft.com/office/drawing/2014/main" id="{139CA28F-6850-41C2-BE4A-2F62BB62D202}"/>
              </a:ext>
            </a:extLst>
          </p:cNvPr>
          <p:cNvSpPr txBox="1">
            <a:spLocks noChangeArrowheads="1"/>
          </p:cNvSpPr>
          <p:nvPr/>
        </p:nvSpPr>
        <p:spPr bwMode="auto">
          <a:xfrm>
            <a:off x="5049180" y="3386144"/>
            <a:ext cx="328569" cy="21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400" b="1">
                <a:solidFill>
                  <a:srgbClr val="FFFFFF"/>
                </a:solidFill>
                <a:latin typeface="Roboto" panose="02000000000000000000" pitchFamily="2" charset="0"/>
                <a:sym typeface="Roboto" panose="02000000000000000000" pitchFamily="2" charset="0"/>
              </a:rPr>
              <a:t>IL-5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hidden="1">
            <a:extLst>
              <a:ext uri="{FF2B5EF4-FFF2-40B4-BE49-F238E27FC236}">
                <a16:creationId xmlns:a16="http://schemas.microsoft.com/office/drawing/2014/main" id="{42F9599A-A850-4D16-8F6E-8413583B6A95}"/>
              </a:ext>
            </a:extLst>
          </p:cNvPr>
          <p:cNvSpPr>
            <a:spLocks noGrp="1" noChangeArrowheads="1"/>
          </p:cNvSpPr>
          <p:nvPr>
            <p:ph type="title"/>
          </p:nvPr>
        </p:nvSpPr>
        <p:spPr/>
        <p:txBody>
          <a:bodyPr/>
          <a:lstStyle/>
          <a:p>
            <a:r>
              <a:rPr lang="en-US" altLang="en-US"/>
              <a:t>TSLP Acts Across the Spectrum of Asthma Inflammation</a:t>
            </a:r>
            <a:endParaRPr lang="en-US" altLang="en-US" baseline="30000">
              <a:solidFill>
                <a:srgbClr val="FF0000"/>
              </a:solidFill>
            </a:endParaRPr>
          </a:p>
        </p:txBody>
      </p:sp>
      <p:pic>
        <p:nvPicPr>
          <p:cNvPr id="22531" name="Picture 2">
            <a:extLst>
              <a:ext uri="{FF2B5EF4-FFF2-40B4-BE49-F238E27FC236}">
                <a16:creationId xmlns:a16="http://schemas.microsoft.com/office/drawing/2014/main" id="{801449AD-8675-49DC-A714-D7CD10A6E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 y="447"/>
            <a:ext cx="12190413" cy="685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5EC5C83-3D83-48C9-A660-48E3D3F0874A}"/>
              </a:ext>
            </a:extLst>
          </p:cNvPr>
          <p:cNvSpPr/>
          <p:nvPr/>
        </p:nvSpPr>
        <p:spPr>
          <a:xfrm>
            <a:off x="10888832" y="6694063"/>
            <a:ext cx="1207931" cy="920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a:extLst>
              <a:ext uri="{FF2B5EF4-FFF2-40B4-BE49-F238E27FC236}">
                <a16:creationId xmlns:a16="http://schemas.microsoft.com/office/drawing/2014/main" id="{0268CF02-E414-4974-81EF-946247231B37}"/>
              </a:ext>
            </a:extLst>
          </p:cNvPr>
          <p:cNvSpPr>
            <a:spLocks noGrp="1" noChangeArrowheads="1"/>
          </p:cNvSpPr>
          <p:nvPr>
            <p:ph type="title"/>
          </p:nvPr>
        </p:nvSpPr>
        <p:spPr>
          <a:xfrm>
            <a:off x="1369834" y="16320"/>
            <a:ext cx="10798356" cy="912694"/>
          </a:xfrm>
        </p:spPr>
        <p:txBody>
          <a:bodyPr/>
          <a:lstStyle/>
          <a:p>
            <a:pPr eaLnBrk="1" hangingPunct="1"/>
            <a:r>
              <a:rPr lang="en-US" altLang="en-US">
                <a:latin typeface="Calibri Light" panose="020F0302020204030204" pitchFamily="34" charset="0"/>
                <a:cs typeface="Calibri Light" panose="020F0302020204030204" pitchFamily="34" charset="0"/>
              </a:rPr>
              <a:t>Approved Biologic Therapies for Asthma</a:t>
            </a:r>
          </a:p>
        </p:txBody>
      </p:sp>
      <p:sp>
        <p:nvSpPr>
          <p:cNvPr id="387" name="Text Placeholder 1">
            <a:extLst>
              <a:ext uri="{FF2B5EF4-FFF2-40B4-BE49-F238E27FC236}">
                <a16:creationId xmlns:a16="http://schemas.microsoft.com/office/drawing/2014/main" id="{A2B3539C-7A82-4CC5-8C79-DC43E1683A85}"/>
              </a:ext>
            </a:extLst>
          </p:cNvPr>
          <p:cNvSpPr txBox="1">
            <a:spLocks noGrp="1"/>
          </p:cNvSpPr>
          <p:nvPr>
            <p:ph type="body" sz="quarter" idx="1"/>
          </p:nvPr>
        </p:nvSpPr>
        <p:spPr>
          <a:xfrm>
            <a:off x="271427" y="6444858"/>
            <a:ext cx="5053942" cy="404760"/>
          </a:xfrm>
        </p:spPr>
        <p:txBody>
          <a:bodyPr>
            <a:normAutofit/>
          </a:bodyPr>
          <a:lstStyle/>
          <a:p>
            <a:pPr defTabSz="905164">
              <a:spcBef>
                <a:spcPts val="900"/>
              </a:spcBef>
              <a:defRPr sz="700" spc="-100" baseline="29978"/>
            </a:pPr>
            <a:r>
              <a:rPr sz="900" spc="-100" baseline="29978" dirty="0" err="1">
                <a:sym typeface="Calibri"/>
              </a:rPr>
              <a:t>aAs</a:t>
            </a:r>
            <a:r>
              <a:rPr sz="900" spc="-100" baseline="29978" dirty="0">
                <a:sym typeface="Calibri"/>
              </a:rPr>
              <a:t> per ITT population</a:t>
            </a:r>
            <a:br>
              <a:rPr sz="900" spc="-100" baseline="29978" dirty="0">
                <a:sym typeface="Calibri"/>
              </a:rPr>
            </a:br>
            <a:r>
              <a:rPr sz="900" spc="-100" baseline="29978" dirty="0">
                <a:sym typeface="Calibri"/>
              </a:rPr>
              <a:t>EOS, eosinophils; IV, intravenous; </a:t>
            </a:r>
            <a:r>
              <a:rPr sz="900" spc="-100" baseline="29978" dirty="0" err="1">
                <a:sym typeface="Calibri"/>
              </a:rPr>
              <a:t>mAb</a:t>
            </a:r>
            <a:r>
              <a:rPr sz="900" spc="-100" baseline="29978" dirty="0">
                <a:sym typeface="Calibri"/>
              </a:rPr>
              <a:t>, monoclonal antibody; </a:t>
            </a:r>
            <a:r>
              <a:rPr sz="900" spc="-100" baseline="29978" dirty="0" err="1">
                <a:sym typeface="Calibri"/>
              </a:rPr>
              <a:t>MoA</a:t>
            </a:r>
            <a:r>
              <a:rPr sz="900" spc="-100" baseline="29978" dirty="0">
                <a:sym typeface="Calibri"/>
              </a:rPr>
              <a:t>, mechanism of action; </a:t>
            </a:r>
            <a:br>
              <a:rPr sz="900" spc="-100" baseline="29978" dirty="0">
                <a:sym typeface="Calibri"/>
              </a:rPr>
            </a:br>
            <a:r>
              <a:rPr sz="900" spc="-100" baseline="29978" dirty="0">
                <a:sym typeface="Calibri"/>
              </a:rPr>
              <a:t>q2w, every 2 weeks; q4w, every 4 weeks; q8w, every 8 weeks</a:t>
            </a:r>
            <a:r>
              <a:rPr sz="700" spc="-100" baseline="29978" dirty="0">
                <a:sym typeface="Calibri"/>
              </a:rPr>
              <a:t>; SC, subcutaneous</a:t>
            </a:r>
          </a:p>
        </p:txBody>
      </p:sp>
      <p:sp>
        <p:nvSpPr>
          <p:cNvPr id="388" name="Text Placeholder 2">
            <a:extLst>
              <a:ext uri="{FF2B5EF4-FFF2-40B4-BE49-F238E27FC236}">
                <a16:creationId xmlns:a16="http://schemas.microsoft.com/office/drawing/2014/main" id="{E615F0AF-C696-4C78-B636-AB1CE4B45C24}"/>
              </a:ext>
            </a:extLst>
          </p:cNvPr>
          <p:cNvSpPr>
            <a:spLocks noGrp="1"/>
          </p:cNvSpPr>
          <p:nvPr>
            <p:ph type="body" sz="quarter" idx="13"/>
          </p:nvPr>
        </p:nvSpPr>
        <p:spPr>
          <a:xfrm>
            <a:off x="6006318" y="5743274"/>
            <a:ext cx="14252307" cy="1376184"/>
          </a:xfrm>
        </p:spPr>
        <p:txBody>
          <a:bodyPr>
            <a:normAutofit/>
          </a:bodyPr>
          <a:lstStyle/>
          <a:p>
            <a:pPr marL="171433" indent="-171433">
              <a:lnSpc>
                <a:spcPts val="400"/>
              </a:lnSpc>
              <a:buFont typeface="Arial"/>
              <a:buChar char="•"/>
              <a:defRPr sz="800"/>
            </a:pPr>
            <a:r>
              <a:rPr sz="800" dirty="0">
                <a:sym typeface="Calibri"/>
              </a:rPr>
              <a:t>1. Xolair (omalizumab) Prescribing Information. South San Francisco, CA: Genentech, Inc. 2017;</a:t>
            </a:r>
            <a:br>
              <a:rPr sz="800" dirty="0">
                <a:sym typeface="Calibri"/>
              </a:rPr>
            </a:br>
            <a:r>
              <a:rPr sz="800" dirty="0">
                <a:sym typeface="Calibri"/>
              </a:rPr>
              <a:t>2. Xolair (omalizumab). Summary of Product Characteristics. Novartis </a:t>
            </a:r>
            <a:r>
              <a:rPr sz="800" dirty="0" err="1">
                <a:sym typeface="Calibri"/>
              </a:rPr>
              <a:t>Europharm</a:t>
            </a:r>
            <a:r>
              <a:rPr sz="800" dirty="0">
                <a:sym typeface="Calibri"/>
              </a:rPr>
              <a:t> Limited, United Kingdom, 2017</a:t>
            </a:r>
            <a:br>
              <a:rPr sz="800" dirty="0">
                <a:sym typeface="Calibri"/>
              </a:rPr>
            </a:br>
            <a:r>
              <a:rPr sz="800" dirty="0">
                <a:sym typeface="Calibri"/>
              </a:rPr>
              <a:t>3. </a:t>
            </a:r>
            <a:r>
              <a:rPr sz="800" dirty="0" err="1">
                <a:sym typeface="Calibri"/>
              </a:rPr>
              <a:t>Cinqair</a:t>
            </a:r>
            <a:r>
              <a:rPr sz="800" dirty="0">
                <a:sym typeface="Calibri"/>
              </a:rPr>
              <a:t> (</a:t>
            </a:r>
            <a:r>
              <a:rPr sz="800" dirty="0" err="1">
                <a:sym typeface="Calibri"/>
              </a:rPr>
              <a:t>reslizumab</a:t>
            </a:r>
            <a:r>
              <a:rPr sz="800" dirty="0">
                <a:sym typeface="Calibri"/>
              </a:rPr>
              <a:t>) Prescribing Information. Frazer, PA: Teva Respiratory, LLC. 2016;</a:t>
            </a:r>
            <a:br>
              <a:rPr sz="800" dirty="0">
                <a:sym typeface="Calibri"/>
              </a:rPr>
            </a:br>
            <a:r>
              <a:rPr sz="800" dirty="0">
                <a:sym typeface="Calibri"/>
              </a:rPr>
              <a:t>4. </a:t>
            </a:r>
            <a:r>
              <a:rPr sz="800" dirty="0" err="1">
                <a:sym typeface="Calibri"/>
              </a:rPr>
              <a:t>Cinqaero</a:t>
            </a:r>
            <a:r>
              <a:rPr sz="800" dirty="0">
                <a:sym typeface="Calibri"/>
              </a:rPr>
              <a:t> (</a:t>
            </a:r>
            <a:r>
              <a:rPr sz="800" dirty="0" err="1">
                <a:sym typeface="Calibri"/>
              </a:rPr>
              <a:t>reslizumab</a:t>
            </a:r>
            <a:r>
              <a:rPr sz="800" dirty="0">
                <a:sym typeface="Calibri"/>
              </a:rPr>
              <a:t>). Summary of Product Characteristics. Teva Pharmaceuticals Limited, United Kingdom, 2017</a:t>
            </a:r>
            <a:br>
              <a:rPr sz="800" dirty="0">
                <a:sym typeface="Calibri"/>
              </a:rPr>
            </a:br>
            <a:r>
              <a:rPr sz="800" dirty="0">
                <a:sym typeface="Calibri"/>
              </a:rPr>
              <a:t>5. Nucala (mepolizumab) Prescribing Information. Research Triangle Park, NC: GlaxoSmithKline. 2017;</a:t>
            </a:r>
            <a:br>
              <a:rPr sz="800" dirty="0">
                <a:sym typeface="Calibri"/>
              </a:rPr>
            </a:br>
            <a:r>
              <a:rPr sz="800" dirty="0">
                <a:sym typeface="Calibri"/>
              </a:rPr>
              <a:t>6. Nucala (mepolizumab). Summary of Product Characteristics. GlaxoSmithKline Trading Services Limited, Ireland, 2017</a:t>
            </a:r>
            <a:br>
              <a:rPr sz="800" dirty="0">
                <a:sym typeface="Calibri"/>
              </a:rPr>
            </a:br>
            <a:r>
              <a:rPr sz="800" dirty="0">
                <a:sym typeface="Calibri"/>
              </a:rPr>
              <a:t>7. Fasenra (</a:t>
            </a:r>
            <a:r>
              <a:rPr sz="800" dirty="0" err="1">
                <a:sym typeface="Calibri"/>
              </a:rPr>
              <a:t>benralizumab</a:t>
            </a:r>
            <a:r>
              <a:rPr sz="800" dirty="0">
                <a:sym typeface="Calibri"/>
              </a:rPr>
              <a:t>) Prescribing Information. Wilmington, DE: AstraZeneca Pharmaceuticals LP. 2017</a:t>
            </a:r>
            <a:br>
              <a:rPr sz="800" dirty="0">
                <a:sym typeface="Calibri"/>
              </a:rPr>
            </a:br>
            <a:r>
              <a:rPr sz="800" dirty="0">
                <a:sym typeface="Calibri"/>
              </a:rPr>
              <a:t>8. Fasenra (</a:t>
            </a:r>
            <a:r>
              <a:rPr sz="800" dirty="0" err="1">
                <a:sym typeface="Calibri"/>
              </a:rPr>
              <a:t>benralizumab</a:t>
            </a:r>
            <a:r>
              <a:rPr sz="800" dirty="0">
                <a:sym typeface="Calibri"/>
              </a:rPr>
              <a:t>) EMA summary of opinion; 2017. Available at: http://www.ema.europa.eu/docs/en_GB/</a:t>
            </a:r>
            <a:br>
              <a:rPr sz="800" dirty="0">
                <a:sym typeface="Calibri"/>
              </a:rPr>
            </a:br>
            <a:r>
              <a:rPr sz="800" dirty="0" err="1">
                <a:sym typeface="Calibri"/>
              </a:rPr>
              <a:t>document_library</a:t>
            </a:r>
            <a:r>
              <a:rPr sz="800" dirty="0">
                <a:sym typeface="Calibri"/>
              </a:rPr>
              <a:t>/Summary_of_opinion_-_</a:t>
            </a:r>
            <a:r>
              <a:rPr sz="800" dirty="0" err="1">
                <a:sym typeface="Calibri"/>
              </a:rPr>
              <a:t>Initial_authorisation</a:t>
            </a:r>
            <a:r>
              <a:rPr sz="800" dirty="0">
                <a:sym typeface="Calibri"/>
              </a:rPr>
              <a:t>/human/004433/WC500238040.pdf  Accessed May, 2018</a:t>
            </a:r>
          </a:p>
          <a:p>
            <a:pPr marL="0" indent="0">
              <a:lnSpc>
                <a:spcPts val="300"/>
              </a:lnSpc>
              <a:defRPr sz="800"/>
            </a:pPr>
            <a:r>
              <a:rPr sz="800" dirty="0">
                <a:sym typeface="Calibri"/>
              </a:rPr>
              <a:t>9.Dupixent (dupilumab) Prescribing Information. </a:t>
            </a:r>
            <a:r>
              <a:rPr sz="800" dirty="0" err="1">
                <a:sym typeface="Calibri"/>
              </a:rPr>
              <a:t>sanofi-aventis</a:t>
            </a:r>
            <a:r>
              <a:rPr sz="800" dirty="0">
                <a:sym typeface="Calibri"/>
              </a:rPr>
              <a:t> U.S. LLC (Bridgewater, NJ 08807) and Regeneron Pharmaceuticals, Inc.</a:t>
            </a:r>
          </a:p>
          <a:p>
            <a:pPr marL="0" indent="0">
              <a:lnSpc>
                <a:spcPts val="300"/>
              </a:lnSpc>
              <a:defRPr sz="800"/>
            </a:pPr>
            <a:r>
              <a:rPr sz="800" dirty="0">
                <a:sym typeface="Calibri"/>
              </a:rPr>
              <a:t> (Tarrytown, NY 10591) Accessed November 2018 </a:t>
            </a:r>
          </a:p>
        </p:txBody>
      </p:sp>
      <p:grpSp>
        <p:nvGrpSpPr>
          <p:cNvPr id="20485" name="Rounded Rectangle 42">
            <a:extLst>
              <a:ext uri="{FF2B5EF4-FFF2-40B4-BE49-F238E27FC236}">
                <a16:creationId xmlns:a16="http://schemas.microsoft.com/office/drawing/2014/main" id="{BA042F2E-E27A-4DA3-950D-8732823D84B3}"/>
              </a:ext>
            </a:extLst>
          </p:cNvPr>
          <p:cNvGrpSpPr>
            <a:grpSpLocks/>
          </p:cNvGrpSpPr>
          <p:nvPr/>
        </p:nvGrpSpPr>
        <p:grpSpPr bwMode="auto">
          <a:xfrm>
            <a:off x="3953948" y="2382974"/>
            <a:ext cx="1780943" cy="360315"/>
            <a:chOff x="0" y="-1"/>
            <a:chExt cx="1782002" cy="360003"/>
          </a:xfrm>
        </p:grpSpPr>
        <p:sp>
          <p:nvSpPr>
            <p:cNvPr id="20588" name="Rounded Rectangle">
              <a:extLst>
                <a:ext uri="{FF2B5EF4-FFF2-40B4-BE49-F238E27FC236}">
                  <a16:creationId xmlns:a16="http://schemas.microsoft.com/office/drawing/2014/main" id="{C42160C7-8AE4-4604-95E4-A79ECB7A638A}"/>
                </a:ext>
              </a:extLst>
            </p:cNvPr>
            <p:cNvSpPr>
              <a:spLocks noChangeArrowheads="1"/>
            </p:cNvSpPr>
            <p:nvPr/>
          </p:nvSpPr>
          <p:spPr bwMode="auto">
            <a:xfrm>
              <a:off x="0" y="-1"/>
              <a:ext cx="1782002" cy="360003"/>
            </a:xfrm>
            <a:prstGeom prst="roundRect">
              <a:avLst>
                <a:gd name="adj" fmla="val 16667"/>
              </a:avLst>
            </a:prstGeom>
            <a:noFill/>
            <a:ln w="19050">
              <a:solidFill>
                <a:srgbClr val="2ECC71"/>
              </a:solidFill>
              <a:miter lim="800000"/>
              <a:headEnd/>
              <a:tailEnd/>
            </a:ln>
            <a:extLst>
              <a:ext uri="{909E8E84-426E-40DD-AFC4-6F175D3DCCD1}">
                <a14:hiddenFill xmlns:a14="http://schemas.microsoft.com/office/drawing/2010/main">
                  <a:solidFill>
                    <a:srgbClr val="FFFFFF"/>
                  </a:solidFill>
                </a14:hiddenFill>
              </a:ext>
            </a:extLst>
          </p:spPr>
          <p:txBody>
            <a:bodyPr lIns="45712" tIns="45712" rIns="45712" bIns="45712" anchor="ct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endParaRPr lang="en-US" altLang="en-US" sz="1400">
                <a:solidFill>
                  <a:srgbClr val="FFFFFF"/>
                </a:solidFill>
                <a:cs typeface="Arial" panose="020B0604020202020204" pitchFamily="34" charset="0"/>
                <a:sym typeface="Arial" panose="020B0604020202020204" pitchFamily="34" charset="0"/>
              </a:endParaRPr>
            </a:p>
          </p:txBody>
        </p:sp>
        <p:sp>
          <p:nvSpPr>
            <p:cNvPr id="20589" name="Anti-IL-5 mAb">
              <a:extLst>
                <a:ext uri="{FF2B5EF4-FFF2-40B4-BE49-F238E27FC236}">
                  <a16:creationId xmlns:a16="http://schemas.microsoft.com/office/drawing/2014/main" id="{7462EE59-7AEE-4738-870C-07462CC92DEF}"/>
                </a:ext>
              </a:extLst>
            </p:cNvPr>
            <p:cNvSpPr txBox="1">
              <a:spLocks noChangeArrowheads="1"/>
            </p:cNvSpPr>
            <p:nvPr/>
          </p:nvSpPr>
          <p:spPr bwMode="auto">
            <a:xfrm>
              <a:off x="17573" y="26267"/>
              <a:ext cx="1746856" cy="30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400">
                  <a:solidFill>
                    <a:srgbClr val="FFFFFF"/>
                  </a:solidFill>
                  <a:cs typeface="Arial" panose="020B0604020202020204" pitchFamily="34" charset="0"/>
                  <a:sym typeface="Arial" panose="020B0604020202020204" pitchFamily="34" charset="0"/>
                </a:rPr>
                <a:t>Anti-IL-5 mAb</a:t>
              </a:r>
            </a:p>
          </p:txBody>
        </p:sp>
      </p:grpSp>
      <p:grpSp>
        <p:nvGrpSpPr>
          <p:cNvPr id="20486" name="Rounded Rectangle 43">
            <a:extLst>
              <a:ext uri="{FF2B5EF4-FFF2-40B4-BE49-F238E27FC236}">
                <a16:creationId xmlns:a16="http://schemas.microsoft.com/office/drawing/2014/main" id="{CD0A8779-4F3F-4C2B-9533-6162B807C176}"/>
              </a:ext>
            </a:extLst>
          </p:cNvPr>
          <p:cNvGrpSpPr>
            <a:grpSpLocks/>
          </p:cNvGrpSpPr>
          <p:nvPr/>
        </p:nvGrpSpPr>
        <p:grpSpPr bwMode="auto">
          <a:xfrm>
            <a:off x="5974572" y="2375038"/>
            <a:ext cx="1780943" cy="360316"/>
            <a:chOff x="0" y="-1"/>
            <a:chExt cx="1782002" cy="360003"/>
          </a:xfrm>
        </p:grpSpPr>
        <p:sp>
          <p:nvSpPr>
            <p:cNvPr id="20586" name="Rounded Rectangle">
              <a:extLst>
                <a:ext uri="{FF2B5EF4-FFF2-40B4-BE49-F238E27FC236}">
                  <a16:creationId xmlns:a16="http://schemas.microsoft.com/office/drawing/2014/main" id="{9E851270-D990-4235-A74A-27FF6C0C6E3B}"/>
                </a:ext>
              </a:extLst>
            </p:cNvPr>
            <p:cNvSpPr>
              <a:spLocks noChangeArrowheads="1"/>
            </p:cNvSpPr>
            <p:nvPr/>
          </p:nvSpPr>
          <p:spPr bwMode="auto">
            <a:xfrm>
              <a:off x="0" y="-1"/>
              <a:ext cx="1782002" cy="360003"/>
            </a:xfrm>
            <a:prstGeom prst="roundRect">
              <a:avLst>
                <a:gd name="adj" fmla="val 16667"/>
              </a:avLst>
            </a:prstGeom>
            <a:noFill/>
            <a:ln w="19050">
              <a:solidFill>
                <a:srgbClr val="125887"/>
              </a:solidFill>
              <a:miter lim="800000"/>
              <a:headEnd/>
              <a:tailEnd/>
            </a:ln>
            <a:extLst>
              <a:ext uri="{909E8E84-426E-40DD-AFC4-6F175D3DCCD1}">
                <a14:hiddenFill xmlns:a14="http://schemas.microsoft.com/office/drawing/2010/main">
                  <a:solidFill>
                    <a:srgbClr val="FFFFFF"/>
                  </a:solidFill>
                </a14:hiddenFill>
              </a:ext>
            </a:extLst>
          </p:spPr>
          <p:txBody>
            <a:bodyPr lIns="45712" tIns="45712" rIns="45712" bIns="45712" anchor="ct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endParaRPr lang="en-US" altLang="en-US" sz="1400">
                <a:solidFill>
                  <a:srgbClr val="FFFFFF"/>
                </a:solidFill>
                <a:cs typeface="Arial" panose="020B0604020202020204" pitchFamily="34" charset="0"/>
                <a:sym typeface="Arial" panose="020B0604020202020204" pitchFamily="34" charset="0"/>
              </a:endParaRPr>
            </a:p>
          </p:txBody>
        </p:sp>
        <p:sp>
          <p:nvSpPr>
            <p:cNvPr id="20587" name="Anti-IL-5 mAb">
              <a:extLst>
                <a:ext uri="{FF2B5EF4-FFF2-40B4-BE49-F238E27FC236}">
                  <a16:creationId xmlns:a16="http://schemas.microsoft.com/office/drawing/2014/main" id="{0E866179-35FC-4E69-B43C-310E1CE277A9}"/>
                </a:ext>
              </a:extLst>
            </p:cNvPr>
            <p:cNvSpPr txBox="1">
              <a:spLocks noChangeArrowheads="1"/>
            </p:cNvSpPr>
            <p:nvPr/>
          </p:nvSpPr>
          <p:spPr bwMode="auto">
            <a:xfrm>
              <a:off x="17573" y="26268"/>
              <a:ext cx="1746856" cy="30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400">
                  <a:solidFill>
                    <a:srgbClr val="FFFFFF"/>
                  </a:solidFill>
                  <a:cs typeface="Arial" panose="020B0604020202020204" pitchFamily="34" charset="0"/>
                  <a:sym typeface="Arial" panose="020B0604020202020204" pitchFamily="34" charset="0"/>
                </a:rPr>
                <a:t>Anti-IL-5 mAb</a:t>
              </a:r>
            </a:p>
          </p:txBody>
        </p:sp>
      </p:grpSp>
      <p:grpSp>
        <p:nvGrpSpPr>
          <p:cNvPr id="20487" name="Rounded Rectangle 44">
            <a:extLst>
              <a:ext uri="{FF2B5EF4-FFF2-40B4-BE49-F238E27FC236}">
                <a16:creationId xmlns:a16="http://schemas.microsoft.com/office/drawing/2014/main" id="{544A8F3E-D995-4692-BBAD-ED7DA94C4988}"/>
              </a:ext>
            </a:extLst>
          </p:cNvPr>
          <p:cNvGrpSpPr>
            <a:grpSpLocks/>
          </p:cNvGrpSpPr>
          <p:nvPr/>
        </p:nvGrpSpPr>
        <p:grpSpPr bwMode="auto">
          <a:xfrm>
            <a:off x="2047609" y="2363927"/>
            <a:ext cx="1780943" cy="360315"/>
            <a:chOff x="0" y="-1"/>
            <a:chExt cx="1782002" cy="360003"/>
          </a:xfrm>
        </p:grpSpPr>
        <p:sp>
          <p:nvSpPr>
            <p:cNvPr id="20584" name="Rounded Rectangle">
              <a:extLst>
                <a:ext uri="{FF2B5EF4-FFF2-40B4-BE49-F238E27FC236}">
                  <a16:creationId xmlns:a16="http://schemas.microsoft.com/office/drawing/2014/main" id="{F7A3029F-03DA-41E6-9D0C-920BCDC91ECA}"/>
                </a:ext>
              </a:extLst>
            </p:cNvPr>
            <p:cNvSpPr>
              <a:spLocks noChangeArrowheads="1"/>
            </p:cNvSpPr>
            <p:nvPr/>
          </p:nvSpPr>
          <p:spPr bwMode="auto">
            <a:xfrm>
              <a:off x="0" y="-1"/>
              <a:ext cx="1782002" cy="360003"/>
            </a:xfrm>
            <a:prstGeom prst="roundRect">
              <a:avLst>
                <a:gd name="adj" fmla="val 16667"/>
              </a:avLst>
            </a:prstGeom>
            <a:noFill/>
            <a:ln w="1905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lIns="45712" tIns="45712" rIns="45712" bIns="45712" anchor="ct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endParaRPr lang="en-US" altLang="en-US" sz="1400">
                <a:solidFill>
                  <a:srgbClr val="FFFFFF"/>
                </a:solidFill>
                <a:cs typeface="Arial" panose="020B0604020202020204" pitchFamily="34" charset="0"/>
                <a:sym typeface="Arial" panose="020B0604020202020204" pitchFamily="34" charset="0"/>
              </a:endParaRPr>
            </a:p>
          </p:txBody>
        </p:sp>
        <p:sp>
          <p:nvSpPr>
            <p:cNvPr id="20585" name="Anti-IgE mAb">
              <a:extLst>
                <a:ext uri="{FF2B5EF4-FFF2-40B4-BE49-F238E27FC236}">
                  <a16:creationId xmlns:a16="http://schemas.microsoft.com/office/drawing/2014/main" id="{429EF7E5-9840-41FD-9B73-D3159C395E30}"/>
                </a:ext>
              </a:extLst>
            </p:cNvPr>
            <p:cNvSpPr txBox="1">
              <a:spLocks noChangeArrowheads="1"/>
            </p:cNvSpPr>
            <p:nvPr/>
          </p:nvSpPr>
          <p:spPr bwMode="auto">
            <a:xfrm>
              <a:off x="17573" y="26267"/>
              <a:ext cx="1746856" cy="30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400">
                  <a:solidFill>
                    <a:srgbClr val="FFFFFF"/>
                  </a:solidFill>
                  <a:cs typeface="Arial" panose="020B0604020202020204" pitchFamily="34" charset="0"/>
                  <a:sym typeface="Arial" panose="020B0604020202020204" pitchFamily="34" charset="0"/>
                </a:rPr>
                <a:t>Anti-IgE mAb</a:t>
              </a:r>
            </a:p>
          </p:txBody>
        </p:sp>
      </p:grpSp>
      <p:grpSp>
        <p:nvGrpSpPr>
          <p:cNvPr id="20488" name="Rounded Rectangle 45">
            <a:extLst>
              <a:ext uri="{FF2B5EF4-FFF2-40B4-BE49-F238E27FC236}">
                <a16:creationId xmlns:a16="http://schemas.microsoft.com/office/drawing/2014/main" id="{181153AE-F115-426D-BF58-CAB2B93B8D6D}"/>
              </a:ext>
            </a:extLst>
          </p:cNvPr>
          <p:cNvGrpSpPr>
            <a:grpSpLocks/>
          </p:cNvGrpSpPr>
          <p:nvPr/>
        </p:nvGrpSpPr>
        <p:grpSpPr bwMode="auto">
          <a:xfrm>
            <a:off x="7919007" y="2355990"/>
            <a:ext cx="1782530" cy="358728"/>
            <a:chOff x="0" y="-1"/>
            <a:chExt cx="1782002" cy="360003"/>
          </a:xfrm>
        </p:grpSpPr>
        <p:sp>
          <p:nvSpPr>
            <p:cNvPr id="20582" name="Rounded Rectangle">
              <a:extLst>
                <a:ext uri="{FF2B5EF4-FFF2-40B4-BE49-F238E27FC236}">
                  <a16:creationId xmlns:a16="http://schemas.microsoft.com/office/drawing/2014/main" id="{1A35AAAD-96F1-4508-9A9E-60A9E3BB4606}"/>
                </a:ext>
              </a:extLst>
            </p:cNvPr>
            <p:cNvSpPr>
              <a:spLocks noChangeArrowheads="1"/>
            </p:cNvSpPr>
            <p:nvPr/>
          </p:nvSpPr>
          <p:spPr bwMode="auto">
            <a:xfrm>
              <a:off x="0" y="-1"/>
              <a:ext cx="1782002" cy="360003"/>
            </a:xfrm>
            <a:prstGeom prst="roundRect">
              <a:avLst>
                <a:gd name="adj" fmla="val 16667"/>
              </a:avLst>
            </a:prstGeom>
            <a:noFill/>
            <a:ln w="19050">
              <a:solidFill>
                <a:srgbClr val="441C54"/>
              </a:solidFill>
              <a:miter lim="800000"/>
              <a:headEnd/>
              <a:tailEnd/>
            </a:ln>
            <a:extLst>
              <a:ext uri="{909E8E84-426E-40DD-AFC4-6F175D3DCCD1}">
                <a14:hiddenFill xmlns:a14="http://schemas.microsoft.com/office/drawing/2010/main">
                  <a:solidFill>
                    <a:srgbClr val="FFFFFF"/>
                  </a:solidFill>
                </a14:hiddenFill>
              </a:ext>
            </a:extLst>
          </p:spPr>
          <p:txBody>
            <a:bodyPr lIns="45712" tIns="45712" rIns="45712" bIns="45712" anchor="ct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endParaRPr lang="en-US" altLang="en-US" sz="1400">
                <a:solidFill>
                  <a:srgbClr val="FFFFFF"/>
                </a:solidFill>
                <a:cs typeface="Arial" panose="020B0604020202020204" pitchFamily="34" charset="0"/>
                <a:sym typeface="Arial" panose="020B0604020202020204" pitchFamily="34" charset="0"/>
              </a:endParaRPr>
            </a:p>
          </p:txBody>
        </p:sp>
        <p:sp>
          <p:nvSpPr>
            <p:cNvPr id="20583" name="Anti-IL-5Rα mAb">
              <a:extLst>
                <a:ext uri="{FF2B5EF4-FFF2-40B4-BE49-F238E27FC236}">
                  <a16:creationId xmlns:a16="http://schemas.microsoft.com/office/drawing/2014/main" id="{F70CC23B-4846-4961-AFC7-EC43FA6084C7}"/>
                </a:ext>
              </a:extLst>
            </p:cNvPr>
            <p:cNvSpPr txBox="1">
              <a:spLocks noChangeArrowheads="1"/>
            </p:cNvSpPr>
            <p:nvPr/>
          </p:nvSpPr>
          <p:spPr bwMode="auto">
            <a:xfrm>
              <a:off x="17573" y="25587"/>
              <a:ext cx="1746856" cy="30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400">
                  <a:solidFill>
                    <a:srgbClr val="FFFFFF"/>
                  </a:solidFill>
                  <a:cs typeface="Arial" panose="020B0604020202020204" pitchFamily="34" charset="0"/>
                  <a:sym typeface="Arial" panose="020B0604020202020204" pitchFamily="34" charset="0"/>
                </a:rPr>
                <a:t>Anti-IL-5Rα mAb</a:t>
              </a:r>
            </a:p>
          </p:txBody>
        </p:sp>
      </p:grpSp>
      <p:grpSp>
        <p:nvGrpSpPr>
          <p:cNvPr id="20489" name="Rounded Rectangle 46">
            <a:extLst>
              <a:ext uri="{FF2B5EF4-FFF2-40B4-BE49-F238E27FC236}">
                <a16:creationId xmlns:a16="http://schemas.microsoft.com/office/drawing/2014/main" id="{E0C1F067-5EC3-487B-B500-8D051C201535}"/>
              </a:ext>
            </a:extLst>
          </p:cNvPr>
          <p:cNvGrpSpPr>
            <a:grpSpLocks/>
          </p:cNvGrpSpPr>
          <p:nvPr/>
        </p:nvGrpSpPr>
        <p:grpSpPr bwMode="auto">
          <a:xfrm>
            <a:off x="7882499" y="1114726"/>
            <a:ext cx="1782531" cy="407935"/>
            <a:chOff x="0" y="0"/>
            <a:chExt cx="1782001" cy="407755"/>
          </a:xfrm>
        </p:grpSpPr>
        <p:sp>
          <p:nvSpPr>
            <p:cNvPr id="401" name="Rounded Rectangle">
              <a:extLst>
                <a:ext uri="{FF2B5EF4-FFF2-40B4-BE49-F238E27FC236}">
                  <a16:creationId xmlns:a16="http://schemas.microsoft.com/office/drawing/2014/main" id="{C208BA85-489C-412D-85C2-9CBDB2A04E33}"/>
                </a:ext>
              </a:extLst>
            </p:cNvPr>
            <p:cNvSpPr/>
            <p:nvPr/>
          </p:nvSpPr>
          <p:spPr>
            <a:xfrm>
              <a:off x="0" y="0"/>
              <a:ext cx="1782001" cy="407755"/>
            </a:xfrm>
            <a:prstGeom prst="roundRect">
              <a:avLst>
                <a:gd name="adj" fmla="val 16667"/>
              </a:avLst>
            </a:prstGeom>
            <a:gradFill flip="none" rotWithShape="1">
              <a:gsLst>
                <a:gs pos="0">
                  <a:srgbClr val="441C54"/>
                </a:gs>
                <a:gs pos="100000">
                  <a:srgbClr val="793893"/>
                </a:gs>
              </a:gsLst>
              <a:lin ang="2700000" scaled="0"/>
            </a:gradFill>
            <a:ln w="12700" cap="flat">
              <a:noFill/>
              <a:miter lim="400000"/>
            </a:ln>
            <a:effectLst>
              <a:outerShdw blurRad="50800" dist="38100" dir="2700000" rotWithShape="0">
                <a:srgbClr val="000000">
                  <a:alpha val="40000"/>
                </a:srgbClr>
              </a:outerShdw>
            </a:effectLst>
          </p:spPr>
          <p:txBody>
            <a:bodyPr lIns="45712" tIns="45712" rIns="45712" bIns="45712" anchor="ctr"/>
            <a:lstStyle/>
            <a:p>
              <a:pPr algn="ctr">
                <a:defRPr sz="1600">
                  <a:solidFill>
                    <a:srgbClr val="FFFFFF"/>
                  </a:solidFill>
                  <a:latin typeface="Arial"/>
                  <a:ea typeface="Arial"/>
                  <a:cs typeface="Arial"/>
                  <a:sym typeface="Arial"/>
                </a:defRPr>
              </a:pPr>
              <a:endParaRPr sz="1600" kern="0">
                <a:solidFill>
                  <a:srgbClr val="FFFFFF"/>
                </a:solidFill>
                <a:latin typeface="Arial"/>
                <a:ea typeface="Arial"/>
                <a:cs typeface="Arial"/>
                <a:sym typeface="Arial"/>
              </a:endParaRPr>
            </a:p>
          </p:txBody>
        </p:sp>
        <p:sp>
          <p:nvSpPr>
            <p:cNvPr id="20581" name="Benralizumab7,8">
              <a:extLst>
                <a:ext uri="{FF2B5EF4-FFF2-40B4-BE49-F238E27FC236}">
                  <a16:creationId xmlns:a16="http://schemas.microsoft.com/office/drawing/2014/main" id="{DE2DC0C1-EE67-4555-82FA-D97840339A7B}"/>
                </a:ext>
              </a:extLst>
            </p:cNvPr>
            <p:cNvSpPr txBox="1">
              <a:spLocks noChangeArrowheads="1"/>
            </p:cNvSpPr>
            <p:nvPr/>
          </p:nvSpPr>
          <p:spPr bwMode="auto">
            <a:xfrm>
              <a:off x="19905" y="34697"/>
              <a:ext cx="1742192" cy="33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600">
                  <a:solidFill>
                    <a:srgbClr val="FFFFFF"/>
                  </a:solidFill>
                  <a:cs typeface="Arial" panose="020B0604020202020204" pitchFamily="34" charset="0"/>
                  <a:sym typeface="Arial" panose="020B0604020202020204" pitchFamily="34" charset="0"/>
                </a:rPr>
                <a:t>Benralizumab</a:t>
              </a:r>
              <a:r>
                <a:rPr lang="en-US" altLang="en-US" sz="1600" baseline="30000">
                  <a:solidFill>
                    <a:srgbClr val="FFFFFF"/>
                  </a:solidFill>
                  <a:cs typeface="Arial" panose="020B0604020202020204" pitchFamily="34" charset="0"/>
                  <a:sym typeface="Arial" panose="020B0604020202020204" pitchFamily="34" charset="0"/>
                </a:rPr>
                <a:t>7,8</a:t>
              </a:r>
            </a:p>
          </p:txBody>
        </p:sp>
      </p:grpSp>
      <p:grpSp>
        <p:nvGrpSpPr>
          <p:cNvPr id="20490" name="Rounded Rectangle 48">
            <a:extLst>
              <a:ext uri="{FF2B5EF4-FFF2-40B4-BE49-F238E27FC236}">
                <a16:creationId xmlns:a16="http://schemas.microsoft.com/office/drawing/2014/main" id="{462C1A12-E2EC-4D7D-A1E8-A7736F1CBC31}"/>
              </a:ext>
            </a:extLst>
          </p:cNvPr>
          <p:cNvGrpSpPr>
            <a:grpSpLocks/>
          </p:cNvGrpSpPr>
          <p:nvPr/>
        </p:nvGrpSpPr>
        <p:grpSpPr bwMode="auto">
          <a:xfrm>
            <a:off x="3953948" y="1098853"/>
            <a:ext cx="1780943" cy="407935"/>
            <a:chOff x="0" y="0"/>
            <a:chExt cx="1782001" cy="407755"/>
          </a:xfrm>
        </p:grpSpPr>
        <p:sp>
          <p:nvSpPr>
            <p:cNvPr id="404" name="Rounded Rectangle">
              <a:extLst>
                <a:ext uri="{FF2B5EF4-FFF2-40B4-BE49-F238E27FC236}">
                  <a16:creationId xmlns:a16="http://schemas.microsoft.com/office/drawing/2014/main" id="{97B7B56A-B473-434A-BF88-884ACEA30CF0}"/>
                </a:ext>
              </a:extLst>
            </p:cNvPr>
            <p:cNvSpPr/>
            <p:nvPr/>
          </p:nvSpPr>
          <p:spPr>
            <a:xfrm>
              <a:off x="0" y="0"/>
              <a:ext cx="1782001" cy="407755"/>
            </a:xfrm>
            <a:prstGeom prst="roundRect">
              <a:avLst>
                <a:gd name="adj" fmla="val 16667"/>
              </a:avLst>
            </a:prstGeom>
            <a:gradFill flip="none" rotWithShape="1">
              <a:gsLst>
                <a:gs pos="0">
                  <a:srgbClr val="147D40"/>
                </a:gs>
                <a:gs pos="50000">
                  <a:srgbClr val="1DB55D"/>
                </a:gs>
                <a:gs pos="100000">
                  <a:srgbClr val="22D86F"/>
                </a:gs>
              </a:gsLst>
              <a:lin ang="2700000" scaled="0"/>
            </a:gradFill>
            <a:ln w="12700" cap="flat">
              <a:noFill/>
              <a:miter lim="400000"/>
            </a:ln>
            <a:effectLst>
              <a:outerShdw blurRad="50800" dist="38100" dir="2700000" rotWithShape="0">
                <a:srgbClr val="000000">
                  <a:alpha val="40000"/>
                </a:srgbClr>
              </a:outerShdw>
            </a:effectLst>
          </p:spPr>
          <p:txBody>
            <a:bodyPr lIns="45712" tIns="45712" rIns="45712" bIns="45712" anchor="ctr"/>
            <a:lstStyle/>
            <a:p>
              <a:pPr algn="ctr">
                <a:defRPr sz="1600">
                  <a:solidFill>
                    <a:srgbClr val="FFFFFF"/>
                  </a:solidFill>
                  <a:latin typeface="Arial"/>
                  <a:ea typeface="Arial"/>
                  <a:cs typeface="Arial"/>
                  <a:sym typeface="Arial"/>
                </a:defRPr>
              </a:pPr>
              <a:endParaRPr sz="1600" kern="0">
                <a:solidFill>
                  <a:srgbClr val="FFFFFF"/>
                </a:solidFill>
                <a:latin typeface="Arial"/>
                <a:ea typeface="Arial"/>
                <a:cs typeface="Arial"/>
                <a:sym typeface="Arial"/>
              </a:endParaRPr>
            </a:p>
          </p:txBody>
        </p:sp>
        <p:sp>
          <p:nvSpPr>
            <p:cNvPr id="20579" name="Reslizumab3,4">
              <a:extLst>
                <a:ext uri="{FF2B5EF4-FFF2-40B4-BE49-F238E27FC236}">
                  <a16:creationId xmlns:a16="http://schemas.microsoft.com/office/drawing/2014/main" id="{1E5F366F-6D44-40AB-8CD1-2F46EB4D2102}"/>
                </a:ext>
              </a:extLst>
            </p:cNvPr>
            <p:cNvSpPr txBox="1">
              <a:spLocks noChangeArrowheads="1"/>
            </p:cNvSpPr>
            <p:nvPr/>
          </p:nvSpPr>
          <p:spPr bwMode="auto">
            <a:xfrm>
              <a:off x="19905" y="34697"/>
              <a:ext cx="1742192" cy="33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600" dirty="0">
                  <a:solidFill>
                    <a:srgbClr val="FFFFFF"/>
                  </a:solidFill>
                  <a:cs typeface="Arial" panose="020B0604020202020204" pitchFamily="34" charset="0"/>
                  <a:sym typeface="Arial" panose="020B0604020202020204" pitchFamily="34" charset="0"/>
                </a:rPr>
                <a:t>Reslizumab</a:t>
              </a:r>
              <a:r>
                <a:rPr lang="en-US" altLang="en-US" sz="1600" baseline="30000" dirty="0">
                  <a:solidFill>
                    <a:srgbClr val="FFFFFF"/>
                  </a:solidFill>
                  <a:cs typeface="Arial" panose="020B0604020202020204" pitchFamily="34" charset="0"/>
                  <a:sym typeface="Arial" panose="020B0604020202020204" pitchFamily="34" charset="0"/>
                </a:rPr>
                <a:t>3,4</a:t>
              </a:r>
            </a:p>
          </p:txBody>
        </p:sp>
      </p:grpSp>
      <p:grpSp>
        <p:nvGrpSpPr>
          <p:cNvPr id="20491" name="Rounded Rectangle 49">
            <a:extLst>
              <a:ext uri="{FF2B5EF4-FFF2-40B4-BE49-F238E27FC236}">
                <a16:creationId xmlns:a16="http://schemas.microsoft.com/office/drawing/2014/main" id="{45B6E772-ECD8-470C-86C6-5D3A099DD0AF}"/>
              </a:ext>
            </a:extLst>
          </p:cNvPr>
          <p:cNvGrpSpPr>
            <a:grpSpLocks/>
          </p:cNvGrpSpPr>
          <p:nvPr/>
        </p:nvGrpSpPr>
        <p:grpSpPr bwMode="auto">
          <a:xfrm>
            <a:off x="2071418" y="1109965"/>
            <a:ext cx="1782530" cy="407934"/>
            <a:chOff x="0" y="0"/>
            <a:chExt cx="1782000" cy="407755"/>
          </a:xfrm>
        </p:grpSpPr>
        <p:sp>
          <p:nvSpPr>
            <p:cNvPr id="407" name="Rounded Rectangle">
              <a:extLst>
                <a:ext uri="{FF2B5EF4-FFF2-40B4-BE49-F238E27FC236}">
                  <a16:creationId xmlns:a16="http://schemas.microsoft.com/office/drawing/2014/main" id="{63F11883-8648-4BA7-95A6-D5AC102875DD}"/>
                </a:ext>
              </a:extLst>
            </p:cNvPr>
            <p:cNvSpPr/>
            <p:nvPr/>
          </p:nvSpPr>
          <p:spPr>
            <a:xfrm>
              <a:off x="0" y="0"/>
              <a:ext cx="1782000" cy="407755"/>
            </a:xfrm>
            <a:prstGeom prst="roundRect">
              <a:avLst>
                <a:gd name="adj" fmla="val 16667"/>
              </a:avLst>
            </a:prstGeom>
            <a:gradFill flip="none" rotWithShape="1">
              <a:gsLst>
                <a:gs pos="0">
                  <a:srgbClr val="FF6600"/>
                </a:gs>
                <a:gs pos="100000">
                  <a:srgbClr val="FF8A3B"/>
                </a:gs>
              </a:gsLst>
              <a:lin ang="2700000" scaled="0"/>
            </a:gradFill>
            <a:ln w="12700" cap="flat">
              <a:noFill/>
              <a:miter lim="400000"/>
            </a:ln>
            <a:effectLst>
              <a:outerShdw blurRad="50800" dist="38100" dir="2700000" rotWithShape="0">
                <a:srgbClr val="000000">
                  <a:alpha val="40000"/>
                </a:srgbClr>
              </a:outerShdw>
            </a:effectLst>
          </p:spPr>
          <p:txBody>
            <a:bodyPr lIns="45712" tIns="45712" rIns="45712" bIns="45712" anchor="ctr"/>
            <a:lstStyle/>
            <a:p>
              <a:pPr algn="ctr">
                <a:defRPr sz="1600">
                  <a:solidFill>
                    <a:srgbClr val="FFFFFF"/>
                  </a:solidFill>
                  <a:latin typeface="Arial"/>
                  <a:ea typeface="Arial"/>
                  <a:cs typeface="Arial"/>
                  <a:sym typeface="Arial"/>
                </a:defRPr>
              </a:pPr>
              <a:endParaRPr sz="1600" kern="0">
                <a:solidFill>
                  <a:srgbClr val="FFFFFF"/>
                </a:solidFill>
                <a:latin typeface="Arial"/>
                <a:ea typeface="Arial"/>
                <a:cs typeface="Arial"/>
                <a:sym typeface="Arial"/>
              </a:endParaRPr>
            </a:p>
          </p:txBody>
        </p:sp>
        <p:sp>
          <p:nvSpPr>
            <p:cNvPr id="20577" name="Omalizumab1,2">
              <a:extLst>
                <a:ext uri="{FF2B5EF4-FFF2-40B4-BE49-F238E27FC236}">
                  <a16:creationId xmlns:a16="http://schemas.microsoft.com/office/drawing/2014/main" id="{D2328BBC-4A1D-4C64-ABE9-966B765364C9}"/>
                </a:ext>
              </a:extLst>
            </p:cNvPr>
            <p:cNvSpPr txBox="1">
              <a:spLocks noChangeArrowheads="1"/>
            </p:cNvSpPr>
            <p:nvPr/>
          </p:nvSpPr>
          <p:spPr bwMode="auto">
            <a:xfrm>
              <a:off x="19905" y="34697"/>
              <a:ext cx="1742191" cy="33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600">
                  <a:solidFill>
                    <a:srgbClr val="FFFFFF"/>
                  </a:solidFill>
                  <a:cs typeface="Arial" panose="020B0604020202020204" pitchFamily="34" charset="0"/>
                  <a:sym typeface="Arial" panose="020B0604020202020204" pitchFamily="34" charset="0"/>
                </a:rPr>
                <a:t>Omalizumab</a:t>
              </a:r>
              <a:r>
                <a:rPr lang="en-US" altLang="en-US" sz="1600" baseline="30000">
                  <a:solidFill>
                    <a:srgbClr val="FFFFFF"/>
                  </a:solidFill>
                  <a:cs typeface="Arial" panose="020B0604020202020204" pitchFamily="34" charset="0"/>
                  <a:sym typeface="Arial" panose="020B0604020202020204" pitchFamily="34" charset="0"/>
                </a:rPr>
                <a:t>1,2</a:t>
              </a:r>
            </a:p>
          </p:txBody>
        </p:sp>
      </p:grpSp>
      <p:grpSp>
        <p:nvGrpSpPr>
          <p:cNvPr id="20492" name="Rounded Rectangle 50">
            <a:extLst>
              <a:ext uri="{FF2B5EF4-FFF2-40B4-BE49-F238E27FC236}">
                <a16:creationId xmlns:a16="http://schemas.microsoft.com/office/drawing/2014/main" id="{445DC941-BB12-4B25-B899-5EC0F743B4A0}"/>
              </a:ext>
            </a:extLst>
          </p:cNvPr>
          <p:cNvGrpSpPr>
            <a:grpSpLocks/>
          </p:cNvGrpSpPr>
          <p:nvPr/>
        </p:nvGrpSpPr>
        <p:grpSpPr bwMode="auto">
          <a:xfrm>
            <a:off x="3953948" y="3368683"/>
            <a:ext cx="1780943" cy="646029"/>
            <a:chOff x="0" y="-12788"/>
            <a:chExt cx="1782001" cy="645430"/>
          </a:xfrm>
        </p:grpSpPr>
        <p:sp>
          <p:nvSpPr>
            <p:cNvPr id="410" name="Rounded Rectangle">
              <a:extLst>
                <a:ext uri="{FF2B5EF4-FFF2-40B4-BE49-F238E27FC236}">
                  <a16:creationId xmlns:a16="http://schemas.microsoft.com/office/drawing/2014/main" id="{B8459B39-0B82-49EE-AED4-2B34EA7CE5CA}"/>
                </a:ext>
              </a:extLst>
            </p:cNvPr>
            <p:cNvSpPr/>
            <p:nvPr/>
          </p:nvSpPr>
          <p:spPr>
            <a:xfrm>
              <a:off x="0" y="3070"/>
              <a:ext cx="1782001" cy="613714"/>
            </a:xfrm>
            <a:prstGeom prst="roundRect">
              <a:avLst>
                <a:gd name="adj" fmla="val 16667"/>
              </a:avLst>
            </a:prstGeom>
            <a:noFill/>
            <a:ln w="19050" cap="flat">
              <a:solidFill>
                <a:srgbClr val="2ECC71"/>
              </a:solidFill>
              <a:prstDash val="solid"/>
              <a:miter lim="800000"/>
            </a:ln>
            <a:effectLst/>
          </p:spPr>
          <p:txBody>
            <a:bodyPr lIns="45712" tIns="45712" rIns="45712" bIns="45712" anchor="ctr"/>
            <a:lstStyle/>
            <a:p>
              <a:pPr algn="ctr">
                <a:defRPr>
                  <a:solidFill>
                    <a:srgbClr val="FFFFFF"/>
                  </a:solidFill>
                  <a:latin typeface="+mj-lt"/>
                  <a:ea typeface="+mj-ea"/>
                  <a:cs typeface="+mj-cs"/>
                  <a:sym typeface="Calibri"/>
                </a:defRPr>
              </a:pPr>
              <a:endParaRPr kern="0">
                <a:solidFill>
                  <a:srgbClr val="FFFFFF"/>
                </a:solidFill>
                <a:latin typeface="+mj-lt"/>
                <a:ea typeface="+mj-ea"/>
                <a:cs typeface="+mj-cs"/>
                <a:sym typeface="Calibri"/>
              </a:endParaRPr>
            </a:p>
          </p:txBody>
        </p:sp>
        <p:sp>
          <p:nvSpPr>
            <p:cNvPr id="20575" name="IV q4w by weight; administered in health-care setting">
              <a:extLst>
                <a:ext uri="{FF2B5EF4-FFF2-40B4-BE49-F238E27FC236}">
                  <a16:creationId xmlns:a16="http://schemas.microsoft.com/office/drawing/2014/main" id="{286D384E-F574-46C2-B716-10D7FCD7ED77}"/>
                </a:ext>
              </a:extLst>
            </p:cNvPr>
            <p:cNvSpPr txBox="1">
              <a:spLocks noChangeArrowheads="1"/>
            </p:cNvSpPr>
            <p:nvPr/>
          </p:nvSpPr>
          <p:spPr bwMode="auto">
            <a:xfrm>
              <a:off x="29874" y="-12788"/>
              <a:ext cx="1722254" cy="64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200">
                  <a:solidFill>
                    <a:srgbClr val="FFFFFF"/>
                  </a:solidFill>
                  <a:cs typeface="Arial" panose="020B0604020202020204" pitchFamily="34" charset="0"/>
                  <a:sym typeface="Arial" panose="020B0604020202020204" pitchFamily="34" charset="0"/>
                </a:rPr>
                <a:t>IV q4w by weight; administered in health-care setting</a:t>
              </a:r>
            </a:p>
          </p:txBody>
        </p:sp>
      </p:grpSp>
      <p:grpSp>
        <p:nvGrpSpPr>
          <p:cNvPr id="20493" name="Rounded Rectangle 51">
            <a:extLst>
              <a:ext uri="{FF2B5EF4-FFF2-40B4-BE49-F238E27FC236}">
                <a16:creationId xmlns:a16="http://schemas.microsoft.com/office/drawing/2014/main" id="{C4B02A6C-DDEC-4A1D-9AF9-0E0045739A3B}"/>
              </a:ext>
            </a:extLst>
          </p:cNvPr>
          <p:cNvGrpSpPr>
            <a:grpSpLocks/>
          </p:cNvGrpSpPr>
          <p:nvPr/>
        </p:nvGrpSpPr>
        <p:grpSpPr bwMode="auto">
          <a:xfrm>
            <a:off x="5953938" y="3349636"/>
            <a:ext cx="1780943" cy="612695"/>
            <a:chOff x="0" y="0"/>
            <a:chExt cx="1782001" cy="612001"/>
          </a:xfrm>
        </p:grpSpPr>
        <p:sp>
          <p:nvSpPr>
            <p:cNvPr id="413" name="Rounded Rectangle">
              <a:extLst>
                <a:ext uri="{FF2B5EF4-FFF2-40B4-BE49-F238E27FC236}">
                  <a16:creationId xmlns:a16="http://schemas.microsoft.com/office/drawing/2014/main" id="{73F36E97-1AB2-4007-B2C2-0560D98DEB90}"/>
                </a:ext>
              </a:extLst>
            </p:cNvPr>
            <p:cNvSpPr/>
            <p:nvPr/>
          </p:nvSpPr>
          <p:spPr>
            <a:xfrm>
              <a:off x="0" y="0"/>
              <a:ext cx="1782001" cy="612001"/>
            </a:xfrm>
            <a:prstGeom prst="roundRect">
              <a:avLst>
                <a:gd name="adj" fmla="val 16667"/>
              </a:avLst>
            </a:prstGeom>
            <a:noFill/>
            <a:ln w="19050" cap="flat">
              <a:solidFill>
                <a:srgbClr val="125887"/>
              </a:solidFill>
              <a:prstDash val="solid"/>
              <a:miter lim="800000"/>
            </a:ln>
            <a:effectLst/>
          </p:spPr>
          <p:txBody>
            <a:bodyPr lIns="45712" tIns="45712" rIns="45712" bIns="45712" anchor="ctr"/>
            <a:lstStyle/>
            <a:p>
              <a:pPr algn="ctr">
                <a:defRPr>
                  <a:solidFill>
                    <a:srgbClr val="FFFFFF"/>
                  </a:solidFill>
                  <a:latin typeface="+mj-lt"/>
                  <a:ea typeface="+mj-ea"/>
                  <a:cs typeface="+mj-cs"/>
                  <a:sym typeface="Calibri"/>
                </a:defRPr>
              </a:pPr>
              <a:endParaRPr kern="0">
                <a:solidFill>
                  <a:srgbClr val="FFFFFF"/>
                </a:solidFill>
                <a:latin typeface="+mj-lt"/>
                <a:ea typeface="+mj-ea"/>
                <a:cs typeface="+mj-cs"/>
                <a:sym typeface="Calibri"/>
              </a:endParaRPr>
            </a:p>
          </p:txBody>
        </p:sp>
        <p:sp>
          <p:nvSpPr>
            <p:cNvPr id="20573" name="SC q4w; administered by HCP or at home">
              <a:extLst>
                <a:ext uri="{FF2B5EF4-FFF2-40B4-BE49-F238E27FC236}">
                  <a16:creationId xmlns:a16="http://schemas.microsoft.com/office/drawing/2014/main" id="{BBA0A8BB-5426-44D5-B35A-EE3CE4E2CD04}"/>
                </a:ext>
              </a:extLst>
            </p:cNvPr>
            <p:cNvSpPr txBox="1">
              <a:spLocks noChangeArrowheads="1"/>
            </p:cNvSpPr>
            <p:nvPr/>
          </p:nvSpPr>
          <p:spPr bwMode="auto">
            <a:xfrm>
              <a:off x="29874" y="75460"/>
              <a:ext cx="1722254" cy="46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200">
                  <a:solidFill>
                    <a:srgbClr val="FFFFFF"/>
                  </a:solidFill>
                  <a:cs typeface="Arial" panose="020B0604020202020204" pitchFamily="34" charset="0"/>
                  <a:sym typeface="Arial" panose="020B0604020202020204" pitchFamily="34" charset="0"/>
                </a:rPr>
                <a:t>SC q4w; administered by HCP or at home</a:t>
              </a:r>
            </a:p>
          </p:txBody>
        </p:sp>
      </p:grpSp>
      <p:grpSp>
        <p:nvGrpSpPr>
          <p:cNvPr id="20494" name="Rounded Rectangle 52">
            <a:extLst>
              <a:ext uri="{FF2B5EF4-FFF2-40B4-BE49-F238E27FC236}">
                <a16:creationId xmlns:a16="http://schemas.microsoft.com/office/drawing/2014/main" id="{F98CFF44-795F-416E-9FFF-237F511D55D2}"/>
              </a:ext>
            </a:extLst>
          </p:cNvPr>
          <p:cNvGrpSpPr>
            <a:grpSpLocks/>
          </p:cNvGrpSpPr>
          <p:nvPr/>
        </p:nvGrpSpPr>
        <p:grpSpPr bwMode="auto">
          <a:xfrm>
            <a:off x="2042847" y="3360747"/>
            <a:ext cx="1780943" cy="647616"/>
            <a:chOff x="0" y="-13617"/>
            <a:chExt cx="1782000" cy="647086"/>
          </a:xfrm>
        </p:grpSpPr>
        <p:sp>
          <p:nvSpPr>
            <p:cNvPr id="416" name="Rounded Rectangle">
              <a:extLst>
                <a:ext uri="{FF2B5EF4-FFF2-40B4-BE49-F238E27FC236}">
                  <a16:creationId xmlns:a16="http://schemas.microsoft.com/office/drawing/2014/main" id="{06CE187A-9467-4979-8AB3-73A442EC19B9}"/>
                </a:ext>
              </a:extLst>
            </p:cNvPr>
            <p:cNvSpPr/>
            <p:nvPr/>
          </p:nvSpPr>
          <p:spPr>
            <a:xfrm>
              <a:off x="0" y="3828"/>
              <a:ext cx="1782000" cy="612194"/>
            </a:xfrm>
            <a:prstGeom prst="roundRect">
              <a:avLst>
                <a:gd name="adj" fmla="val 16667"/>
              </a:avLst>
            </a:prstGeom>
            <a:noFill/>
            <a:ln w="19050" cap="flat">
              <a:solidFill>
                <a:srgbClr val="FF6600"/>
              </a:solidFill>
              <a:prstDash val="solid"/>
              <a:miter lim="800000"/>
            </a:ln>
            <a:effectLst/>
          </p:spPr>
          <p:txBody>
            <a:bodyPr lIns="45712" tIns="45712" rIns="45712" bIns="45712" anchor="ctr"/>
            <a:lstStyle/>
            <a:p>
              <a:pPr algn="ctr">
                <a:defRPr>
                  <a:solidFill>
                    <a:srgbClr val="FFFFFF"/>
                  </a:solidFill>
                  <a:latin typeface="+mj-lt"/>
                  <a:ea typeface="+mj-ea"/>
                  <a:cs typeface="+mj-cs"/>
                  <a:sym typeface="Calibri"/>
                </a:defRPr>
              </a:pPr>
              <a:endParaRPr kern="0">
                <a:solidFill>
                  <a:srgbClr val="FFFFFF"/>
                </a:solidFill>
                <a:latin typeface="+mj-lt"/>
                <a:ea typeface="+mj-ea"/>
                <a:cs typeface="+mj-cs"/>
                <a:sym typeface="Calibri"/>
              </a:endParaRPr>
            </a:p>
          </p:txBody>
        </p:sp>
        <p:sp>
          <p:nvSpPr>
            <p:cNvPr id="20571" name="SC q2w/q4w by weight; administered in health-care setting">
              <a:extLst>
                <a:ext uri="{FF2B5EF4-FFF2-40B4-BE49-F238E27FC236}">
                  <a16:creationId xmlns:a16="http://schemas.microsoft.com/office/drawing/2014/main" id="{4B30FE74-90C2-47DD-94AF-ACD7E76AD782}"/>
                </a:ext>
              </a:extLst>
            </p:cNvPr>
            <p:cNvSpPr txBox="1">
              <a:spLocks noChangeArrowheads="1"/>
            </p:cNvSpPr>
            <p:nvPr/>
          </p:nvSpPr>
          <p:spPr bwMode="auto">
            <a:xfrm>
              <a:off x="29873" y="-13617"/>
              <a:ext cx="1722254" cy="64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200">
                  <a:solidFill>
                    <a:srgbClr val="FFFFFF"/>
                  </a:solidFill>
                  <a:cs typeface="Arial" panose="020B0604020202020204" pitchFamily="34" charset="0"/>
                  <a:sym typeface="Arial" panose="020B0604020202020204" pitchFamily="34" charset="0"/>
                </a:rPr>
                <a:t>SC q2w/q4w by weight; administered in health-care setting</a:t>
              </a:r>
            </a:p>
          </p:txBody>
        </p:sp>
      </p:grpSp>
      <p:grpSp>
        <p:nvGrpSpPr>
          <p:cNvPr id="20495" name="Rounded Rectangle 53">
            <a:extLst>
              <a:ext uri="{FF2B5EF4-FFF2-40B4-BE49-F238E27FC236}">
                <a16:creationId xmlns:a16="http://schemas.microsoft.com/office/drawing/2014/main" id="{C78AC982-0EC3-4E27-A7E9-A0886B48F799}"/>
              </a:ext>
            </a:extLst>
          </p:cNvPr>
          <p:cNvGrpSpPr>
            <a:grpSpLocks/>
          </p:cNvGrpSpPr>
          <p:nvPr/>
        </p:nvGrpSpPr>
        <p:grpSpPr bwMode="auto">
          <a:xfrm>
            <a:off x="7952340" y="3354398"/>
            <a:ext cx="1782531" cy="647616"/>
            <a:chOff x="0" y="-13616"/>
            <a:chExt cx="1782001" cy="647086"/>
          </a:xfrm>
        </p:grpSpPr>
        <p:sp>
          <p:nvSpPr>
            <p:cNvPr id="419" name="Rounded Rectangle">
              <a:extLst>
                <a:ext uri="{FF2B5EF4-FFF2-40B4-BE49-F238E27FC236}">
                  <a16:creationId xmlns:a16="http://schemas.microsoft.com/office/drawing/2014/main" id="{1AA1AF8A-97AA-4682-9CDD-9B3282717345}"/>
                </a:ext>
              </a:extLst>
            </p:cNvPr>
            <p:cNvSpPr/>
            <p:nvPr/>
          </p:nvSpPr>
          <p:spPr>
            <a:xfrm>
              <a:off x="0" y="3829"/>
              <a:ext cx="1782001" cy="612194"/>
            </a:xfrm>
            <a:prstGeom prst="roundRect">
              <a:avLst>
                <a:gd name="adj" fmla="val 16667"/>
              </a:avLst>
            </a:prstGeom>
            <a:noFill/>
            <a:ln w="19050" cap="flat">
              <a:solidFill>
                <a:srgbClr val="441C54"/>
              </a:solidFill>
              <a:prstDash val="solid"/>
              <a:miter lim="800000"/>
            </a:ln>
            <a:effectLst/>
          </p:spPr>
          <p:txBody>
            <a:bodyPr lIns="45712" tIns="45712" rIns="45712" bIns="45712" anchor="ctr"/>
            <a:lstStyle/>
            <a:p>
              <a:pPr algn="ctr">
                <a:defRPr>
                  <a:solidFill>
                    <a:srgbClr val="FFFFFF"/>
                  </a:solidFill>
                  <a:latin typeface="+mj-lt"/>
                  <a:ea typeface="+mj-ea"/>
                  <a:cs typeface="+mj-cs"/>
                  <a:sym typeface="Calibri"/>
                </a:defRPr>
              </a:pPr>
              <a:endParaRPr kern="0">
                <a:solidFill>
                  <a:srgbClr val="FFFFFF"/>
                </a:solidFill>
                <a:latin typeface="+mj-lt"/>
                <a:ea typeface="+mj-ea"/>
                <a:cs typeface="+mj-cs"/>
                <a:sym typeface="Calibri"/>
              </a:endParaRPr>
            </a:p>
          </p:txBody>
        </p:sp>
        <p:sp>
          <p:nvSpPr>
            <p:cNvPr id="20569" name="SC q4w (1st 3 doses) then q8w; administered by HCP">
              <a:extLst>
                <a:ext uri="{FF2B5EF4-FFF2-40B4-BE49-F238E27FC236}">
                  <a16:creationId xmlns:a16="http://schemas.microsoft.com/office/drawing/2014/main" id="{2C31DE05-DBF5-4E5F-AF5F-26E93466CED4}"/>
                </a:ext>
              </a:extLst>
            </p:cNvPr>
            <p:cNvSpPr txBox="1">
              <a:spLocks noChangeArrowheads="1"/>
            </p:cNvSpPr>
            <p:nvPr/>
          </p:nvSpPr>
          <p:spPr bwMode="auto">
            <a:xfrm>
              <a:off x="29874" y="-13616"/>
              <a:ext cx="1722254" cy="64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200">
                  <a:solidFill>
                    <a:srgbClr val="FFFFFF"/>
                  </a:solidFill>
                  <a:cs typeface="Arial" panose="020B0604020202020204" pitchFamily="34" charset="0"/>
                  <a:sym typeface="Arial" panose="020B0604020202020204" pitchFamily="34" charset="0"/>
                </a:rPr>
                <a:t>SC q4w (1</a:t>
              </a:r>
              <a:r>
                <a:rPr lang="en-US" altLang="en-US" sz="1200" baseline="30000">
                  <a:solidFill>
                    <a:srgbClr val="FFFFFF"/>
                  </a:solidFill>
                  <a:cs typeface="Arial" panose="020B0604020202020204" pitchFamily="34" charset="0"/>
                  <a:sym typeface="Arial" panose="020B0604020202020204" pitchFamily="34" charset="0"/>
                </a:rPr>
                <a:t>st</a:t>
              </a:r>
              <a:r>
                <a:rPr lang="en-US" altLang="en-US" sz="1200">
                  <a:solidFill>
                    <a:srgbClr val="FFFFFF"/>
                  </a:solidFill>
                  <a:cs typeface="Arial" panose="020B0604020202020204" pitchFamily="34" charset="0"/>
                  <a:sym typeface="Arial" panose="020B0604020202020204" pitchFamily="34" charset="0"/>
                </a:rPr>
                <a:t> 3 doses) then q8w; administered by HCP or at home</a:t>
              </a:r>
            </a:p>
          </p:txBody>
        </p:sp>
      </p:grpSp>
      <p:grpSp>
        <p:nvGrpSpPr>
          <p:cNvPr id="20496" name="Rounded Rectangle 58">
            <a:extLst>
              <a:ext uri="{FF2B5EF4-FFF2-40B4-BE49-F238E27FC236}">
                <a16:creationId xmlns:a16="http://schemas.microsoft.com/office/drawing/2014/main" id="{1E68FD86-7B51-423C-9736-878870D80AD9}"/>
              </a:ext>
            </a:extLst>
          </p:cNvPr>
          <p:cNvGrpSpPr>
            <a:grpSpLocks/>
          </p:cNvGrpSpPr>
          <p:nvPr/>
        </p:nvGrpSpPr>
        <p:grpSpPr bwMode="auto">
          <a:xfrm>
            <a:off x="4017440" y="4238520"/>
            <a:ext cx="1782530" cy="1420628"/>
            <a:chOff x="0" y="0"/>
            <a:chExt cx="1782002" cy="1420860"/>
          </a:xfrm>
        </p:grpSpPr>
        <p:sp>
          <p:nvSpPr>
            <p:cNvPr id="20566" name="Rounded Rectangle">
              <a:extLst>
                <a:ext uri="{FF2B5EF4-FFF2-40B4-BE49-F238E27FC236}">
                  <a16:creationId xmlns:a16="http://schemas.microsoft.com/office/drawing/2014/main" id="{8B5BC008-075F-4AA6-9AD5-6FFF70769D23}"/>
                </a:ext>
              </a:extLst>
            </p:cNvPr>
            <p:cNvSpPr>
              <a:spLocks noChangeArrowheads="1"/>
            </p:cNvSpPr>
            <p:nvPr/>
          </p:nvSpPr>
          <p:spPr bwMode="auto">
            <a:xfrm>
              <a:off x="0" y="0"/>
              <a:ext cx="1782002" cy="1420860"/>
            </a:xfrm>
            <a:prstGeom prst="roundRect">
              <a:avLst>
                <a:gd name="adj" fmla="val 16667"/>
              </a:avLst>
            </a:prstGeom>
            <a:noFill/>
            <a:ln w="19050">
              <a:solidFill>
                <a:srgbClr val="2ECC71"/>
              </a:solidFill>
              <a:miter lim="800000"/>
              <a:headEnd/>
              <a:tailEnd/>
            </a:ln>
            <a:extLst>
              <a:ext uri="{909E8E84-426E-40DD-AFC4-6F175D3DCCD1}">
                <a14:hiddenFill xmlns:a14="http://schemas.microsoft.com/office/drawing/2010/main">
                  <a:solidFill>
                    <a:srgbClr val="FFFFFF"/>
                  </a:solidFill>
                </a14:hiddenFill>
              </a:ext>
            </a:extLst>
          </p:spPr>
          <p:txBody>
            <a:bodyPr lIns="45712" tIns="45712" rIns="45712" bIns="45712" anchor="ct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endParaRPr lang="en-US" altLang="en-US" sz="1100">
                <a:solidFill>
                  <a:srgbClr val="FFFFFF"/>
                </a:solidFill>
                <a:cs typeface="Arial" panose="020B0604020202020204" pitchFamily="34" charset="0"/>
                <a:sym typeface="Arial" panose="020B0604020202020204" pitchFamily="34" charset="0"/>
              </a:endParaRPr>
            </a:p>
          </p:txBody>
        </p:sp>
        <p:sp>
          <p:nvSpPr>
            <p:cNvPr id="20567" name="Black box warning: Anaphylaxis occurred with reslizumab infusion in 0.3% of patients in placebo-controlled studies">
              <a:extLst>
                <a:ext uri="{FF2B5EF4-FFF2-40B4-BE49-F238E27FC236}">
                  <a16:creationId xmlns:a16="http://schemas.microsoft.com/office/drawing/2014/main" id="{ADBCA1E8-1209-44C3-B02E-679B6F6C5E73}"/>
                </a:ext>
              </a:extLst>
            </p:cNvPr>
            <p:cNvSpPr txBox="1">
              <a:spLocks noChangeArrowheads="1"/>
            </p:cNvSpPr>
            <p:nvPr/>
          </p:nvSpPr>
          <p:spPr bwMode="auto">
            <a:xfrm>
              <a:off x="69361" y="156414"/>
              <a:ext cx="1643280" cy="110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100" b="1">
                  <a:solidFill>
                    <a:srgbClr val="FFFFFF"/>
                  </a:solidFill>
                  <a:cs typeface="Arial" panose="020B0604020202020204" pitchFamily="34" charset="0"/>
                  <a:sym typeface="Arial" panose="020B0604020202020204" pitchFamily="34" charset="0"/>
                </a:rPr>
                <a:t>Black box warning: </a:t>
              </a:r>
              <a:r>
                <a:rPr lang="en-US" altLang="en-US" sz="1100">
                  <a:solidFill>
                    <a:srgbClr val="FFFFFF"/>
                  </a:solidFill>
                  <a:cs typeface="Arial" panose="020B0604020202020204" pitchFamily="34" charset="0"/>
                  <a:sym typeface="Arial" panose="020B0604020202020204" pitchFamily="34" charset="0"/>
                </a:rPr>
                <a:t>Anaphylaxis occurred with reslizumab infusion in 0.3% of patients in placebo-controlled studies</a:t>
              </a:r>
            </a:p>
          </p:txBody>
        </p:sp>
      </p:grpSp>
      <p:grpSp>
        <p:nvGrpSpPr>
          <p:cNvPr id="20497" name="Rounded Rectangle 59">
            <a:extLst>
              <a:ext uri="{FF2B5EF4-FFF2-40B4-BE49-F238E27FC236}">
                <a16:creationId xmlns:a16="http://schemas.microsoft.com/office/drawing/2014/main" id="{ED0F9B3B-5804-433D-8557-2206C86E8B48}"/>
              </a:ext>
            </a:extLst>
          </p:cNvPr>
          <p:cNvGrpSpPr>
            <a:grpSpLocks/>
          </p:cNvGrpSpPr>
          <p:nvPr/>
        </p:nvGrpSpPr>
        <p:grpSpPr bwMode="auto">
          <a:xfrm>
            <a:off x="6006318" y="4192488"/>
            <a:ext cx="1782531" cy="1446024"/>
            <a:chOff x="0" y="-12869"/>
            <a:chExt cx="1782001" cy="1446594"/>
          </a:xfrm>
        </p:grpSpPr>
        <p:sp>
          <p:nvSpPr>
            <p:cNvPr id="425" name="Rounded Rectangle">
              <a:extLst>
                <a:ext uri="{FF2B5EF4-FFF2-40B4-BE49-F238E27FC236}">
                  <a16:creationId xmlns:a16="http://schemas.microsoft.com/office/drawing/2014/main" id="{99035990-5108-4478-8048-6C3B9A37CDBA}"/>
                </a:ext>
              </a:extLst>
            </p:cNvPr>
            <p:cNvSpPr/>
            <p:nvPr/>
          </p:nvSpPr>
          <p:spPr>
            <a:xfrm>
              <a:off x="0" y="-166"/>
              <a:ext cx="1782001" cy="1421187"/>
            </a:xfrm>
            <a:prstGeom prst="roundRect">
              <a:avLst>
                <a:gd name="adj" fmla="val 16667"/>
              </a:avLst>
            </a:prstGeom>
            <a:noFill/>
            <a:ln w="19050" cap="flat">
              <a:solidFill>
                <a:srgbClr val="125887"/>
              </a:solidFill>
              <a:prstDash val="solid"/>
              <a:miter lim="800000"/>
            </a:ln>
            <a:effectLst/>
          </p:spPr>
          <p:txBody>
            <a:bodyPr lIns="45712" tIns="45712" rIns="45712" bIns="45712" anchor="ctr"/>
            <a:lstStyle/>
            <a:p>
              <a:pPr algn="ctr">
                <a:defRPr>
                  <a:solidFill>
                    <a:srgbClr val="FFFFFF"/>
                  </a:solidFill>
                  <a:latin typeface="+mj-lt"/>
                  <a:ea typeface="+mj-ea"/>
                  <a:cs typeface="+mj-cs"/>
                  <a:sym typeface="Calibri"/>
                </a:defRPr>
              </a:pPr>
              <a:endParaRPr kern="0">
                <a:solidFill>
                  <a:srgbClr val="FFFFFF"/>
                </a:solidFill>
                <a:latin typeface="+mj-lt"/>
                <a:ea typeface="+mj-ea"/>
                <a:cs typeface="+mj-cs"/>
                <a:sym typeface="Calibri"/>
              </a:endParaRPr>
            </a:p>
          </p:txBody>
        </p:sp>
        <p:sp>
          <p:nvSpPr>
            <p:cNvPr id="20565" name="Hypersensitivity reactions (eg anaphylaxis, angioedema, bronchospasm, hypotension, urticaria, rash) have occurred after administration">
              <a:extLst>
                <a:ext uri="{FF2B5EF4-FFF2-40B4-BE49-F238E27FC236}">
                  <a16:creationId xmlns:a16="http://schemas.microsoft.com/office/drawing/2014/main" id="{4B3DF92D-87F3-48F6-85C4-6EC86576AA33}"/>
                </a:ext>
              </a:extLst>
            </p:cNvPr>
            <p:cNvSpPr txBox="1">
              <a:spLocks noChangeArrowheads="1"/>
            </p:cNvSpPr>
            <p:nvPr/>
          </p:nvSpPr>
          <p:spPr bwMode="auto">
            <a:xfrm>
              <a:off x="69361" y="-12869"/>
              <a:ext cx="1643280" cy="144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100">
                  <a:solidFill>
                    <a:srgbClr val="FFFFFF"/>
                  </a:solidFill>
                  <a:cs typeface="Arial" panose="020B0604020202020204" pitchFamily="34" charset="0"/>
                  <a:sym typeface="Arial" panose="020B0604020202020204" pitchFamily="34" charset="0"/>
                </a:rPr>
                <a:t>Hypersensitivity reactions (eg anaphylaxis, angioedema, bronchospasm, hypotension, urticaria, rash) have occurred after administration</a:t>
              </a:r>
            </a:p>
          </p:txBody>
        </p:sp>
      </p:grpSp>
      <p:grpSp>
        <p:nvGrpSpPr>
          <p:cNvPr id="20498" name="Rounded Rectangle 60">
            <a:extLst>
              <a:ext uri="{FF2B5EF4-FFF2-40B4-BE49-F238E27FC236}">
                <a16:creationId xmlns:a16="http://schemas.microsoft.com/office/drawing/2014/main" id="{A2BB85B0-6079-4D68-AC5C-56AF67F9F879}"/>
              </a:ext>
            </a:extLst>
          </p:cNvPr>
          <p:cNvGrpSpPr>
            <a:grpSpLocks/>
          </p:cNvGrpSpPr>
          <p:nvPr/>
        </p:nvGrpSpPr>
        <p:grpSpPr bwMode="auto">
          <a:xfrm>
            <a:off x="2071418" y="4219472"/>
            <a:ext cx="1782530" cy="1477771"/>
            <a:chOff x="0" y="-28258"/>
            <a:chExt cx="1782001" cy="1477371"/>
          </a:xfrm>
        </p:grpSpPr>
        <p:sp>
          <p:nvSpPr>
            <p:cNvPr id="20562" name="Rounded Rectangle">
              <a:extLst>
                <a:ext uri="{FF2B5EF4-FFF2-40B4-BE49-F238E27FC236}">
                  <a16:creationId xmlns:a16="http://schemas.microsoft.com/office/drawing/2014/main" id="{7809D72A-51B2-40C1-9433-1559058BDC7B}"/>
                </a:ext>
              </a:extLst>
            </p:cNvPr>
            <p:cNvSpPr>
              <a:spLocks noChangeArrowheads="1"/>
            </p:cNvSpPr>
            <p:nvPr/>
          </p:nvSpPr>
          <p:spPr bwMode="auto">
            <a:xfrm>
              <a:off x="0" y="0"/>
              <a:ext cx="1782001" cy="1420860"/>
            </a:xfrm>
            <a:prstGeom prst="roundRect">
              <a:avLst>
                <a:gd name="adj" fmla="val 16667"/>
              </a:avLst>
            </a:prstGeom>
            <a:noFill/>
            <a:ln w="1905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lIns="45712" tIns="45712" rIns="45712" bIns="45712" anchor="ct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endParaRPr lang="en-US" altLang="en-US" sz="1000">
                <a:solidFill>
                  <a:srgbClr val="FFFFFF"/>
                </a:solidFill>
                <a:cs typeface="Arial" panose="020B0604020202020204" pitchFamily="34" charset="0"/>
                <a:sym typeface="Arial" panose="020B0604020202020204" pitchFamily="34" charset="0"/>
              </a:endParaRPr>
            </a:p>
          </p:txBody>
        </p:sp>
        <p:sp>
          <p:nvSpPr>
            <p:cNvPr id="20563" name="Black box warning: Anaphylaxis, presenting as bronchospasm, hypotension, syncope, urticaria, and/or angioedema of the throat or tongue, has been…">
              <a:extLst>
                <a:ext uri="{FF2B5EF4-FFF2-40B4-BE49-F238E27FC236}">
                  <a16:creationId xmlns:a16="http://schemas.microsoft.com/office/drawing/2014/main" id="{4C74146A-40E9-4C79-878C-2A0FD4E5E3DB}"/>
                </a:ext>
              </a:extLst>
            </p:cNvPr>
            <p:cNvSpPr txBox="1">
              <a:spLocks noChangeArrowheads="1"/>
            </p:cNvSpPr>
            <p:nvPr/>
          </p:nvSpPr>
          <p:spPr bwMode="auto">
            <a:xfrm>
              <a:off x="69361" y="-28258"/>
              <a:ext cx="1643279" cy="147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000" b="1">
                  <a:solidFill>
                    <a:srgbClr val="FFFFFF"/>
                  </a:solidFill>
                  <a:cs typeface="Arial" panose="020B0604020202020204" pitchFamily="34" charset="0"/>
                  <a:sym typeface="Arial" panose="020B0604020202020204" pitchFamily="34" charset="0"/>
                </a:rPr>
                <a:t>Black box warning: </a:t>
              </a:r>
              <a:r>
                <a:rPr lang="en-US" altLang="en-US" sz="1000">
                  <a:solidFill>
                    <a:srgbClr val="FFFFFF"/>
                  </a:solidFill>
                  <a:cs typeface="Arial" panose="020B0604020202020204" pitchFamily="34" charset="0"/>
                  <a:sym typeface="Arial" panose="020B0604020202020204" pitchFamily="34" charset="0"/>
                </a:rPr>
                <a:t>Anaphylaxis, presenting as bronchospasm, hypotension, syncope, urticaria, and/or angioedema of the throat or tongue, has been</a:t>
              </a:r>
            </a:p>
            <a:p>
              <a:pPr algn="ctr" eaLnBrk="1">
                <a:lnSpc>
                  <a:spcPct val="100000"/>
                </a:lnSpc>
                <a:spcBef>
                  <a:spcPct val="0"/>
                </a:spcBef>
                <a:buClrTx/>
                <a:buSzTx/>
                <a:buFontTx/>
                <a:buNone/>
              </a:pPr>
              <a:r>
                <a:rPr lang="en-US" altLang="en-US" sz="1000">
                  <a:solidFill>
                    <a:srgbClr val="FFFFFF"/>
                  </a:solidFill>
                  <a:cs typeface="Arial" panose="020B0604020202020204" pitchFamily="34" charset="0"/>
                  <a:sym typeface="Arial" panose="020B0604020202020204" pitchFamily="34" charset="0"/>
                </a:rPr>
                <a:t>reported to occur after administration</a:t>
              </a:r>
            </a:p>
          </p:txBody>
        </p:sp>
      </p:grpSp>
      <p:grpSp>
        <p:nvGrpSpPr>
          <p:cNvPr id="20499" name="Rounded Rectangle 61">
            <a:extLst>
              <a:ext uri="{FF2B5EF4-FFF2-40B4-BE49-F238E27FC236}">
                <a16:creationId xmlns:a16="http://schemas.microsoft.com/office/drawing/2014/main" id="{12291894-B2D0-4491-B354-A03B61E4943C}"/>
              </a:ext>
            </a:extLst>
          </p:cNvPr>
          <p:cNvGrpSpPr>
            <a:grpSpLocks/>
          </p:cNvGrpSpPr>
          <p:nvPr/>
        </p:nvGrpSpPr>
        <p:grpSpPr bwMode="auto">
          <a:xfrm>
            <a:off x="7952340" y="4205187"/>
            <a:ext cx="1782531" cy="1420627"/>
            <a:chOff x="0" y="0"/>
            <a:chExt cx="1782001" cy="1420859"/>
          </a:xfrm>
        </p:grpSpPr>
        <p:sp>
          <p:nvSpPr>
            <p:cNvPr id="431" name="Rounded Rectangle">
              <a:extLst>
                <a:ext uri="{FF2B5EF4-FFF2-40B4-BE49-F238E27FC236}">
                  <a16:creationId xmlns:a16="http://schemas.microsoft.com/office/drawing/2014/main" id="{2F7E0AE4-D587-4E30-B6B9-CBA5998A68F9}"/>
                </a:ext>
              </a:extLst>
            </p:cNvPr>
            <p:cNvSpPr/>
            <p:nvPr/>
          </p:nvSpPr>
          <p:spPr>
            <a:xfrm>
              <a:off x="0" y="0"/>
              <a:ext cx="1782001" cy="1420859"/>
            </a:xfrm>
            <a:prstGeom prst="roundRect">
              <a:avLst>
                <a:gd name="adj" fmla="val 16667"/>
              </a:avLst>
            </a:prstGeom>
            <a:noFill/>
            <a:ln w="19050" cap="flat">
              <a:solidFill>
                <a:srgbClr val="441C54"/>
              </a:solidFill>
              <a:prstDash val="solid"/>
              <a:miter lim="800000"/>
            </a:ln>
            <a:effectLst/>
          </p:spPr>
          <p:txBody>
            <a:bodyPr lIns="45712" tIns="45712" rIns="45712" bIns="45712" anchor="ctr"/>
            <a:lstStyle/>
            <a:p>
              <a:pPr algn="ctr">
                <a:defRPr>
                  <a:solidFill>
                    <a:srgbClr val="FFFFFF"/>
                  </a:solidFill>
                  <a:latin typeface="+mj-lt"/>
                  <a:ea typeface="+mj-ea"/>
                  <a:cs typeface="+mj-cs"/>
                  <a:sym typeface="Calibri"/>
                </a:defRPr>
              </a:pPr>
              <a:endParaRPr kern="0">
                <a:solidFill>
                  <a:srgbClr val="FFFFFF"/>
                </a:solidFill>
                <a:latin typeface="+mj-lt"/>
                <a:ea typeface="+mj-ea"/>
                <a:cs typeface="+mj-cs"/>
                <a:sym typeface="Calibri"/>
              </a:endParaRPr>
            </a:p>
          </p:txBody>
        </p:sp>
        <p:sp>
          <p:nvSpPr>
            <p:cNvPr id="20561" name="Hypersensitivity reactions (eg anaphylaxis, angioedema, urticaria, rash) have occurred following administration">
              <a:extLst>
                <a:ext uri="{FF2B5EF4-FFF2-40B4-BE49-F238E27FC236}">
                  <a16:creationId xmlns:a16="http://schemas.microsoft.com/office/drawing/2014/main" id="{8AD4D677-D24A-41ED-A92B-D6EC43F7575C}"/>
                </a:ext>
              </a:extLst>
            </p:cNvPr>
            <p:cNvSpPr txBox="1">
              <a:spLocks noChangeArrowheads="1"/>
            </p:cNvSpPr>
            <p:nvPr/>
          </p:nvSpPr>
          <p:spPr bwMode="auto">
            <a:xfrm>
              <a:off x="69361" y="156413"/>
              <a:ext cx="1643280" cy="110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100" dirty="0">
                  <a:solidFill>
                    <a:srgbClr val="FFFFFF"/>
                  </a:solidFill>
                  <a:cs typeface="Arial" panose="020B0604020202020204" pitchFamily="34" charset="0"/>
                  <a:sym typeface="Arial" panose="020B0604020202020204" pitchFamily="34" charset="0"/>
                </a:rPr>
                <a:t>Hypersensitivity reactions (</a:t>
              </a:r>
              <a:r>
                <a:rPr lang="en-US" altLang="en-US" sz="1100" dirty="0" err="1">
                  <a:solidFill>
                    <a:srgbClr val="FFFFFF"/>
                  </a:solidFill>
                  <a:cs typeface="Arial" panose="020B0604020202020204" pitchFamily="34" charset="0"/>
                  <a:sym typeface="Arial" panose="020B0604020202020204" pitchFamily="34" charset="0"/>
                </a:rPr>
                <a:t>eg</a:t>
              </a:r>
              <a:r>
                <a:rPr lang="en-US" altLang="en-US" sz="1100" dirty="0">
                  <a:solidFill>
                    <a:srgbClr val="FFFFFF"/>
                  </a:solidFill>
                  <a:cs typeface="Arial" panose="020B0604020202020204" pitchFamily="34" charset="0"/>
                  <a:sym typeface="Arial" panose="020B0604020202020204" pitchFamily="34" charset="0"/>
                </a:rPr>
                <a:t> anaphylaxis, angioedema, urticaria, rash) have occurred following administration</a:t>
              </a:r>
            </a:p>
          </p:txBody>
        </p:sp>
      </p:grpSp>
      <p:grpSp>
        <p:nvGrpSpPr>
          <p:cNvPr id="20500" name="Rounded Rectangle 62">
            <a:extLst>
              <a:ext uri="{FF2B5EF4-FFF2-40B4-BE49-F238E27FC236}">
                <a16:creationId xmlns:a16="http://schemas.microsoft.com/office/drawing/2014/main" id="{7C8B416B-F2A1-4757-8B45-CC24AD45F4B6}"/>
              </a:ext>
            </a:extLst>
          </p:cNvPr>
          <p:cNvGrpSpPr>
            <a:grpSpLocks/>
          </p:cNvGrpSpPr>
          <p:nvPr/>
        </p:nvGrpSpPr>
        <p:grpSpPr bwMode="auto">
          <a:xfrm>
            <a:off x="368252" y="2352815"/>
            <a:ext cx="1365072" cy="344443"/>
            <a:chOff x="0" y="0"/>
            <a:chExt cx="1366203" cy="345461"/>
          </a:xfrm>
        </p:grpSpPr>
        <p:sp>
          <p:nvSpPr>
            <p:cNvPr id="20558" name="Rounded Rectangle">
              <a:extLst>
                <a:ext uri="{FF2B5EF4-FFF2-40B4-BE49-F238E27FC236}">
                  <a16:creationId xmlns:a16="http://schemas.microsoft.com/office/drawing/2014/main" id="{93A9CA1C-C3D2-4B63-92E8-3AAA07790AD4}"/>
                </a:ext>
              </a:extLst>
            </p:cNvPr>
            <p:cNvSpPr>
              <a:spLocks noChangeArrowheads="1"/>
            </p:cNvSpPr>
            <p:nvPr/>
          </p:nvSpPr>
          <p:spPr bwMode="auto">
            <a:xfrm>
              <a:off x="0" y="0"/>
              <a:ext cx="1366203" cy="345461"/>
            </a:xfrm>
            <a:prstGeom prst="roundRect">
              <a:avLst>
                <a:gd name="adj" fmla="val 16667"/>
              </a:avLst>
            </a:prstGeom>
            <a:solidFill>
              <a:srgbClr val="F2F2F2"/>
            </a:solidFill>
            <a:ln w="19050">
              <a:solidFill>
                <a:srgbClr val="BFBFBF"/>
              </a:solidFill>
              <a:miter lim="800000"/>
              <a:headEnd/>
              <a:tailEnd/>
            </a:ln>
          </p:spPr>
          <p:txBody>
            <a:bodyPr lIns="45712" tIns="45712" rIns="45712" bIns="45712" anchor="ct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endParaRPr lang="en-US" altLang="en-US" sz="1400" b="1">
                <a:cs typeface="Arial" panose="020B0604020202020204" pitchFamily="34" charset="0"/>
                <a:sym typeface="Arial" panose="020B0604020202020204" pitchFamily="34" charset="0"/>
              </a:endParaRPr>
            </a:p>
          </p:txBody>
        </p:sp>
        <p:sp>
          <p:nvSpPr>
            <p:cNvPr id="20559" name="MoA">
              <a:extLst>
                <a:ext uri="{FF2B5EF4-FFF2-40B4-BE49-F238E27FC236}">
                  <a16:creationId xmlns:a16="http://schemas.microsoft.com/office/drawing/2014/main" id="{AADEF5FE-3F25-4222-BF96-D0BD21FA4C4E}"/>
                </a:ext>
              </a:extLst>
            </p:cNvPr>
            <p:cNvSpPr txBox="1">
              <a:spLocks noChangeArrowheads="1"/>
            </p:cNvSpPr>
            <p:nvPr/>
          </p:nvSpPr>
          <p:spPr bwMode="auto">
            <a:xfrm>
              <a:off x="16863" y="18407"/>
              <a:ext cx="1332476" cy="30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400" b="1">
                  <a:cs typeface="Arial" panose="020B0604020202020204" pitchFamily="34" charset="0"/>
                  <a:sym typeface="Arial" panose="020B0604020202020204" pitchFamily="34" charset="0"/>
                </a:rPr>
                <a:t>MoA</a:t>
              </a:r>
            </a:p>
          </p:txBody>
        </p:sp>
      </p:grpSp>
      <p:grpSp>
        <p:nvGrpSpPr>
          <p:cNvPr id="20501" name="Rounded Rectangle 63">
            <a:extLst>
              <a:ext uri="{FF2B5EF4-FFF2-40B4-BE49-F238E27FC236}">
                <a16:creationId xmlns:a16="http://schemas.microsoft.com/office/drawing/2014/main" id="{03D65D2E-8F36-4B81-B4B3-73D782C9F63B}"/>
              </a:ext>
            </a:extLst>
          </p:cNvPr>
          <p:cNvGrpSpPr>
            <a:grpSpLocks/>
          </p:cNvGrpSpPr>
          <p:nvPr/>
        </p:nvGrpSpPr>
        <p:grpSpPr bwMode="auto">
          <a:xfrm>
            <a:off x="368252" y="3379795"/>
            <a:ext cx="1365072" cy="620631"/>
            <a:chOff x="0" y="-1"/>
            <a:chExt cx="1366203" cy="620776"/>
          </a:xfrm>
        </p:grpSpPr>
        <p:sp>
          <p:nvSpPr>
            <p:cNvPr id="20556" name="Rounded Rectangle">
              <a:extLst>
                <a:ext uri="{FF2B5EF4-FFF2-40B4-BE49-F238E27FC236}">
                  <a16:creationId xmlns:a16="http://schemas.microsoft.com/office/drawing/2014/main" id="{8AE11646-2371-4F4B-BD16-DCCD9AF9802A}"/>
                </a:ext>
              </a:extLst>
            </p:cNvPr>
            <p:cNvSpPr>
              <a:spLocks noChangeArrowheads="1"/>
            </p:cNvSpPr>
            <p:nvPr/>
          </p:nvSpPr>
          <p:spPr bwMode="auto">
            <a:xfrm>
              <a:off x="0" y="-1"/>
              <a:ext cx="1366203" cy="620776"/>
            </a:xfrm>
            <a:prstGeom prst="roundRect">
              <a:avLst>
                <a:gd name="adj" fmla="val 16667"/>
              </a:avLst>
            </a:prstGeom>
            <a:solidFill>
              <a:srgbClr val="F2F2F2"/>
            </a:solidFill>
            <a:ln w="19050">
              <a:solidFill>
                <a:srgbClr val="BFBFBF"/>
              </a:solidFill>
              <a:miter lim="800000"/>
              <a:headEnd/>
              <a:tailEnd/>
            </a:ln>
          </p:spPr>
          <p:txBody>
            <a:bodyPr lIns="45712" tIns="45712" rIns="45712" bIns="45712" anchor="ct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endParaRPr lang="en-US" altLang="en-US" sz="1200" b="1">
                <a:cs typeface="Arial" panose="020B0604020202020204" pitchFamily="34" charset="0"/>
                <a:sym typeface="Arial" panose="020B0604020202020204" pitchFamily="34" charset="0"/>
              </a:endParaRPr>
            </a:p>
          </p:txBody>
        </p:sp>
        <p:sp>
          <p:nvSpPr>
            <p:cNvPr id="20557" name="Dosing and administration">
              <a:extLst>
                <a:ext uri="{FF2B5EF4-FFF2-40B4-BE49-F238E27FC236}">
                  <a16:creationId xmlns:a16="http://schemas.microsoft.com/office/drawing/2014/main" id="{8199560D-3D9C-4BE5-9954-3264C52A87A4}"/>
                </a:ext>
              </a:extLst>
            </p:cNvPr>
            <p:cNvSpPr txBox="1">
              <a:spLocks noChangeArrowheads="1"/>
            </p:cNvSpPr>
            <p:nvPr/>
          </p:nvSpPr>
          <p:spPr bwMode="auto">
            <a:xfrm>
              <a:off x="30303" y="79531"/>
              <a:ext cx="1305596" cy="46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200" b="1">
                  <a:cs typeface="Arial" panose="020B0604020202020204" pitchFamily="34" charset="0"/>
                  <a:sym typeface="Arial" panose="020B0604020202020204" pitchFamily="34" charset="0"/>
                </a:rPr>
                <a:t>Dosing and administration</a:t>
              </a:r>
            </a:p>
          </p:txBody>
        </p:sp>
      </p:grpSp>
      <p:grpSp>
        <p:nvGrpSpPr>
          <p:cNvPr id="20502" name="Rounded Rectangle 65">
            <a:extLst>
              <a:ext uri="{FF2B5EF4-FFF2-40B4-BE49-F238E27FC236}">
                <a16:creationId xmlns:a16="http://schemas.microsoft.com/office/drawing/2014/main" id="{1AE8048E-8F88-4BF4-89BE-3D1FC3775EFF}"/>
              </a:ext>
            </a:extLst>
          </p:cNvPr>
          <p:cNvGrpSpPr>
            <a:grpSpLocks/>
          </p:cNvGrpSpPr>
          <p:nvPr/>
        </p:nvGrpSpPr>
        <p:grpSpPr bwMode="auto">
          <a:xfrm>
            <a:off x="368252" y="4238520"/>
            <a:ext cx="1365072" cy="1420628"/>
            <a:chOff x="0" y="0"/>
            <a:chExt cx="1366203" cy="1420860"/>
          </a:xfrm>
        </p:grpSpPr>
        <p:sp>
          <p:nvSpPr>
            <p:cNvPr id="20554" name="Rounded Rectangle">
              <a:extLst>
                <a:ext uri="{FF2B5EF4-FFF2-40B4-BE49-F238E27FC236}">
                  <a16:creationId xmlns:a16="http://schemas.microsoft.com/office/drawing/2014/main" id="{3F3A16F4-F1DD-4F5A-9291-17B1F75581F0}"/>
                </a:ext>
              </a:extLst>
            </p:cNvPr>
            <p:cNvSpPr>
              <a:spLocks noChangeArrowheads="1"/>
            </p:cNvSpPr>
            <p:nvPr/>
          </p:nvSpPr>
          <p:spPr bwMode="auto">
            <a:xfrm>
              <a:off x="0" y="0"/>
              <a:ext cx="1366203" cy="1420860"/>
            </a:xfrm>
            <a:prstGeom prst="roundRect">
              <a:avLst>
                <a:gd name="adj" fmla="val 16667"/>
              </a:avLst>
            </a:prstGeom>
            <a:solidFill>
              <a:srgbClr val="F2F2F2"/>
            </a:solidFill>
            <a:ln w="19050">
              <a:solidFill>
                <a:srgbClr val="BFBFBF"/>
              </a:solidFill>
              <a:miter lim="800000"/>
              <a:headEnd/>
              <a:tailEnd/>
            </a:ln>
          </p:spPr>
          <p:txBody>
            <a:bodyPr lIns="45712" tIns="45712" rIns="45712" bIns="45712" anchor="ct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endParaRPr lang="en-US" altLang="en-US" sz="1400" b="1">
                <a:cs typeface="Arial" panose="020B0604020202020204" pitchFamily="34" charset="0"/>
                <a:sym typeface="Arial" panose="020B0604020202020204" pitchFamily="34" charset="0"/>
              </a:endParaRPr>
            </a:p>
          </p:txBody>
        </p:sp>
        <p:sp>
          <p:nvSpPr>
            <p:cNvPr id="20555" name="Warnings and precautions">
              <a:extLst>
                <a:ext uri="{FF2B5EF4-FFF2-40B4-BE49-F238E27FC236}">
                  <a16:creationId xmlns:a16="http://schemas.microsoft.com/office/drawing/2014/main" id="{67473582-5768-4325-AB49-0ED09960A1E9}"/>
                </a:ext>
              </a:extLst>
            </p:cNvPr>
            <p:cNvSpPr txBox="1">
              <a:spLocks noChangeArrowheads="1"/>
            </p:cNvSpPr>
            <p:nvPr/>
          </p:nvSpPr>
          <p:spPr bwMode="auto">
            <a:xfrm>
              <a:off x="66691" y="341085"/>
              <a:ext cx="1232820" cy="73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400" b="1">
                  <a:cs typeface="Arial" panose="020B0604020202020204" pitchFamily="34" charset="0"/>
                  <a:sym typeface="Arial" panose="020B0604020202020204" pitchFamily="34" charset="0"/>
                </a:rPr>
                <a:t>Warnings and precautions</a:t>
              </a:r>
            </a:p>
          </p:txBody>
        </p:sp>
      </p:grpSp>
      <p:grpSp>
        <p:nvGrpSpPr>
          <p:cNvPr id="20503" name="Rounded Rectangle 66">
            <a:extLst>
              <a:ext uri="{FF2B5EF4-FFF2-40B4-BE49-F238E27FC236}">
                <a16:creationId xmlns:a16="http://schemas.microsoft.com/office/drawing/2014/main" id="{B77D2FF9-3261-4E14-A6C7-CAC107AF2194}"/>
              </a:ext>
            </a:extLst>
          </p:cNvPr>
          <p:cNvGrpSpPr>
            <a:grpSpLocks/>
          </p:cNvGrpSpPr>
          <p:nvPr/>
        </p:nvGrpSpPr>
        <p:grpSpPr bwMode="auto">
          <a:xfrm>
            <a:off x="3953948" y="1676628"/>
            <a:ext cx="1780943" cy="482537"/>
            <a:chOff x="0" y="-1"/>
            <a:chExt cx="1782002" cy="482403"/>
          </a:xfrm>
        </p:grpSpPr>
        <p:sp>
          <p:nvSpPr>
            <p:cNvPr id="20552" name="Rounded Rectangle">
              <a:extLst>
                <a:ext uri="{FF2B5EF4-FFF2-40B4-BE49-F238E27FC236}">
                  <a16:creationId xmlns:a16="http://schemas.microsoft.com/office/drawing/2014/main" id="{15B444C8-C70D-4A2D-87AF-04D51DB78070}"/>
                </a:ext>
              </a:extLst>
            </p:cNvPr>
            <p:cNvSpPr>
              <a:spLocks noChangeArrowheads="1"/>
            </p:cNvSpPr>
            <p:nvPr/>
          </p:nvSpPr>
          <p:spPr bwMode="auto">
            <a:xfrm>
              <a:off x="0" y="-1"/>
              <a:ext cx="1782002" cy="482403"/>
            </a:xfrm>
            <a:prstGeom prst="roundRect">
              <a:avLst>
                <a:gd name="adj" fmla="val 16667"/>
              </a:avLst>
            </a:prstGeom>
            <a:noFill/>
            <a:ln w="19050">
              <a:solidFill>
                <a:srgbClr val="2ECC71"/>
              </a:solidFill>
              <a:miter lim="800000"/>
              <a:headEnd/>
              <a:tailEnd/>
            </a:ln>
            <a:extLst>
              <a:ext uri="{909E8E84-426E-40DD-AFC4-6F175D3DCCD1}">
                <a14:hiddenFill xmlns:a14="http://schemas.microsoft.com/office/drawing/2010/main">
                  <a:solidFill>
                    <a:srgbClr val="FFFFFF"/>
                  </a:solidFill>
                </a14:hiddenFill>
              </a:ext>
            </a:extLst>
          </p:spPr>
          <p:txBody>
            <a:bodyPr lIns="45712" tIns="45712" rIns="45712" bIns="45712" anchor="ct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endParaRPr lang="en-US" altLang="en-US" sz="1200">
                <a:solidFill>
                  <a:srgbClr val="FFFFFF"/>
                </a:solidFill>
                <a:cs typeface="Arial" panose="020B0604020202020204" pitchFamily="34" charset="0"/>
                <a:sym typeface="Arial" panose="020B0604020202020204" pitchFamily="34" charset="0"/>
              </a:endParaRPr>
            </a:p>
          </p:txBody>
        </p:sp>
        <p:sp>
          <p:nvSpPr>
            <p:cNvPr id="20553" name="Severe…">
              <a:extLst>
                <a:ext uri="{FF2B5EF4-FFF2-40B4-BE49-F238E27FC236}">
                  <a16:creationId xmlns:a16="http://schemas.microsoft.com/office/drawing/2014/main" id="{8E4479F3-74BA-4445-AE19-4DCE9B19363F}"/>
                </a:ext>
              </a:extLst>
            </p:cNvPr>
            <p:cNvSpPr txBox="1">
              <a:spLocks noChangeArrowheads="1"/>
            </p:cNvSpPr>
            <p:nvPr/>
          </p:nvSpPr>
          <p:spPr bwMode="auto">
            <a:xfrm>
              <a:off x="23548" y="10463"/>
              <a:ext cx="1734906" cy="46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200">
                  <a:solidFill>
                    <a:srgbClr val="FFFFFF"/>
                  </a:solidFill>
                  <a:cs typeface="Arial" panose="020B0604020202020204" pitchFamily="34" charset="0"/>
                  <a:sym typeface="Arial" panose="020B0604020202020204" pitchFamily="34" charset="0"/>
                </a:rPr>
                <a:t>Severe </a:t>
              </a:r>
            </a:p>
            <a:p>
              <a:pPr algn="ctr" eaLnBrk="1">
                <a:lnSpc>
                  <a:spcPct val="100000"/>
                </a:lnSpc>
                <a:spcBef>
                  <a:spcPct val="0"/>
                </a:spcBef>
                <a:buClrTx/>
                <a:buSzTx/>
                <a:buFontTx/>
                <a:buNone/>
              </a:pPr>
              <a:r>
                <a:rPr lang="en-US" altLang="en-US" sz="1200">
                  <a:solidFill>
                    <a:srgbClr val="FFFFFF"/>
                  </a:solidFill>
                  <a:cs typeface="Arial" panose="020B0604020202020204" pitchFamily="34" charset="0"/>
                  <a:sym typeface="Arial" panose="020B0604020202020204" pitchFamily="34" charset="0"/>
                </a:rPr>
                <a:t>eosinophilic phenotype</a:t>
              </a:r>
            </a:p>
          </p:txBody>
        </p:sp>
      </p:grpSp>
      <p:grpSp>
        <p:nvGrpSpPr>
          <p:cNvPr id="20504" name="Rounded Rectangle 67">
            <a:extLst>
              <a:ext uri="{FF2B5EF4-FFF2-40B4-BE49-F238E27FC236}">
                <a16:creationId xmlns:a16="http://schemas.microsoft.com/office/drawing/2014/main" id="{E0DA0493-7BEA-4FE7-BBF1-A1D55F894E2B}"/>
              </a:ext>
            </a:extLst>
          </p:cNvPr>
          <p:cNvGrpSpPr>
            <a:grpSpLocks/>
          </p:cNvGrpSpPr>
          <p:nvPr/>
        </p:nvGrpSpPr>
        <p:grpSpPr bwMode="auto">
          <a:xfrm>
            <a:off x="5936477" y="1644882"/>
            <a:ext cx="1782531" cy="482537"/>
            <a:chOff x="0" y="-1"/>
            <a:chExt cx="1782002" cy="482403"/>
          </a:xfrm>
        </p:grpSpPr>
        <p:sp>
          <p:nvSpPr>
            <p:cNvPr id="20550" name="Rounded Rectangle">
              <a:extLst>
                <a:ext uri="{FF2B5EF4-FFF2-40B4-BE49-F238E27FC236}">
                  <a16:creationId xmlns:a16="http://schemas.microsoft.com/office/drawing/2014/main" id="{A955FBDF-CDD7-4AB5-B061-031104D789BB}"/>
                </a:ext>
              </a:extLst>
            </p:cNvPr>
            <p:cNvSpPr>
              <a:spLocks noChangeArrowheads="1"/>
            </p:cNvSpPr>
            <p:nvPr/>
          </p:nvSpPr>
          <p:spPr bwMode="auto">
            <a:xfrm>
              <a:off x="0" y="-1"/>
              <a:ext cx="1782002" cy="482403"/>
            </a:xfrm>
            <a:prstGeom prst="roundRect">
              <a:avLst>
                <a:gd name="adj" fmla="val 16667"/>
              </a:avLst>
            </a:prstGeom>
            <a:noFill/>
            <a:ln w="19050">
              <a:solidFill>
                <a:srgbClr val="125887"/>
              </a:solidFill>
              <a:miter lim="800000"/>
              <a:headEnd/>
              <a:tailEnd/>
            </a:ln>
            <a:extLst>
              <a:ext uri="{909E8E84-426E-40DD-AFC4-6F175D3DCCD1}">
                <a14:hiddenFill xmlns:a14="http://schemas.microsoft.com/office/drawing/2010/main">
                  <a:solidFill>
                    <a:srgbClr val="FFFFFF"/>
                  </a:solidFill>
                </a14:hiddenFill>
              </a:ext>
            </a:extLst>
          </p:spPr>
          <p:txBody>
            <a:bodyPr lIns="45712" tIns="45712" rIns="45712" bIns="45712" anchor="ct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endParaRPr lang="en-US" altLang="en-US" sz="1200">
                <a:solidFill>
                  <a:srgbClr val="FFFFFF"/>
                </a:solidFill>
                <a:cs typeface="Arial" panose="020B0604020202020204" pitchFamily="34" charset="0"/>
                <a:sym typeface="Arial" panose="020B0604020202020204" pitchFamily="34" charset="0"/>
              </a:endParaRPr>
            </a:p>
          </p:txBody>
        </p:sp>
        <p:sp>
          <p:nvSpPr>
            <p:cNvPr id="20551" name="Severe…">
              <a:extLst>
                <a:ext uri="{FF2B5EF4-FFF2-40B4-BE49-F238E27FC236}">
                  <a16:creationId xmlns:a16="http://schemas.microsoft.com/office/drawing/2014/main" id="{9C91F444-7EF9-4568-A637-D61E0C4E83E4}"/>
                </a:ext>
              </a:extLst>
            </p:cNvPr>
            <p:cNvSpPr txBox="1">
              <a:spLocks noChangeArrowheads="1"/>
            </p:cNvSpPr>
            <p:nvPr/>
          </p:nvSpPr>
          <p:spPr bwMode="auto">
            <a:xfrm>
              <a:off x="23548" y="10463"/>
              <a:ext cx="1734906" cy="46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200">
                  <a:solidFill>
                    <a:srgbClr val="FFFFFF"/>
                  </a:solidFill>
                  <a:cs typeface="Arial" panose="020B0604020202020204" pitchFamily="34" charset="0"/>
                  <a:sym typeface="Arial" panose="020B0604020202020204" pitchFamily="34" charset="0"/>
                </a:rPr>
                <a:t>Severe </a:t>
              </a:r>
            </a:p>
            <a:p>
              <a:pPr algn="ctr" eaLnBrk="1">
                <a:lnSpc>
                  <a:spcPct val="100000"/>
                </a:lnSpc>
                <a:spcBef>
                  <a:spcPct val="0"/>
                </a:spcBef>
                <a:buClrTx/>
                <a:buSzTx/>
                <a:buFontTx/>
                <a:buNone/>
              </a:pPr>
              <a:r>
                <a:rPr lang="en-US" altLang="en-US" sz="1200">
                  <a:solidFill>
                    <a:srgbClr val="FFFFFF"/>
                  </a:solidFill>
                  <a:cs typeface="Arial" panose="020B0604020202020204" pitchFamily="34" charset="0"/>
                  <a:sym typeface="Arial" panose="020B0604020202020204" pitchFamily="34" charset="0"/>
                </a:rPr>
                <a:t>eosinophilic phenotype</a:t>
              </a:r>
            </a:p>
          </p:txBody>
        </p:sp>
      </p:grpSp>
      <p:grpSp>
        <p:nvGrpSpPr>
          <p:cNvPr id="20505" name="Rounded Rectangle 68">
            <a:extLst>
              <a:ext uri="{FF2B5EF4-FFF2-40B4-BE49-F238E27FC236}">
                <a16:creationId xmlns:a16="http://schemas.microsoft.com/office/drawing/2014/main" id="{1A405BB6-903D-47F4-99B7-52EBA260CE36}"/>
              </a:ext>
            </a:extLst>
          </p:cNvPr>
          <p:cNvGrpSpPr>
            <a:grpSpLocks/>
          </p:cNvGrpSpPr>
          <p:nvPr/>
        </p:nvGrpSpPr>
        <p:grpSpPr bwMode="auto">
          <a:xfrm>
            <a:off x="2042847" y="1665518"/>
            <a:ext cx="1780943" cy="482537"/>
            <a:chOff x="0" y="0"/>
            <a:chExt cx="1782000" cy="482401"/>
          </a:xfrm>
        </p:grpSpPr>
        <p:sp>
          <p:nvSpPr>
            <p:cNvPr id="449" name="Rounded Rectangle">
              <a:extLst>
                <a:ext uri="{FF2B5EF4-FFF2-40B4-BE49-F238E27FC236}">
                  <a16:creationId xmlns:a16="http://schemas.microsoft.com/office/drawing/2014/main" id="{E5F1C773-D82D-4E00-9085-9675CB47E112}"/>
                </a:ext>
              </a:extLst>
            </p:cNvPr>
            <p:cNvSpPr/>
            <p:nvPr/>
          </p:nvSpPr>
          <p:spPr>
            <a:xfrm>
              <a:off x="0" y="0"/>
              <a:ext cx="1782000" cy="482401"/>
            </a:xfrm>
            <a:prstGeom prst="roundRect">
              <a:avLst>
                <a:gd name="adj" fmla="val 16667"/>
              </a:avLst>
            </a:prstGeom>
            <a:noFill/>
            <a:ln w="19050" cap="flat">
              <a:solidFill>
                <a:srgbClr val="FF6600"/>
              </a:solidFill>
              <a:prstDash val="solid"/>
              <a:miter lim="800000"/>
            </a:ln>
            <a:effectLst/>
          </p:spPr>
          <p:txBody>
            <a:bodyPr lIns="45712" tIns="45712" rIns="45712" bIns="45712" anchor="ctr"/>
            <a:lstStyle/>
            <a:p>
              <a:pPr algn="ctr">
                <a:defRPr>
                  <a:solidFill>
                    <a:srgbClr val="FFFFFF"/>
                  </a:solidFill>
                  <a:latin typeface="+mj-lt"/>
                  <a:ea typeface="+mj-ea"/>
                  <a:cs typeface="+mj-cs"/>
                  <a:sym typeface="Calibri"/>
                </a:defRPr>
              </a:pPr>
              <a:endParaRPr kern="0">
                <a:solidFill>
                  <a:srgbClr val="FFFFFF"/>
                </a:solidFill>
                <a:latin typeface="+mj-lt"/>
                <a:ea typeface="+mj-ea"/>
                <a:cs typeface="+mj-cs"/>
                <a:sym typeface="Calibri"/>
              </a:endParaRPr>
            </a:p>
          </p:txBody>
        </p:sp>
        <p:sp>
          <p:nvSpPr>
            <p:cNvPr id="20549" name="Severe persistent…">
              <a:extLst>
                <a:ext uri="{FF2B5EF4-FFF2-40B4-BE49-F238E27FC236}">
                  <a16:creationId xmlns:a16="http://schemas.microsoft.com/office/drawing/2014/main" id="{921CC5CD-D825-42B1-9EE0-7A34FC018534}"/>
                </a:ext>
              </a:extLst>
            </p:cNvPr>
            <p:cNvSpPr txBox="1">
              <a:spLocks noChangeArrowheads="1"/>
            </p:cNvSpPr>
            <p:nvPr/>
          </p:nvSpPr>
          <p:spPr bwMode="auto">
            <a:xfrm>
              <a:off x="23548" y="10463"/>
              <a:ext cx="1734905" cy="46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200">
                  <a:solidFill>
                    <a:srgbClr val="FFFFFF"/>
                  </a:solidFill>
                  <a:cs typeface="Arial" panose="020B0604020202020204" pitchFamily="34" charset="0"/>
                  <a:sym typeface="Arial" panose="020B0604020202020204" pitchFamily="34" charset="0"/>
                </a:rPr>
                <a:t>Severe persistent</a:t>
              </a:r>
            </a:p>
            <a:p>
              <a:pPr algn="ctr" eaLnBrk="1">
                <a:lnSpc>
                  <a:spcPct val="100000"/>
                </a:lnSpc>
                <a:spcBef>
                  <a:spcPct val="0"/>
                </a:spcBef>
                <a:buClrTx/>
                <a:buSzTx/>
                <a:buFontTx/>
                <a:buNone/>
              </a:pPr>
              <a:r>
                <a:rPr lang="en-US" altLang="en-US" sz="1200">
                  <a:solidFill>
                    <a:srgbClr val="FFFFFF"/>
                  </a:solidFill>
                  <a:cs typeface="Arial" panose="020B0604020202020204" pitchFamily="34" charset="0"/>
                  <a:sym typeface="Arial" panose="020B0604020202020204" pitchFamily="34" charset="0"/>
                </a:rPr>
                <a:t> allergic phenotype</a:t>
              </a:r>
            </a:p>
          </p:txBody>
        </p:sp>
      </p:grpSp>
      <p:grpSp>
        <p:nvGrpSpPr>
          <p:cNvPr id="20506" name="Rounded Rectangle 69">
            <a:extLst>
              <a:ext uri="{FF2B5EF4-FFF2-40B4-BE49-F238E27FC236}">
                <a16:creationId xmlns:a16="http://schemas.microsoft.com/office/drawing/2014/main" id="{B29B79D2-34A0-42E6-A209-ED8D6AF6E851}"/>
              </a:ext>
            </a:extLst>
          </p:cNvPr>
          <p:cNvGrpSpPr>
            <a:grpSpLocks/>
          </p:cNvGrpSpPr>
          <p:nvPr/>
        </p:nvGrpSpPr>
        <p:grpSpPr bwMode="auto">
          <a:xfrm>
            <a:off x="7919007" y="1641708"/>
            <a:ext cx="1782530" cy="480950"/>
            <a:chOff x="0" y="-1"/>
            <a:chExt cx="1782002" cy="482403"/>
          </a:xfrm>
        </p:grpSpPr>
        <p:sp>
          <p:nvSpPr>
            <p:cNvPr id="20546" name="Rounded Rectangle">
              <a:extLst>
                <a:ext uri="{FF2B5EF4-FFF2-40B4-BE49-F238E27FC236}">
                  <a16:creationId xmlns:a16="http://schemas.microsoft.com/office/drawing/2014/main" id="{F65AE4CF-622E-428B-B124-4D3D499BE342}"/>
                </a:ext>
              </a:extLst>
            </p:cNvPr>
            <p:cNvSpPr>
              <a:spLocks noChangeArrowheads="1"/>
            </p:cNvSpPr>
            <p:nvPr/>
          </p:nvSpPr>
          <p:spPr bwMode="auto">
            <a:xfrm>
              <a:off x="0" y="-1"/>
              <a:ext cx="1782002" cy="482403"/>
            </a:xfrm>
            <a:prstGeom prst="roundRect">
              <a:avLst>
                <a:gd name="adj" fmla="val 16667"/>
              </a:avLst>
            </a:prstGeom>
            <a:noFill/>
            <a:ln w="19050">
              <a:solidFill>
                <a:srgbClr val="441C54"/>
              </a:solidFill>
              <a:miter lim="800000"/>
              <a:headEnd/>
              <a:tailEnd/>
            </a:ln>
            <a:extLst>
              <a:ext uri="{909E8E84-426E-40DD-AFC4-6F175D3DCCD1}">
                <a14:hiddenFill xmlns:a14="http://schemas.microsoft.com/office/drawing/2010/main">
                  <a:solidFill>
                    <a:srgbClr val="FFFFFF"/>
                  </a:solidFill>
                </a14:hiddenFill>
              </a:ext>
            </a:extLst>
          </p:spPr>
          <p:txBody>
            <a:bodyPr lIns="45712" tIns="45712" rIns="45712" bIns="45712" anchor="ct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endParaRPr lang="en-US" altLang="en-US" sz="1100">
                <a:solidFill>
                  <a:srgbClr val="FFFFFF"/>
                </a:solidFill>
                <a:cs typeface="Arial" panose="020B0604020202020204" pitchFamily="34" charset="0"/>
                <a:sym typeface="Arial" panose="020B0604020202020204" pitchFamily="34" charset="0"/>
              </a:endParaRPr>
            </a:p>
          </p:txBody>
        </p:sp>
        <p:sp>
          <p:nvSpPr>
            <p:cNvPr id="20547" name="Severe…">
              <a:extLst>
                <a:ext uri="{FF2B5EF4-FFF2-40B4-BE49-F238E27FC236}">
                  <a16:creationId xmlns:a16="http://schemas.microsoft.com/office/drawing/2014/main" id="{7BFC7D26-43A9-4BAC-8294-65C4951DA59C}"/>
                </a:ext>
              </a:extLst>
            </p:cNvPr>
            <p:cNvSpPr txBox="1">
              <a:spLocks noChangeArrowheads="1"/>
            </p:cNvSpPr>
            <p:nvPr/>
          </p:nvSpPr>
          <p:spPr bwMode="auto">
            <a:xfrm>
              <a:off x="23548" y="25135"/>
              <a:ext cx="1734906" cy="43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100">
                  <a:solidFill>
                    <a:srgbClr val="FFFFFF"/>
                  </a:solidFill>
                  <a:cs typeface="Arial" panose="020B0604020202020204" pitchFamily="34" charset="0"/>
                  <a:sym typeface="Arial" panose="020B0604020202020204" pitchFamily="34" charset="0"/>
                </a:rPr>
                <a:t>Severe </a:t>
              </a:r>
            </a:p>
            <a:p>
              <a:pPr algn="ctr" eaLnBrk="1">
                <a:lnSpc>
                  <a:spcPct val="100000"/>
                </a:lnSpc>
                <a:spcBef>
                  <a:spcPct val="0"/>
                </a:spcBef>
                <a:buClrTx/>
                <a:buSzTx/>
                <a:buFontTx/>
                <a:buNone/>
              </a:pPr>
              <a:r>
                <a:rPr lang="en-US" altLang="en-US" sz="1100">
                  <a:solidFill>
                    <a:srgbClr val="FFFFFF"/>
                  </a:solidFill>
                  <a:cs typeface="Arial" panose="020B0604020202020204" pitchFamily="34" charset="0"/>
                  <a:sym typeface="Arial" panose="020B0604020202020204" pitchFamily="34" charset="0"/>
                </a:rPr>
                <a:t>eosinophilic phenotype</a:t>
              </a:r>
            </a:p>
          </p:txBody>
        </p:sp>
      </p:grpSp>
      <p:grpSp>
        <p:nvGrpSpPr>
          <p:cNvPr id="20507" name="Rounded Rectangle 70">
            <a:extLst>
              <a:ext uri="{FF2B5EF4-FFF2-40B4-BE49-F238E27FC236}">
                <a16:creationId xmlns:a16="http://schemas.microsoft.com/office/drawing/2014/main" id="{52B948C3-BFB1-49AC-89BD-9ED5B40AF52F}"/>
              </a:ext>
            </a:extLst>
          </p:cNvPr>
          <p:cNvGrpSpPr>
            <a:grpSpLocks/>
          </p:cNvGrpSpPr>
          <p:nvPr/>
        </p:nvGrpSpPr>
        <p:grpSpPr bwMode="auto">
          <a:xfrm>
            <a:off x="368252" y="1665518"/>
            <a:ext cx="1365072" cy="482537"/>
            <a:chOff x="0" y="-1"/>
            <a:chExt cx="1366203" cy="482707"/>
          </a:xfrm>
        </p:grpSpPr>
        <p:sp>
          <p:nvSpPr>
            <p:cNvPr id="20544" name="Rounded Rectangle">
              <a:extLst>
                <a:ext uri="{FF2B5EF4-FFF2-40B4-BE49-F238E27FC236}">
                  <a16:creationId xmlns:a16="http://schemas.microsoft.com/office/drawing/2014/main" id="{07D5A9D5-F1CB-4DD2-A518-8DA1815DA84C}"/>
                </a:ext>
              </a:extLst>
            </p:cNvPr>
            <p:cNvSpPr>
              <a:spLocks noChangeArrowheads="1"/>
            </p:cNvSpPr>
            <p:nvPr/>
          </p:nvSpPr>
          <p:spPr bwMode="auto">
            <a:xfrm>
              <a:off x="0" y="-1"/>
              <a:ext cx="1366203" cy="482707"/>
            </a:xfrm>
            <a:prstGeom prst="roundRect">
              <a:avLst>
                <a:gd name="adj" fmla="val 16667"/>
              </a:avLst>
            </a:prstGeom>
            <a:solidFill>
              <a:srgbClr val="F2F2F2"/>
            </a:solidFill>
            <a:ln w="19050">
              <a:solidFill>
                <a:srgbClr val="BFBFBF"/>
              </a:solidFill>
              <a:miter lim="800000"/>
              <a:headEnd/>
              <a:tailEnd/>
            </a:ln>
          </p:spPr>
          <p:txBody>
            <a:bodyPr lIns="45712" tIns="45712" rIns="45712" bIns="45712" anchor="ct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endParaRPr lang="en-US" altLang="en-US" sz="1400" b="1">
                <a:cs typeface="Arial" panose="020B0604020202020204" pitchFamily="34" charset="0"/>
                <a:sym typeface="Arial" panose="020B0604020202020204" pitchFamily="34" charset="0"/>
              </a:endParaRPr>
            </a:p>
          </p:txBody>
        </p:sp>
        <p:sp>
          <p:nvSpPr>
            <p:cNvPr id="20545" name="Indicationa">
              <a:extLst>
                <a:ext uri="{FF2B5EF4-FFF2-40B4-BE49-F238E27FC236}">
                  <a16:creationId xmlns:a16="http://schemas.microsoft.com/office/drawing/2014/main" id="{7DE42C5D-8AC5-43E7-B2AE-DC0F05730FA8}"/>
                </a:ext>
              </a:extLst>
            </p:cNvPr>
            <p:cNvSpPr txBox="1">
              <a:spLocks noChangeArrowheads="1"/>
            </p:cNvSpPr>
            <p:nvPr/>
          </p:nvSpPr>
          <p:spPr bwMode="auto">
            <a:xfrm>
              <a:off x="23563" y="87431"/>
              <a:ext cx="1319076" cy="3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400" b="1">
                  <a:cs typeface="Arial" panose="020B0604020202020204" pitchFamily="34" charset="0"/>
                  <a:sym typeface="Arial" panose="020B0604020202020204" pitchFamily="34" charset="0"/>
                </a:rPr>
                <a:t>Indication</a:t>
              </a:r>
              <a:r>
                <a:rPr lang="en-US" altLang="en-US" sz="1400" b="1" baseline="30000">
                  <a:cs typeface="Arial" panose="020B0604020202020204" pitchFamily="34" charset="0"/>
                  <a:sym typeface="Arial" panose="020B0604020202020204" pitchFamily="34" charset="0"/>
                </a:rPr>
                <a:t>a</a:t>
              </a:r>
            </a:p>
          </p:txBody>
        </p:sp>
      </p:grpSp>
      <p:grpSp>
        <p:nvGrpSpPr>
          <p:cNvPr id="20508" name="Rounded Rectangle 35">
            <a:extLst>
              <a:ext uri="{FF2B5EF4-FFF2-40B4-BE49-F238E27FC236}">
                <a16:creationId xmlns:a16="http://schemas.microsoft.com/office/drawing/2014/main" id="{F06517D4-35A7-4751-9FBC-8E68FE6C2A37}"/>
              </a:ext>
            </a:extLst>
          </p:cNvPr>
          <p:cNvGrpSpPr>
            <a:grpSpLocks/>
          </p:cNvGrpSpPr>
          <p:nvPr/>
        </p:nvGrpSpPr>
        <p:grpSpPr bwMode="auto">
          <a:xfrm>
            <a:off x="5904731" y="1109965"/>
            <a:ext cx="1780943" cy="407934"/>
            <a:chOff x="0" y="0"/>
            <a:chExt cx="1782001" cy="407755"/>
          </a:xfrm>
        </p:grpSpPr>
        <p:sp>
          <p:nvSpPr>
            <p:cNvPr id="458" name="Rounded Rectangle">
              <a:extLst>
                <a:ext uri="{FF2B5EF4-FFF2-40B4-BE49-F238E27FC236}">
                  <a16:creationId xmlns:a16="http://schemas.microsoft.com/office/drawing/2014/main" id="{4FA072FE-335B-48E8-85A6-435ABC26744D}"/>
                </a:ext>
              </a:extLst>
            </p:cNvPr>
            <p:cNvSpPr/>
            <p:nvPr/>
          </p:nvSpPr>
          <p:spPr>
            <a:xfrm>
              <a:off x="0" y="0"/>
              <a:ext cx="1782001" cy="407755"/>
            </a:xfrm>
            <a:prstGeom prst="roundRect">
              <a:avLst>
                <a:gd name="adj" fmla="val 16667"/>
              </a:avLst>
            </a:prstGeom>
            <a:gradFill flip="none" rotWithShape="1">
              <a:gsLst>
                <a:gs pos="0">
                  <a:srgbClr val="175986"/>
                </a:gs>
                <a:gs pos="50000">
                  <a:srgbClr val="2181C2"/>
                </a:gs>
                <a:gs pos="100000">
                  <a:srgbClr val="279AE8"/>
                </a:gs>
              </a:gsLst>
              <a:lin ang="2700000" scaled="0"/>
            </a:gradFill>
            <a:ln w="12700" cap="flat">
              <a:noFill/>
              <a:miter lim="400000"/>
            </a:ln>
            <a:effectLst>
              <a:outerShdw blurRad="50800" dist="38100" dir="2700000" rotWithShape="0">
                <a:srgbClr val="000000">
                  <a:alpha val="40000"/>
                </a:srgbClr>
              </a:outerShdw>
            </a:effectLst>
          </p:spPr>
          <p:txBody>
            <a:bodyPr lIns="45712" tIns="45712" rIns="45712" bIns="45712" anchor="ctr"/>
            <a:lstStyle/>
            <a:p>
              <a:pPr algn="ctr">
                <a:defRPr sz="1600">
                  <a:solidFill>
                    <a:srgbClr val="FFFFFF"/>
                  </a:solidFill>
                  <a:latin typeface="Arial"/>
                  <a:ea typeface="Arial"/>
                  <a:cs typeface="Arial"/>
                  <a:sym typeface="Arial"/>
                </a:defRPr>
              </a:pPr>
              <a:endParaRPr sz="1600" kern="0">
                <a:solidFill>
                  <a:srgbClr val="FFFFFF"/>
                </a:solidFill>
                <a:latin typeface="Arial"/>
                <a:ea typeface="Arial"/>
                <a:cs typeface="Arial"/>
                <a:sym typeface="Arial"/>
              </a:endParaRPr>
            </a:p>
          </p:txBody>
        </p:sp>
        <p:sp>
          <p:nvSpPr>
            <p:cNvPr id="20543" name="Mepolizumab5,6">
              <a:extLst>
                <a:ext uri="{FF2B5EF4-FFF2-40B4-BE49-F238E27FC236}">
                  <a16:creationId xmlns:a16="http://schemas.microsoft.com/office/drawing/2014/main" id="{F204EC28-1B3E-4E99-B2F4-EE5438C3FC11}"/>
                </a:ext>
              </a:extLst>
            </p:cNvPr>
            <p:cNvSpPr txBox="1">
              <a:spLocks noChangeArrowheads="1"/>
            </p:cNvSpPr>
            <p:nvPr/>
          </p:nvSpPr>
          <p:spPr bwMode="auto">
            <a:xfrm>
              <a:off x="19905" y="34697"/>
              <a:ext cx="1742192" cy="33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600">
                  <a:solidFill>
                    <a:srgbClr val="FFFFFF"/>
                  </a:solidFill>
                  <a:cs typeface="Arial" panose="020B0604020202020204" pitchFamily="34" charset="0"/>
                  <a:sym typeface="Arial" panose="020B0604020202020204" pitchFamily="34" charset="0"/>
                </a:rPr>
                <a:t>Mepolizumab</a:t>
              </a:r>
              <a:r>
                <a:rPr lang="en-US" altLang="en-US" sz="1600" baseline="30000">
                  <a:solidFill>
                    <a:srgbClr val="FFFFFF"/>
                  </a:solidFill>
                  <a:cs typeface="Arial" panose="020B0604020202020204" pitchFamily="34" charset="0"/>
                  <a:sym typeface="Arial" panose="020B0604020202020204" pitchFamily="34" charset="0"/>
                </a:rPr>
                <a:t>5,6</a:t>
              </a:r>
            </a:p>
          </p:txBody>
        </p:sp>
      </p:grpSp>
      <p:grpSp>
        <p:nvGrpSpPr>
          <p:cNvPr id="20509" name="Rounded Rectangle 33">
            <a:extLst>
              <a:ext uri="{FF2B5EF4-FFF2-40B4-BE49-F238E27FC236}">
                <a16:creationId xmlns:a16="http://schemas.microsoft.com/office/drawing/2014/main" id="{6A08A41F-6399-4C4F-BE23-FA3EEA0DC98B}"/>
              </a:ext>
            </a:extLst>
          </p:cNvPr>
          <p:cNvGrpSpPr>
            <a:grpSpLocks/>
          </p:cNvGrpSpPr>
          <p:nvPr/>
        </p:nvGrpSpPr>
        <p:grpSpPr bwMode="auto">
          <a:xfrm>
            <a:off x="9860266" y="1098853"/>
            <a:ext cx="1782531" cy="407935"/>
            <a:chOff x="0" y="0"/>
            <a:chExt cx="1782001" cy="407755"/>
          </a:xfrm>
        </p:grpSpPr>
        <p:sp>
          <p:nvSpPr>
            <p:cNvPr id="461" name="Rounded Rectangle">
              <a:extLst>
                <a:ext uri="{FF2B5EF4-FFF2-40B4-BE49-F238E27FC236}">
                  <a16:creationId xmlns:a16="http://schemas.microsoft.com/office/drawing/2014/main" id="{AAD8113F-74A9-4963-AA37-E9986EF0C873}"/>
                </a:ext>
              </a:extLst>
            </p:cNvPr>
            <p:cNvSpPr/>
            <p:nvPr/>
          </p:nvSpPr>
          <p:spPr>
            <a:xfrm>
              <a:off x="0" y="0"/>
              <a:ext cx="1782001" cy="407755"/>
            </a:xfrm>
            <a:prstGeom prst="roundRect">
              <a:avLst>
                <a:gd name="adj" fmla="val 16667"/>
              </a:avLst>
            </a:prstGeom>
            <a:gradFill flip="none" rotWithShape="1">
              <a:gsLst>
                <a:gs pos="0">
                  <a:srgbClr val="FF0000"/>
                </a:gs>
                <a:gs pos="100000">
                  <a:srgbClr val="793893"/>
                </a:gs>
              </a:gsLst>
              <a:lin ang="2700000" scaled="0"/>
            </a:gradFill>
            <a:ln w="12700" cap="flat">
              <a:noFill/>
              <a:miter lim="400000"/>
            </a:ln>
            <a:effectLst>
              <a:outerShdw blurRad="50800" dist="38100" dir="2700000" rotWithShape="0">
                <a:srgbClr val="000000">
                  <a:alpha val="40000"/>
                </a:srgbClr>
              </a:outerShdw>
            </a:effectLst>
          </p:spPr>
          <p:txBody>
            <a:bodyPr lIns="45712" tIns="45712" rIns="45712" bIns="45712" anchor="ctr"/>
            <a:lstStyle/>
            <a:p>
              <a:pPr algn="ctr">
                <a:defRPr>
                  <a:solidFill>
                    <a:srgbClr val="FFFFFF"/>
                  </a:solidFill>
                  <a:latin typeface="+mj-lt"/>
                  <a:ea typeface="+mj-ea"/>
                  <a:cs typeface="+mj-cs"/>
                  <a:sym typeface="Calibri"/>
                </a:defRPr>
              </a:pPr>
              <a:endParaRPr kern="0">
                <a:solidFill>
                  <a:srgbClr val="FFFFFF"/>
                </a:solidFill>
                <a:latin typeface="+mj-lt"/>
                <a:ea typeface="+mj-ea"/>
                <a:cs typeface="+mj-cs"/>
                <a:sym typeface="Calibri"/>
              </a:endParaRPr>
            </a:p>
          </p:txBody>
        </p:sp>
        <p:sp>
          <p:nvSpPr>
            <p:cNvPr id="20541" name="Dupilumab9">
              <a:extLst>
                <a:ext uri="{FF2B5EF4-FFF2-40B4-BE49-F238E27FC236}">
                  <a16:creationId xmlns:a16="http://schemas.microsoft.com/office/drawing/2014/main" id="{60E778D8-AC1B-4ACA-8776-BAAC63A1D8B0}"/>
                </a:ext>
              </a:extLst>
            </p:cNvPr>
            <p:cNvSpPr txBox="1">
              <a:spLocks noChangeArrowheads="1"/>
            </p:cNvSpPr>
            <p:nvPr/>
          </p:nvSpPr>
          <p:spPr bwMode="auto">
            <a:xfrm>
              <a:off x="19905" y="34697"/>
              <a:ext cx="1742192" cy="33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600">
                  <a:solidFill>
                    <a:srgbClr val="FFFFFF"/>
                  </a:solidFill>
                  <a:cs typeface="Arial" panose="020B0604020202020204" pitchFamily="34" charset="0"/>
                  <a:sym typeface="Arial" panose="020B0604020202020204" pitchFamily="34" charset="0"/>
                </a:rPr>
                <a:t>Dupilumab</a:t>
              </a:r>
              <a:r>
                <a:rPr lang="en-US" altLang="en-US" sz="1600" baseline="30000">
                  <a:solidFill>
                    <a:srgbClr val="FFFFFF"/>
                  </a:solidFill>
                  <a:cs typeface="Arial" panose="020B0604020202020204" pitchFamily="34" charset="0"/>
                  <a:sym typeface="Arial" panose="020B0604020202020204" pitchFamily="34" charset="0"/>
                </a:rPr>
                <a:t>9</a:t>
              </a:r>
            </a:p>
          </p:txBody>
        </p:sp>
      </p:grpSp>
      <p:grpSp>
        <p:nvGrpSpPr>
          <p:cNvPr id="20510" name="Rounded Rectangle 34">
            <a:extLst>
              <a:ext uri="{FF2B5EF4-FFF2-40B4-BE49-F238E27FC236}">
                <a16:creationId xmlns:a16="http://schemas.microsoft.com/office/drawing/2014/main" id="{BDFADA51-37CC-4A6B-80C1-CD13E020E5E2}"/>
              </a:ext>
            </a:extLst>
          </p:cNvPr>
          <p:cNvGrpSpPr>
            <a:grpSpLocks/>
          </p:cNvGrpSpPr>
          <p:nvPr/>
        </p:nvGrpSpPr>
        <p:grpSpPr bwMode="auto">
          <a:xfrm>
            <a:off x="9860266" y="1606788"/>
            <a:ext cx="1782531" cy="601585"/>
            <a:chOff x="0" y="-27801"/>
            <a:chExt cx="1782002" cy="599668"/>
          </a:xfrm>
        </p:grpSpPr>
        <p:sp>
          <p:nvSpPr>
            <p:cNvPr id="20538" name="Rounded Rectangle">
              <a:extLst>
                <a:ext uri="{FF2B5EF4-FFF2-40B4-BE49-F238E27FC236}">
                  <a16:creationId xmlns:a16="http://schemas.microsoft.com/office/drawing/2014/main" id="{00E00566-BF14-401D-811D-30C634CB042B}"/>
                </a:ext>
              </a:extLst>
            </p:cNvPr>
            <p:cNvSpPr>
              <a:spLocks noChangeArrowheads="1"/>
            </p:cNvSpPr>
            <p:nvPr/>
          </p:nvSpPr>
          <p:spPr bwMode="auto">
            <a:xfrm>
              <a:off x="0" y="30834"/>
              <a:ext cx="1782002" cy="482402"/>
            </a:xfrm>
            <a:prstGeom prst="roundRect">
              <a:avLst>
                <a:gd name="adj" fmla="val 16667"/>
              </a:avLst>
            </a:prstGeom>
            <a:noFill/>
            <a:ln w="19050">
              <a:solidFill>
                <a:srgbClr val="441C54"/>
              </a:solidFill>
              <a:miter lim="800000"/>
              <a:headEnd/>
              <a:tailEnd/>
            </a:ln>
            <a:extLst>
              <a:ext uri="{909E8E84-426E-40DD-AFC4-6F175D3DCCD1}">
                <a14:hiddenFill xmlns:a14="http://schemas.microsoft.com/office/drawing/2010/main">
                  <a:solidFill>
                    <a:srgbClr val="FFFFFF"/>
                  </a:solidFill>
                </a14:hiddenFill>
              </a:ext>
            </a:extLst>
          </p:spPr>
          <p:txBody>
            <a:bodyPr lIns="45712" tIns="45712" rIns="45712" bIns="45712" anchor="ct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endParaRPr lang="en-US" altLang="en-US" sz="1100">
                <a:solidFill>
                  <a:srgbClr val="FFFFFF"/>
                </a:solidFill>
                <a:cs typeface="Arial" panose="020B0604020202020204" pitchFamily="34" charset="0"/>
                <a:sym typeface="Arial" panose="020B0604020202020204" pitchFamily="34" charset="0"/>
              </a:endParaRPr>
            </a:p>
          </p:txBody>
        </p:sp>
        <p:sp>
          <p:nvSpPr>
            <p:cNvPr id="20539" name="Moderate or Severe…">
              <a:extLst>
                <a:ext uri="{FF2B5EF4-FFF2-40B4-BE49-F238E27FC236}">
                  <a16:creationId xmlns:a16="http://schemas.microsoft.com/office/drawing/2014/main" id="{C5111D19-C740-4AB5-A0A2-1999B2956A9D}"/>
                </a:ext>
              </a:extLst>
            </p:cNvPr>
            <p:cNvSpPr txBox="1">
              <a:spLocks noChangeArrowheads="1"/>
            </p:cNvSpPr>
            <p:nvPr/>
          </p:nvSpPr>
          <p:spPr bwMode="auto">
            <a:xfrm>
              <a:off x="23548" y="-27801"/>
              <a:ext cx="1734906" cy="59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100">
                  <a:solidFill>
                    <a:srgbClr val="FFFFFF"/>
                  </a:solidFill>
                  <a:cs typeface="Arial" panose="020B0604020202020204" pitchFamily="34" charset="0"/>
                  <a:sym typeface="Arial" panose="020B0604020202020204" pitchFamily="34" charset="0"/>
                </a:rPr>
                <a:t>Moderate or Severe </a:t>
              </a:r>
            </a:p>
            <a:p>
              <a:pPr algn="ctr" eaLnBrk="1">
                <a:lnSpc>
                  <a:spcPct val="100000"/>
                </a:lnSpc>
                <a:spcBef>
                  <a:spcPct val="0"/>
                </a:spcBef>
                <a:buClrTx/>
                <a:buSzTx/>
                <a:buFontTx/>
                <a:buNone/>
              </a:pPr>
              <a:r>
                <a:rPr lang="en-US" altLang="en-US" sz="1100">
                  <a:solidFill>
                    <a:srgbClr val="FFFFFF"/>
                  </a:solidFill>
                  <a:cs typeface="Arial" panose="020B0604020202020204" pitchFamily="34" charset="0"/>
                  <a:sym typeface="Arial" panose="020B0604020202020204" pitchFamily="34" charset="0"/>
                </a:rPr>
                <a:t>eosinophilic phenotype and steroid dependent</a:t>
              </a:r>
            </a:p>
          </p:txBody>
        </p:sp>
      </p:grpSp>
      <p:grpSp>
        <p:nvGrpSpPr>
          <p:cNvPr id="20511" name="Rounded Rectangle 36">
            <a:extLst>
              <a:ext uri="{FF2B5EF4-FFF2-40B4-BE49-F238E27FC236}">
                <a16:creationId xmlns:a16="http://schemas.microsoft.com/office/drawing/2014/main" id="{CD677C94-C637-4B17-919C-037957D3D6BD}"/>
              </a:ext>
            </a:extLst>
          </p:cNvPr>
          <p:cNvGrpSpPr>
            <a:grpSpLocks/>
          </p:cNvGrpSpPr>
          <p:nvPr/>
        </p:nvGrpSpPr>
        <p:grpSpPr bwMode="auto">
          <a:xfrm>
            <a:off x="9860266" y="2333768"/>
            <a:ext cx="1782531" cy="360316"/>
            <a:chOff x="0" y="-1"/>
            <a:chExt cx="1782002" cy="360003"/>
          </a:xfrm>
        </p:grpSpPr>
        <p:sp>
          <p:nvSpPr>
            <p:cNvPr id="20536" name="Rounded Rectangle">
              <a:extLst>
                <a:ext uri="{FF2B5EF4-FFF2-40B4-BE49-F238E27FC236}">
                  <a16:creationId xmlns:a16="http://schemas.microsoft.com/office/drawing/2014/main" id="{48B93875-7364-41EF-9C14-4F8EF55E22E7}"/>
                </a:ext>
              </a:extLst>
            </p:cNvPr>
            <p:cNvSpPr>
              <a:spLocks noChangeArrowheads="1"/>
            </p:cNvSpPr>
            <p:nvPr/>
          </p:nvSpPr>
          <p:spPr bwMode="auto">
            <a:xfrm>
              <a:off x="0" y="-1"/>
              <a:ext cx="1782002" cy="360003"/>
            </a:xfrm>
            <a:prstGeom prst="roundRect">
              <a:avLst>
                <a:gd name="adj" fmla="val 16667"/>
              </a:avLst>
            </a:prstGeom>
            <a:noFill/>
            <a:ln w="19050">
              <a:solidFill>
                <a:srgbClr val="441C54"/>
              </a:solidFill>
              <a:miter lim="800000"/>
              <a:headEnd/>
              <a:tailEnd/>
            </a:ln>
            <a:extLst>
              <a:ext uri="{909E8E84-426E-40DD-AFC4-6F175D3DCCD1}">
                <a14:hiddenFill xmlns:a14="http://schemas.microsoft.com/office/drawing/2010/main">
                  <a:solidFill>
                    <a:srgbClr val="FFFFFF"/>
                  </a:solidFill>
                </a14:hiddenFill>
              </a:ext>
            </a:extLst>
          </p:spPr>
          <p:txBody>
            <a:bodyPr lIns="45712" tIns="45712" rIns="45712" bIns="45712" anchor="ct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endParaRPr lang="en-US" altLang="en-US" sz="1400">
                <a:solidFill>
                  <a:srgbClr val="FFFFFF"/>
                </a:solidFill>
                <a:cs typeface="Arial" panose="020B0604020202020204" pitchFamily="34" charset="0"/>
                <a:sym typeface="Arial" panose="020B0604020202020204" pitchFamily="34" charset="0"/>
              </a:endParaRPr>
            </a:p>
          </p:txBody>
        </p:sp>
        <p:sp>
          <p:nvSpPr>
            <p:cNvPr id="20537" name="Anti-IL-4Rα mAb">
              <a:extLst>
                <a:ext uri="{FF2B5EF4-FFF2-40B4-BE49-F238E27FC236}">
                  <a16:creationId xmlns:a16="http://schemas.microsoft.com/office/drawing/2014/main" id="{B06F9D8E-AC94-40E5-9282-D46BE65EE818}"/>
                </a:ext>
              </a:extLst>
            </p:cNvPr>
            <p:cNvSpPr txBox="1">
              <a:spLocks noChangeArrowheads="1"/>
            </p:cNvSpPr>
            <p:nvPr/>
          </p:nvSpPr>
          <p:spPr bwMode="auto">
            <a:xfrm>
              <a:off x="17573" y="26268"/>
              <a:ext cx="1746856" cy="30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400">
                  <a:solidFill>
                    <a:srgbClr val="FFFFFF"/>
                  </a:solidFill>
                  <a:cs typeface="Arial" panose="020B0604020202020204" pitchFamily="34" charset="0"/>
                  <a:sym typeface="Arial" panose="020B0604020202020204" pitchFamily="34" charset="0"/>
                </a:rPr>
                <a:t>Anti-IL-4Rα mAb</a:t>
              </a:r>
            </a:p>
          </p:txBody>
        </p:sp>
      </p:grpSp>
      <p:grpSp>
        <p:nvGrpSpPr>
          <p:cNvPr id="20512" name="Rounded Rectangle 37">
            <a:extLst>
              <a:ext uri="{FF2B5EF4-FFF2-40B4-BE49-F238E27FC236}">
                <a16:creationId xmlns:a16="http://schemas.microsoft.com/office/drawing/2014/main" id="{DC59E7A5-0939-4708-8BB7-90A0E8E5146C}"/>
              </a:ext>
            </a:extLst>
          </p:cNvPr>
          <p:cNvGrpSpPr>
            <a:grpSpLocks/>
          </p:cNvGrpSpPr>
          <p:nvPr/>
        </p:nvGrpSpPr>
        <p:grpSpPr bwMode="auto">
          <a:xfrm>
            <a:off x="9898361" y="3354398"/>
            <a:ext cx="1782531" cy="611107"/>
            <a:chOff x="0" y="0"/>
            <a:chExt cx="1782001" cy="612001"/>
          </a:xfrm>
        </p:grpSpPr>
        <p:sp>
          <p:nvSpPr>
            <p:cNvPr id="470" name="Rounded Rectangle">
              <a:extLst>
                <a:ext uri="{FF2B5EF4-FFF2-40B4-BE49-F238E27FC236}">
                  <a16:creationId xmlns:a16="http://schemas.microsoft.com/office/drawing/2014/main" id="{2800E7B0-3A8F-4BDC-B256-42022AB3BF9B}"/>
                </a:ext>
              </a:extLst>
            </p:cNvPr>
            <p:cNvSpPr/>
            <p:nvPr/>
          </p:nvSpPr>
          <p:spPr>
            <a:xfrm>
              <a:off x="0" y="0"/>
              <a:ext cx="1782001" cy="612001"/>
            </a:xfrm>
            <a:prstGeom prst="roundRect">
              <a:avLst>
                <a:gd name="adj" fmla="val 16667"/>
              </a:avLst>
            </a:prstGeom>
            <a:noFill/>
            <a:ln w="19050" cap="flat">
              <a:solidFill>
                <a:srgbClr val="441C54"/>
              </a:solidFill>
              <a:prstDash val="solid"/>
              <a:miter lim="800000"/>
            </a:ln>
            <a:effectLst/>
          </p:spPr>
          <p:txBody>
            <a:bodyPr lIns="45712" tIns="45712" rIns="45712" bIns="45712" anchor="ctr"/>
            <a:lstStyle/>
            <a:p>
              <a:pPr algn="ctr">
                <a:defRPr>
                  <a:solidFill>
                    <a:srgbClr val="FFFFFF"/>
                  </a:solidFill>
                  <a:latin typeface="+mj-lt"/>
                  <a:ea typeface="+mj-ea"/>
                  <a:cs typeface="+mj-cs"/>
                  <a:sym typeface="Calibri"/>
                </a:defRPr>
              </a:pPr>
              <a:endParaRPr kern="0">
                <a:solidFill>
                  <a:srgbClr val="FFFFFF"/>
                </a:solidFill>
                <a:latin typeface="+mj-lt"/>
                <a:ea typeface="+mj-ea"/>
                <a:cs typeface="+mj-cs"/>
                <a:sym typeface="Calibri"/>
              </a:endParaRPr>
            </a:p>
          </p:txBody>
        </p:sp>
        <p:sp>
          <p:nvSpPr>
            <p:cNvPr id="20535" name="SC q 2w administered at home">
              <a:extLst>
                <a:ext uri="{FF2B5EF4-FFF2-40B4-BE49-F238E27FC236}">
                  <a16:creationId xmlns:a16="http://schemas.microsoft.com/office/drawing/2014/main" id="{2357979A-F245-4A12-9186-7C4F80E377FC}"/>
                </a:ext>
              </a:extLst>
            </p:cNvPr>
            <p:cNvSpPr txBox="1">
              <a:spLocks noChangeArrowheads="1"/>
            </p:cNvSpPr>
            <p:nvPr/>
          </p:nvSpPr>
          <p:spPr bwMode="auto">
            <a:xfrm>
              <a:off x="29874" y="74861"/>
              <a:ext cx="1722254" cy="46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200">
                  <a:solidFill>
                    <a:srgbClr val="FFFFFF"/>
                  </a:solidFill>
                  <a:cs typeface="Arial" panose="020B0604020202020204" pitchFamily="34" charset="0"/>
                  <a:sym typeface="Arial" panose="020B0604020202020204" pitchFamily="34" charset="0"/>
                </a:rPr>
                <a:t>SC q 2w administered at home</a:t>
              </a:r>
            </a:p>
          </p:txBody>
        </p:sp>
      </p:grpSp>
      <p:grpSp>
        <p:nvGrpSpPr>
          <p:cNvPr id="20513" name="Rounded Rectangle 38">
            <a:extLst>
              <a:ext uri="{FF2B5EF4-FFF2-40B4-BE49-F238E27FC236}">
                <a16:creationId xmlns:a16="http://schemas.microsoft.com/office/drawing/2014/main" id="{DC5C9CD3-36ED-48AE-8016-1E1165A5B6AC}"/>
              </a:ext>
            </a:extLst>
          </p:cNvPr>
          <p:cNvGrpSpPr>
            <a:grpSpLocks/>
          </p:cNvGrpSpPr>
          <p:nvPr/>
        </p:nvGrpSpPr>
        <p:grpSpPr bwMode="auto">
          <a:xfrm>
            <a:off x="9899949" y="4198838"/>
            <a:ext cx="1780943" cy="1420627"/>
            <a:chOff x="0" y="0"/>
            <a:chExt cx="1782001" cy="1420859"/>
          </a:xfrm>
        </p:grpSpPr>
        <p:sp>
          <p:nvSpPr>
            <p:cNvPr id="473" name="Rounded Rectangle">
              <a:extLst>
                <a:ext uri="{FF2B5EF4-FFF2-40B4-BE49-F238E27FC236}">
                  <a16:creationId xmlns:a16="http://schemas.microsoft.com/office/drawing/2014/main" id="{5CCF61A1-8447-4E0E-B220-D080DFD2C5DB}"/>
                </a:ext>
              </a:extLst>
            </p:cNvPr>
            <p:cNvSpPr/>
            <p:nvPr/>
          </p:nvSpPr>
          <p:spPr>
            <a:xfrm>
              <a:off x="0" y="0"/>
              <a:ext cx="1782001" cy="1420859"/>
            </a:xfrm>
            <a:prstGeom prst="roundRect">
              <a:avLst>
                <a:gd name="adj" fmla="val 16667"/>
              </a:avLst>
            </a:prstGeom>
            <a:noFill/>
            <a:ln w="19050" cap="flat">
              <a:solidFill>
                <a:srgbClr val="441C54"/>
              </a:solidFill>
              <a:prstDash val="solid"/>
              <a:miter lim="800000"/>
            </a:ln>
            <a:effectLst/>
          </p:spPr>
          <p:txBody>
            <a:bodyPr lIns="45712" tIns="45712" rIns="45712" bIns="45712" anchor="ctr"/>
            <a:lstStyle/>
            <a:p>
              <a:pPr algn="ctr">
                <a:defRPr>
                  <a:solidFill>
                    <a:srgbClr val="FFFFFF"/>
                  </a:solidFill>
                  <a:latin typeface="+mj-lt"/>
                  <a:ea typeface="+mj-ea"/>
                  <a:cs typeface="+mj-cs"/>
                  <a:sym typeface="Calibri"/>
                </a:defRPr>
              </a:pPr>
              <a:endParaRPr kern="0">
                <a:solidFill>
                  <a:srgbClr val="FFFFFF"/>
                </a:solidFill>
                <a:latin typeface="+mj-lt"/>
                <a:ea typeface="+mj-ea"/>
                <a:cs typeface="+mj-cs"/>
                <a:sym typeface="Calibri"/>
              </a:endParaRPr>
            </a:p>
          </p:txBody>
        </p:sp>
        <p:sp>
          <p:nvSpPr>
            <p:cNvPr id="20533" name="Hypersensitivity reactions (eg anaphylaxis, angioedema, urticaria, rash) have occurred following administration">
              <a:extLst>
                <a:ext uri="{FF2B5EF4-FFF2-40B4-BE49-F238E27FC236}">
                  <a16:creationId xmlns:a16="http://schemas.microsoft.com/office/drawing/2014/main" id="{D12BA029-DA4E-459B-878C-8C53BC3BF50A}"/>
                </a:ext>
              </a:extLst>
            </p:cNvPr>
            <p:cNvSpPr txBox="1">
              <a:spLocks noChangeArrowheads="1"/>
            </p:cNvSpPr>
            <p:nvPr/>
          </p:nvSpPr>
          <p:spPr bwMode="auto">
            <a:xfrm>
              <a:off x="69361" y="156413"/>
              <a:ext cx="1643280" cy="110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100">
                  <a:solidFill>
                    <a:srgbClr val="FFFFFF"/>
                  </a:solidFill>
                  <a:cs typeface="Arial" panose="020B0604020202020204" pitchFamily="34" charset="0"/>
                  <a:sym typeface="Arial" panose="020B0604020202020204" pitchFamily="34" charset="0"/>
                </a:rPr>
                <a:t>Hypersensitivity reactions (eg anaphylaxis, angioedema, urticaria, rash) have occurred following administration</a:t>
              </a:r>
            </a:p>
          </p:txBody>
        </p:sp>
      </p:grpSp>
      <p:grpSp>
        <p:nvGrpSpPr>
          <p:cNvPr id="20514" name="Rounded Rectangle 39">
            <a:extLst>
              <a:ext uri="{FF2B5EF4-FFF2-40B4-BE49-F238E27FC236}">
                <a16:creationId xmlns:a16="http://schemas.microsoft.com/office/drawing/2014/main" id="{5797638D-D9BA-4D97-8DDB-2CDFE71FAD98}"/>
              </a:ext>
            </a:extLst>
          </p:cNvPr>
          <p:cNvGrpSpPr>
            <a:grpSpLocks/>
          </p:cNvGrpSpPr>
          <p:nvPr/>
        </p:nvGrpSpPr>
        <p:grpSpPr bwMode="auto">
          <a:xfrm>
            <a:off x="368252" y="2844877"/>
            <a:ext cx="1365072" cy="346030"/>
            <a:chOff x="0" y="0"/>
            <a:chExt cx="1366202" cy="345460"/>
          </a:xfrm>
        </p:grpSpPr>
        <p:sp>
          <p:nvSpPr>
            <p:cNvPr id="476" name="Rounded Rectangle">
              <a:extLst>
                <a:ext uri="{FF2B5EF4-FFF2-40B4-BE49-F238E27FC236}">
                  <a16:creationId xmlns:a16="http://schemas.microsoft.com/office/drawing/2014/main" id="{F002ADA3-9FF8-424E-B081-C2079C6AA157}"/>
                </a:ext>
              </a:extLst>
            </p:cNvPr>
            <p:cNvSpPr/>
            <p:nvPr/>
          </p:nvSpPr>
          <p:spPr>
            <a:xfrm>
              <a:off x="0" y="0"/>
              <a:ext cx="1366202" cy="345460"/>
            </a:xfrm>
            <a:prstGeom prst="roundRect">
              <a:avLst>
                <a:gd name="adj" fmla="val 16667"/>
              </a:avLst>
            </a:prstGeom>
            <a:solidFill>
              <a:srgbClr val="F2F2F2"/>
            </a:solidFill>
            <a:ln w="19050" cap="flat">
              <a:solidFill>
                <a:srgbClr val="BFBFBF"/>
              </a:solidFill>
              <a:prstDash val="solid"/>
              <a:miter lim="800000"/>
            </a:ln>
            <a:effectLst/>
          </p:spPr>
          <p:txBody>
            <a:bodyPr lIns="45712" tIns="45712" rIns="45712" bIns="45712" anchor="ctr"/>
            <a:lstStyle/>
            <a:p>
              <a:pPr algn="ctr">
                <a:defRPr>
                  <a:solidFill>
                    <a:srgbClr val="FFFFFF"/>
                  </a:solidFill>
                  <a:latin typeface="+mj-lt"/>
                  <a:ea typeface="+mj-ea"/>
                  <a:cs typeface="+mj-cs"/>
                  <a:sym typeface="Calibri"/>
                </a:defRPr>
              </a:pPr>
              <a:endParaRPr kern="0">
                <a:solidFill>
                  <a:srgbClr val="FFFFFF"/>
                </a:solidFill>
                <a:latin typeface="+mj-lt"/>
                <a:ea typeface="+mj-ea"/>
                <a:cs typeface="+mj-cs"/>
                <a:sym typeface="Calibri"/>
              </a:endParaRPr>
            </a:p>
          </p:txBody>
        </p:sp>
        <p:sp>
          <p:nvSpPr>
            <p:cNvPr id="20531" name="Age">
              <a:extLst>
                <a:ext uri="{FF2B5EF4-FFF2-40B4-BE49-F238E27FC236}">
                  <a16:creationId xmlns:a16="http://schemas.microsoft.com/office/drawing/2014/main" id="{1A497D7A-41A8-487E-AE0E-22AEBC2AF384}"/>
                </a:ext>
              </a:extLst>
            </p:cNvPr>
            <p:cNvSpPr txBox="1">
              <a:spLocks noChangeArrowheads="1"/>
            </p:cNvSpPr>
            <p:nvPr/>
          </p:nvSpPr>
          <p:spPr bwMode="auto">
            <a:xfrm>
              <a:off x="16863" y="19115"/>
              <a:ext cx="1332476" cy="307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400" b="1">
                  <a:cs typeface="Arial" panose="020B0604020202020204" pitchFamily="34" charset="0"/>
                  <a:sym typeface="Arial" panose="020B0604020202020204" pitchFamily="34" charset="0"/>
                </a:rPr>
                <a:t>Age</a:t>
              </a:r>
            </a:p>
          </p:txBody>
        </p:sp>
      </p:grpSp>
      <p:grpSp>
        <p:nvGrpSpPr>
          <p:cNvPr id="20515" name="Rounded Rectangle 40">
            <a:extLst>
              <a:ext uri="{FF2B5EF4-FFF2-40B4-BE49-F238E27FC236}">
                <a16:creationId xmlns:a16="http://schemas.microsoft.com/office/drawing/2014/main" id="{08286B86-34FC-4E87-B56C-236E7C01B5C8}"/>
              </a:ext>
            </a:extLst>
          </p:cNvPr>
          <p:cNvGrpSpPr>
            <a:grpSpLocks/>
          </p:cNvGrpSpPr>
          <p:nvPr/>
        </p:nvGrpSpPr>
        <p:grpSpPr bwMode="auto">
          <a:xfrm>
            <a:off x="2042847" y="2830591"/>
            <a:ext cx="1780943" cy="360315"/>
            <a:chOff x="0" y="0"/>
            <a:chExt cx="1782000" cy="360002"/>
          </a:xfrm>
        </p:grpSpPr>
        <p:sp>
          <p:nvSpPr>
            <p:cNvPr id="479" name="Rounded Rectangle">
              <a:extLst>
                <a:ext uri="{FF2B5EF4-FFF2-40B4-BE49-F238E27FC236}">
                  <a16:creationId xmlns:a16="http://schemas.microsoft.com/office/drawing/2014/main" id="{ED613AE1-0CB6-4A1E-AE9A-2CA94FC3F7EE}"/>
                </a:ext>
              </a:extLst>
            </p:cNvPr>
            <p:cNvSpPr/>
            <p:nvPr/>
          </p:nvSpPr>
          <p:spPr>
            <a:xfrm>
              <a:off x="0" y="0"/>
              <a:ext cx="1782000" cy="360002"/>
            </a:xfrm>
            <a:prstGeom prst="roundRect">
              <a:avLst>
                <a:gd name="adj" fmla="val 16667"/>
              </a:avLst>
            </a:prstGeom>
            <a:noFill/>
            <a:ln w="19050" cap="flat">
              <a:solidFill>
                <a:srgbClr val="FF6600"/>
              </a:solidFill>
              <a:prstDash val="solid"/>
              <a:miter lim="800000"/>
            </a:ln>
            <a:effectLst/>
          </p:spPr>
          <p:txBody>
            <a:bodyPr lIns="45712" tIns="45712" rIns="45712" bIns="45712" anchor="ctr"/>
            <a:lstStyle/>
            <a:p>
              <a:pPr algn="ctr">
                <a:defRPr>
                  <a:solidFill>
                    <a:srgbClr val="FFFFFF"/>
                  </a:solidFill>
                  <a:latin typeface="+mj-lt"/>
                  <a:ea typeface="+mj-ea"/>
                  <a:cs typeface="+mj-cs"/>
                  <a:sym typeface="Calibri"/>
                </a:defRPr>
              </a:pPr>
              <a:endParaRPr kern="0">
                <a:solidFill>
                  <a:srgbClr val="FFFFFF"/>
                </a:solidFill>
                <a:latin typeface="+mj-lt"/>
                <a:ea typeface="+mj-ea"/>
                <a:cs typeface="+mj-cs"/>
                <a:sym typeface="Calibri"/>
              </a:endParaRPr>
            </a:p>
          </p:txBody>
        </p:sp>
        <p:sp>
          <p:nvSpPr>
            <p:cNvPr id="20529" name="6 years and older">
              <a:extLst>
                <a:ext uri="{FF2B5EF4-FFF2-40B4-BE49-F238E27FC236}">
                  <a16:creationId xmlns:a16="http://schemas.microsoft.com/office/drawing/2014/main" id="{5A435740-3BE8-4EEF-8141-807D2FC2121F}"/>
                </a:ext>
              </a:extLst>
            </p:cNvPr>
            <p:cNvSpPr txBox="1">
              <a:spLocks noChangeArrowheads="1"/>
            </p:cNvSpPr>
            <p:nvPr/>
          </p:nvSpPr>
          <p:spPr bwMode="auto">
            <a:xfrm>
              <a:off x="17572" y="26267"/>
              <a:ext cx="1746856" cy="30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400">
                  <a:solidFill>
                    <a:srgbClr val="FFFFFF"/>
                  </a:solidFill>
                  <a:cs typeface="Arial" panose="020B0604020202020204" pitchFamily="34" charset="0"/>
                  <a:sym typeface="Arial" panose="020B0604020202020204" pitchFamily="34" charset="0"/>
                </a:rPr>
                <a:t>6 years and older</a:t>
              </a:r>
            </a:p>
          </p:txBody>
        </p:sp>
      </p:grpSp>
      <p:grpSp>
        <p:nvGrpSpPr>
          <p:cNvPr id="20516" name="Rounded Rectangle 41">
            <a:extLst>
              <a:ext uri="{FF2B5EF4-FFF2-40B4-BE49-F238E27FC236}">
                <a16:creationId xmlns:a16="http://schemas.microsoft.com/office/drawing/2014/main" id="{E430357B-BC8C-4C77-BA82-692513A63D24}"/>
              </a:ext>
            </a:extLst>
          </p:cNvPr>
          <p:cNvGrpSpPr>
            <a:grpSpLocks/>
          </p:cNvGrpSpPr>
          <p:nvPr/>
        </p:nvGrpSpPr>
        <p:grpSpPr bwMode="auto">
          <a:xfrm>
            <a:off x="3953948" y="2832178"/>
            <a:ext cx="1780943" cy="360316"/>
            <a:chOff x="0" y="-1"/>
            <a:chExt cx="1782002" cy="360003"/>
          </a:xfrm>
        </p:grpSpPr>
        <p:sp>
          <p:nvSpPr>
            <p:cNvPr id="20526" name="Rounded Rectangle">
              <a:extLst>
                <a:ext uri="{FF2B5EF4-FFF2-40B4-BE49-F238E27FC236}">
                  <a16:creationId xmlns:a16="http://schemas.microsoft.com/office/drawing/2014/main" id="{A6B217E4-D59C-44B6-B832-32C4DC92F747}"/>
                </a:ext>
              </a:extLst>
            </p:cNvPr>
            <p:cNvSpPr>
              <a:spLocks noChangeArrowheads="1"/>
            </p:cNvSpPr>
            <p:nvPr/>
          </p:nvSpPr>
          <p:spPr bwMode="auto">
            <a:xfrm>
              <a:off x="0" y="-1"/>
              <a:ext cx="1782002" cy="360003"/>
            </a:xfrm>
            <a:prstGeom prst="roundRect">
              <a:avLst>
                <a:gd name="adj" fmla="val 16667"/>
              </a:avLst>
            </a:prstGeom>
            <a:noFill/>
            <a:ln w="19050">
              <a:solidFill>
                <a:srgbClr val="2ECC71"/>
              </a:solidFill>
              <a:miter lim="800000"/>
              <a:headEnd/>
              <a:tailEnd/>
            </a:ln>
            <a:extLst>
              <a:ext uri="{909E8E84-426E-40DD-AFC4-6F175D3DCCD1}">
                <a14:hiddenFill xmlns:a14="http://schemas.microsoft.com/office/drawing/2010/main">
                  <a:solidFill>
                    <a:srgbClr val="FFFFFF"/>
                  </a:solidFill>
                </a14:hiddenFill>
              </a:ext>
            </a:extLst>
          </p:spPr>
          <p:txBody>
            <a:bodyPr lIns="45712" tIns="45712" rIns="45712" bIns="45712" anchor="ct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endParaRPr lang="en-US" altLang="en-US" sz="1400">
                <a:solidFill>
                  <a:srgbClr val="FFFFFF"/>
                </a:solidFill>
                <a:cs typeface="Arial" panose="020B0604020202020204" pitchFamily="34" charset="0"/>
                <a:sym typeface="Arial" panose="020B0604020202020204" pitchFamily="34" charset="0"/>
              </a:endParaRPr>
            </a:p>
          </p:txBody>
        </p:sp>
        <p:sp>
          <p:nvSpPr>
            <p:cNvPr id="20527" name="18 years and older">
              <a:extLst>
                <a:ext uri="{FF2B5EF4-FFF2-40B4-BE49-F238E27FC236}">
                  <a16:creationId xmlns:a16="http://schemas.microsoft.com/office/drawing/2014/main" id="{55C39B7B-6995-49DD-9FE3-DA6FED0CBB74}"/>
                </a:ext>
              </a:extLst>
            </p:cNvPr>
            <p:cNvSpPr txBox="1">
              <a:spLocks noChangeArrowheads="1"/>
            </p:cNvSpPr>
            <p:nvPr/>
          </p:nvSpPr>
          <p:spPr bwMode="auto">
            <a:xfrm>
              <a:off x="17573" y="26268"/>
              <a:ext cx="1746856" cy="30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400">
                  <a:solidFill>
                    <a:srgbClr val="FFFFFF"/>
                  </a:solidFill>
                  <a:cs typeface="Arial" panose="020B0604020202020204" pitchFamily="34" charset="0"/>
                  <a:sym typeface="Arial" panose="020B0604020202020204" pitchFamily="34" charset="0"/>
                </a:rPr>
                <a:t>18 years and older</a:t>
              </a:r>
            </a:p>
          </p:txBody>
        </p:sp>
      </p:grpSp>
      <p:grpSp>
        <p:nvGrpSpPr>
          <p:cNvPr id="20517" name="Rounded Rectangle 47">
            <a:extLst>
              <a:ext uri="{FF2B5EF4-FFF2-40B4-BE49-F238E27FC236}">
                <a16:creationId xmlns:a16="http://schemas.microsoft.com/office/drawing/2014/main" id="{C564F6AB-374E-4C5E-8056-80DD6C38C05E}"/>
              </a:ext>
            </a:extLst>
          </p:cNvPr>
          <p:cNvGrpSpPr>
            <a:grpSpLocks/>
          </p:cNvGrpSpPr>
          <p:nvPr/>
        </p:nvGrpSpPr>
        <p:grpSpPr bwMode="auto">
          <a:xfrm>
            <a:off x="5974572" y="2851226"/>
            <a:ext cx="1780943" cy="360316"/>
            <a:chOff x="0" y="-1"/>
            <a:chExt cx="1782002" cy="360003"/>
          </a:xfrm>
        </p:grpSpPr>
        <p:sp>
          <p:nvSpPr>
            <p:cNvPr id="20524" name="Rounded Rectangle">
              <a:extLst>
                <a:ext uri="{FF2B5EF4-FFF2-40B4-BE49-F238E27FC236}">
                  <a16:creationId xmlns:a16="http://schemas.microsoft.com/office/drawing/2014/main" id="{A09DB025-1980-4EE0-A3CB-EACD467C775E}"/>
                </a:ext>
              </a:extLst>
            </p:cNvPr>
            <p:cNvSpPr>
              <a:spLocks noChangeArrowheads="1"/>
            </p:cNvSpPr>
            <p:nvPr/>
          </p:nvSpPr>
          <p:spPr bwMode="auto">
            <a:xfrm>
              <a:off x="0" y="-1"/>
              <a:ext cx="1782002" cy="360003"/>
            </a:xfrm>
            <a:prstGeom prst="roundRect">
              <a:avLst>
                <a:gd name="adj" fmla="val 16667"/>
              </a:avLst>
            </a:prstGeom>
            <a:noFill/>
            <a:ln w="19050">
              <a:solidFill>
                <a:srgbClr val="125887"/>
              </a:solidFill>
              <a:miter lim="800000"/>
              <a:headEnd/>
              <a:tailEnd/>
            </a:ln>
            <a:extLst>
              <a:ext uri="{909E8E84-426E-40DD-AFC4-6F175D3DCCD1}">
                <a14:hiddenFill xmlns:a14="http://schemas.microsoft.com/office/drawing/2010/main">
                  <a:solidFill>
                    <a:srgbClr val="FFFFFF"/>
                  </a:solidFill>
                </a14:hiddenFill>
              </a:ext>
            </a:extLst>
          </p:spPr>
          <p:txBody>
            <a:bodyPr lIns="45712" tIns="45712" rIns="45712" bIns="45712" anchor="ct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endParaRPr lang="en-US" altLang="en-US" sz="1400">
                <a:solidFill>
                  <a:srgbClr val="FFFFFF"/>
                </a:solidFill>
                <a:cs typeface="Arial" panose="020B0604020202020204" pitchFamily="34" charset="0"/>
                <a:sym typeface="Arial" panose="020B0604020202020204" pitchFamily="34" charset="0"/>
              </a:endParaRPr>
            </a:p>
          </p:txBody>
        </p:sp>
        <p:sp>
          <p:nvSpPr>
            <p:cNvPr id="20525" name="12 years and older">
              <a:extLst>
                <a:ext uri="{FF2B5EF4-FFF2-40B4-BE49-F238E27FC236}">
                  <a16:creationId xmlns:a16="http://schemas.microsoft.com/office/drawing/2014/main" id="{4E07AA05-68EB-4E80-BA7E-5DFAAFC97A2E}"/>
                </a:ext>
              </a:extLst>
            </p:cNvPr>
            <p:cNvSpPr txBox="1">
              <a:spLocks noChangeArrowheads="1"/>
            </p:cNvSpPr>
            <p:nvPr/>
          </p:nvSpPr>
          <p:spPr bwMode="auto">
            <a:xfrm>
              <a:off x="17573" y="26268"/>
              <a:ext cx="1746856" cy="30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400">
                  <a:solidFill>
                    <a:srgbClr val="FFFFFF"/>
                  </a:solidFill>
                  <a:cs typeface="Arial" panose="020B0604020202020204" pitchFamily="34" charset="0"/>
                  <a:sym typeface="Arial" panose="020B0604020202020204" pitchFamily="34" charset="0"/>
                </a:rPr>
                <a:t>6 years and older</a:t>
              </a:r>
            </a:p>
          </p:txBody>
        </p:sp>
      </p:grpSp>
      <p:grpSp>
        <p:nvGrpSpPr>
          <p:cNvPr id="20518" name="Rounded Rectangle 71">
            <a:extLst>
              <a:ext uri="{FF2B5EF4-FFF2-40B4-BE49-F238E27FC236}">
                <a16:creationId xmlns:a16="http://schemas.microsoft.com/office/drawing/2014/main" id="{35229823-3250-447C-95E3-955692D2BB39}"/>
              </a:ext>
            </a:extLst>
          </p:cNvPr>
          <p:cNvGrpSpPr>
            <a:grpSpLocks/>
          </p:cNvGrpSpPr>
          <p:nvPr/>
        </p:nvGrpSpPr>
        <p:grpSpPr bwMode="auto">
          <a:xfrm>
            <a:off x="7952340" y="2836940"/>
            <a:ext cx="1782531" cy="360315"/>
            <a:chOff x="0" y="-1"/>
            <a:chExt cx="1782002" cy="360003"/>
          </a:xfrm>
        </p:grpSpPr>
        <p:sp>
          <p:nvSpPr>
            <p:cNvPr id="20522" name="Rounded Rectangle">
              <a:extLst>
                <a:ext uri="{FF2B5EF4-FFF2-40B4-BE49-F238E27FC236}">
                  <a16:creationId xmlns:a16="http://schemas.microsoft.com/office/drawing/2014/main" id="{9DFBD099-5EC1-4E55-A16F-BA46E39E05D0}"/>
                </a:ext>
              </a:extLst>
            </p:cNvPr>
            <p:cNvSpPr>
              <a:spLocks noChangeArrowheads="1"/>
            </p:cNvSpPr>
            <p:nvPr/>
          </p:nvSpPr>
          <p:spPr bwMode="auto">
            <a:xfrm>
              <a:off x="0" y="-1"/>
              <a:ext cx="1782002" cy="360003"/>
            </a:xfrm>
            <a:prstGeom prst="roundRect">
              <a:avLst>
                <a:gd name="adj" fmla="val 16667"/>
              </a:avLst>
            </a:prstGeom>
            <a:noFill/>
            <a:ln w="19050">
              <a:solidFill>
                <a:srgbClr val="125887"/>
              </a:solidFill>
              <a:miter lim="800000"/>
              <a:headEnd/>
              <a:tailEnd/>
            </a:ln>
            <a:extLst>
              <a:ext uri="{909E8E84-426E-40DD-AFC4-6F175D3DCCD1}">
                <a14:hiddenFill xmlns:a14="http://schemas.microsoft.com/office/drawing/2010/main">
                  <a:solidFill>
                    <a:srgbClr val="FFFFFF"/>
                  </a:solidFill>
                </a14:hiddenFill>
              </a:ext>
            </a:extLst>
          </p:spPr>
          <p:txBody>
            <a:bodyPr lIns="45712" tIns="45712" rIns="45712" bIns="45712" anchor="ct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endParaRPr lang="en-US" altLang="en-US" sz="1400">
                <a:solidFill>
                  <a:srgbClr val="FFFFFF"/>
                </a:solidFill>
                <a:cs typeface="Arial" panose="020B0604020202020204" pitchFamily="34" charset="0"/>
                <a:sym typeface="Arial" panose="020B0604020202020204" pitchFamily="34" charset="0"/>
              </a:endParaRPr>
            </a:p>
          </p:txBody>
        </p:sp>
        <p:sp>
          <p:nvSpPr>
            <p:cNvPr id="20523" name="12 years and older">
              <a:extLst>
                <a:ext uri="{FF2B5EF4-FFF2-40B4-BE49-F238E27FC236}">
                  <a16:creationId xmlns:a16="http://schemas.microsoft.com/office/drawing/2014/main" id="{88E6F685-C90D-492F-B9F0-D133FAE370A0}"/>
                </a:ext>
              </a:extLst>
            </p:cNvPr>
            <p:cNvSpPr txBox="1">
              <a:spLocks noChangeArrowheads="1"/>
            </p:cNvSpPr>
            <p:nvPr/>
          </p:nvSpPr>
          <p:spPr bwMode="auto">
            <a:xfrm>
              <a:off x="17573" y="26267"/>
              <a:ext cx="1746856" cy="30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400">
                  <a:solidFill>
                    <a:srgbClr val="FFFFFF"/>
                  </a:solidFill>
                  <a:cs typeface="Arial" panose="020B0604020202020204" pitchFamily="34" charset="0"/>
                  <a:sym typeface="Arial" panose="020B0604020202020204" pitchFamily="34" charset="0"/>
                </a:rPr>
                <a:t>12 years and older</a:t>
              </a:r>
            </a:p>
          </p:txBody>
        </p:sp>
      </p:grpSp>
      <p:grpSp>
        <p:nvGrpSpPr>
          <p:cNvPr id="20519" name="Rounded Rectangle 72">
            <a:extLst>
              <a:ext uri="{FF2B5EF4-FFF2-40B4-BE49-F238E27FC236}">
                <a16:creationId xmlns:a16="http://schemas.microsoft.com/office/drawing/2014/main" id="{7A2E397D-6EA6-4E90-866E-4B667F50ADD9}"/>
              </a:ext>
            </a:extLst>
          </p:cNvPr>
          <p:cNvGrpSpPr>
            <a:grpSpLocks/>
          </p:cNvGrpSpPr>
          <p:nvPr/>
        </p:nvGrpSpPr>
        <p:grpSpPr bwMode="auto">
          <a:xfrm>
            <a:off x="9860266" y="2822654"/>
            <a:ext cx="1782531" cy="360316"/>
            <a:chOff x="0" y="-1"/>
            <a:chExt cx="1782002" cy="360003"/>
          </a:xfrm>
        </p:grpSpPr>
        <p:sp>
          <p:nvSpPr>
            <p:cNvPr id="20520" name="Rounded Rectangle">
              <a:extLst>
                <a:ext uri="{FF2B5EF4-FFF2-40B4-BE49-F238E27FC236}">
                  <a16:creationId xmlns:a16="http://schemas.microsoft.com/office/drawing/2014/main" id="{240F8861-4487-4994-B5F1-938189080F3A}"/>
                </a:ext>
              </a:extLst>
            </p:cNvPr>
            <p:cNvSpPr>
              <a:spLocks noChangeArrowheads="1"/>
            </p:cNvSpPr>
            <p:nvPr/>
          </p:nvSpPr>
          <p:spPr bwMode="auto">
            <a:xfrm>
              <a:off x="0" y="-1"/>
              <a:ext cx="1782002" cy="360003"/>
            </a:xfrm>
            <a:prstGeom prst="roundRect">
              <a:avLst>
                <a:gd name="adj" fmla="val 16667"/>
              </a:avLst>
            </a:prstGeom>
            <a:noFill/>
            <a:ln w="19050">
              <a:solidFill>
                <a:srgbClr val="125887"/>
              </a:solidFill>
              <a:miter lim="800000"/>
              <a:headEnd/>
              <a:tailEnd/>
            </a:ln>
            <a:extLst>
              <a:ext uri="{909E8E84-426E-40DD-AFC4-6F175D3DCCD1}">
                <a14:hiddenFill xmlns:a14="http://schemas.microsoft.com/office/drawing/2010/main">
                  <a:solidFill>
                    <a:srgbClr val="FFFFFF"/>
                  </a:solidFill>
                </a14:hiddenFill>
              </a:ext>
            </a:extLst>
          </p:spPr>
          <p:txBody>
            <a:bodyPr lIns="45712" tIns="45712" rIns="45712" bIns="45712" anchor="ct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endParaRPr lang="en-US" altLang="en-US" sz="1400">
                <a:solidFill>
                  <a:srgbClr val="FFFFFF"/>
                </a:solidFill>
                <a:cs typeface="Arial" panose="020B0604020202020204" pitchFamily="34" charset="0"/>
                <a:sym typeface="Arial" panose="020B0604020202020204" pitchFamily="34" charset="0"/>
              </a:endParaRPr>
            </a:p>
          </p:txBody>
        </p:sp>
        <p:sp>
          <p:nvSpPr>
            <p:cNvPr id="20521" name="12 years and older">
              <a:extLst>
                <a:ext uri="{FF2B5EF4-FFF2-40B4-BE49-F238E27FC236}">
                  <a16:creationId xmlns:a16="http://schemas.microsoft.com/office/drawing/2014/main" id="{449F02F6-81D2-4C21-A231-B25E5CFB3CBF}"/>
                </a:ext>
              </a:extLst>
            </p:cNvPr>
            <p:cNvSpPr txBox="1">
              <a:spLocks noChangeArrowheads="1"/>
            </p:cNvSpPr>
            <p:nvPr/>
          </p:nvSpPr>
          <p:spPr bwMode="auto">
            <a:xfrm>
              <a:off x="17573" y="26268"/>
              <a:ext cx="1746856" cy="30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2" tIns="45712" rIns="45712" bIns="45712"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ct val="0"/>
                </a:spcBef>
                <a:buClrTx/>
                <a:buSzTx/>
                <a:buFontTx/>
                <a:buNone/>
              </a:pPr>
              <a:r>
                <a:rPr lang="en-US" altLang="en-US" sz="1400" dirty="0">
                  <a:solidFill>
                    <a:srgbClr val="FFFFFF"/>
                  </a:solidFill>
                  <a:cs typeface="Arial" panose="020B0604020202020204" pitchFamily="34" charset="0"/>
                  <a:sym typeface="Arial" panose="020B0604020202020204" pitchFamily="34" charset="0"/>
                </a:rPr>
                <a:t>6 years and older</a:t>
              </a:r>
            </a:p>
          </p:txBody>
        </p:sp>
      </p:gr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a:extLst>
              <a:ext uri="{FF2B5EF4-FFF2-40B4-BE49-F238E27FC236}">
                <a16:creationId xmlns:a16="http://schemas.microsoft.com/office/drawing/2014/main" id="{E1BB8A54-FE71-4259-8C85-C64183221D11}"/>
              </a:ext>
            </a:extLst>
          </p:cNvPr>
          <p:cNvSpPr>
            <a:spLocks noGrp="1" noChangeArrowheads="1"/>
          </p:cNvSpPr>
          <p:nvPr>
            <p:ph type="title"/>
          </p:nvPr>
        </p:nvSpPr>
        <p:spPr/>
        <p:txBody>
          <a:bodyPr/>
          <a:lstStyle/>
          <a:p>
            <a:r>
              <a:rPr lang="en-US" altLang="en-US" dirty="0"/>
              <a:t>Tezepelumab</a:t>
            </a:r>
          </a:p>
        </p:txBody>
      </p:sp>
      <p:sp>
        <p:nvSpPr>
          <p:cNvPr id="27651" name="Content Placeholder 3">
            <a:extLst>
              <a:ext uri="{FF2B5EF4-FFF2-40B4-BE49-F238E27FC236}">
                <a16:creationId xmlns:a16="http://schemas.microsoft.com/office/drawing/2014/main" id="{FE9A97D2-C0CC-4619-BD1F-2CE09668E205}"/>
              </a:ext>
            </a:extLst>
          </p:cNvPr>
          <p:cNvSpPr>
            <a:spLocks noGrp="1" noChangeArrowheads="1"/>
          </p:cNvSpPr>
          <p:nvPr>
            <p:ph idx="1"/>
          </p:nvPr>
        </p:nvSpPr>
        <p:spPr/>
        <p:txBody>
          <a:bodyPr/>
          <a:lstStyle/>
          <a:p>
            <a:r>
              <a:rPr lang="en-US" altLang="en-US" dirty="0"/>
              <a:t>Blocks inflammatory pathway(anti-TSLP) more upstream</a:t>
            </a:r>
          </a:p>
          <a:p>
            <a:r>
              <a:rPr lang="en-US" altLang="en-US" dirty="0"/>
              <a:t>Indicated age 12 and up</a:t>
            </a:r>
          </a:p>
          <a:p>
            <a:r>
              <a:rPr lang="en-US" altLang="en-US" dirty="0"/>
              <a:t>Appears to work in patient with low Eosinophil counts &lt;150</a:t>
            </a:r>
          </a:p>
          <a:p>
            <a:r>
              <a:rPr lang="en-US" altLang="en-US" dirty="0"/>
              <a:t>Did not achieve statistical significance in trial in steroid dependent patients</a:t>
            </a:r>
          </a:p>
          <a:p>
            <a:r>
              <a:rPr lang="en-US" altLang="en-US" dirty="0"/>
              <a:t>Adverse event profile similar to other biologics</a:t>
            </a:r>
          </a:p>
          <a:p>
            <a:r>
              <a:rPr lang="en-US" altLang="en-US" dirty="0"/>
              <a:t>No head-to-head data with current therapies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F9796EB-4ADD-48BA-A5B3-8A8FF36BCFAB}"/>
              </a:ext>
            </a:extLst>
          </p:cNvPr>
          <p:cNvSpPr>
            <a:spLocks noGrp="1"/>
          </p:cNvSpPr>
          <p:nvPr>
            <p:ph type="title"/>
          </p:nvPr>
        </p:nvSpPr>
        <p:spPr/>
        <p:txBody>
          <a:bodyPr>
            <a:normAutofit/>
          </a:bodyPr>
          <a:lstStyle/>
          <a:p>
            <a:r>
              <a:rPr kumimoji="0" lang="en-US" sz="2400" b="1" i="0" u="none" strike="noStrike" kern="1200" cap="none" spc="0" normalizeH="0" baseline="0">
                <a:ln>
                  <a:noFill/>
                </a:ln>
                <a:solidFill>
                  <a:schemeClr val="tx2"/>
                </a:solidFill>
                <a:effectLst/>
                <a:uLnTx/>
                <a:uFillTx/>
                <a:latin typeface="Arial" panose="020B0604020202020204"/>
                <a:ea typeface="+mj-ea"/>
                <a:cs typeface="+mj-cs"/>
              </a:rPr>
              <a:t>Tezepelumab Resulted in Early, Sustained, and Significant </a:t>
            </a:r>
            <a:br>
              <a:rPr kumimoji="0" lang="en-US" sz="2400" b="1" i="0" u="none" strike="noStrike" kern="1200" cap="none" spc="0" normalizeH="0" baseline="0">
                <a:ln>
                  <a:noFill/>
                </a:ln>
                <a:solidFill>
                  <a:schemeClr val="tx2"/>
                </a:solidFill>
                <a:effectLst/>
                <a:uLnTx/>
                <a:uFillTx/>
                <a:latin typeface="Arial" panose="020B0604020202020204"/>
                <a:ea typeface="+mj-ea"/>
                <a:cs typeface="+mj-cs"/>
              </a:rPr>
            </a:br>
            <a:r>
              <a:rPr kumimoji="0" lang="en-US" sz="2400" b="1" i="0" u="none" strike="noStrike" kern="1200" cap="none" spc="0" normalizeH="0" baseline="0">
                <a:ln>
                  <a:noFill/>
                </a:ln>
                <a:solidFill>
                  <a:schemeClr val="tx2"/>
                </a:solidFill>
                <a:effectLst/>
                <a:uLnTx/>
                <a:uFillTx/>
                <a:latin typeface="Arial" panose="020B0604020202020204"/>
                <a:ea typeface="+mj-ea"/>
                <a:cs typeface="+mj-cs"/>
              </a:rPr>
              <a:t>Improvement in Lung Function versus Placebo </a:t>
            </a:r>
            <a:r>
              <a:rPr lang="en-US" sz="2400">
                <a:solidFill>
                  <a:schemeClr val="tx2"/>
                </a:solidFill>
                <a:latin typeface="Arial" panose="020B0604020202020204"/>
              </a:rPr>
              <a:t>at</a:t>
            </a:r>
            <a:r>
              <a:rPr kumimoji="0" lang="en-US" sz="2400" b="1" i="0" u="none" strike="noStrike" kern="1200" cap="none" spc="0" normalizeH="0" baseline="0">
                <a:ln>
                  <a:noFill/>
                </a:ln>
                <a:solidFill>
                  <a:schemeClr val="tx2"/>
                </a:solidFill>
                <a:effectLst/>
                <a:uLnTx/>
                <a:uFillTx/>
                <a:latin typeface="Arial" panose="020B0604020202020204"/>
                <a:ea typeface="+mj-ea"/>
                <a:cs typeface="+mj-cs"/>
              </a:rPr>
              <a:t> 52 Weeks</a:t>
            </a:r>
            <a:r>
              <a:rPr kumimoji="0" lang="en-US" sz="2400" b="1" i="0" u="none" strike="noStrike" kern="1200" cap="none" spc="0" normalizeH="0" baseline="30000">
                <a:ln>
                  <a:noFill/>
                </a:ln>
                <a:solidFill>
                  <a:schemeClr val="tx2"/>
                </a:solidFill>
                <a:effectLst/>
                <a:uLnTx/>
                <a:uFillTx/>
                <a:latin typeface="Arial" panose="020B0604020202020204"/>
                <a:ea typeface="+mj-ea"/>
                <a:cs typeface="+mj-cs"/>
              </a:rPr>
              <a:t>1,2</a:t>
            </a:r>
            <a:endParaRPr lang="en-US" dirty="0">
              <a:solidFill>
                <a:schemeClr val="tx2"/>
              </a:solidFill>
            </a:endParaRPr>
          </a:p>
        </p:txBody>
      </p:sp>
      <p:pic>
        <p:nvPicPr>
          <p:cNvPr id="3" name="Picture 2">
            <a:extLst>
              <a:ext uri="{FF2B5EF4-FFF2-40B4-BE49-F238E27FC236}">
                <a16:creationId xmlns:a16="http://schemas.microsoft.com/office/drawing/2014/main" id="{0F59053B-3303-4FBD-8959-DA0EBFF32C2F}"/>
              </a:ext>
            </a:extLst>
          </p:cNvPr>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6598478-1438-47D4-8EB6-2448DFDF8A6B}"/>
              </a:ext>
            </a:extLst>
          </p:cNvPr>
          <p:cNvSpPr/>
          <p:nvPr/>
        </p:nvSpPr>
        <p:spPr>
          <a:xfrm>
            <a:off x="9463177" y="5909095"/>
            <a:ext cx="2613804" cy="11300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EC78BAC-D8FD-43DD-BF9A-8C5F1CBAB375}"/>
              </a:ext>
            </a:extLst>
          </p:cNvPr>
          <p:cNvSpPr/>
          <p:nvPr/>
        </p:nvSpPr>
        <p:spPr>
          <a:xfrm>
            <a:off x="129396" y="112143"/>
            <a:ext cx="1095555" cy="1466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56494E8-108B-43AC-986A-2F9D0604B186}"/>
              </a:ext>
            </a:extLst>
          </p:cNvPr>
          <p:cNvSpPr/>
          <p:nvPr/>
        </p:nvSpPr>
        <p:spPr>
          <a:xfrm>
            <a:off x="4149306" y="6679433"/>
            <a:ext cx="603849" cy="1121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0E7A03-4B04-4D62-A3B3-468DC3F76E0C}"/>
              </a:ext>
            </a:extLst>
          </p:cNvPr>
          <p:cNvSpPr/>
          <p:nvPr/>
        </p:nvSpPr>
        <p:spPr>
          <a:xfrm>
            <a:off x="1423359" y="5598543"/>
            <a:ext cx="914400" cy="1639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736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F67F0-D36C-4895-9B16-27AB02CFB97C}"/>
              </a:ext>
            </a:extLst>
          </p:cNvPr>
          <p:cNvSpPr>
            <a:spLocks noGrp="1"/>
          </p:cNvSpPr>
          <p:nvPr>
            <p:ph type="title"/>
          </p:nvPr>
        </p:nvSpPr>
        <p:spPr/>
        <p:txBody>
          <a:bodyPr/>
          <a:lstStyle/>
          <a:p>
            <a:r>
              <a:rPr lang="en-US" dirty="0"/>
              <a:t>Biologics in Asthma</a:t>
            </a:r>
          </a:p>
        </p:txBody>
      </p:sp>
      <p:sp>
        <p:nvSpPr>
          <p:cNvPr id="3" name="Content Placeholder 2">
            <a:extLst>
              <a:ext uri="{FF2B5EF4-FFF2-40B4-BE49-F238E27FC236}">
                <a16:creationId xmlns:a16="http://schemas.microsoft.com/office/drawing/2014/main" id="{D0BC2AEA-21E6-4EF4-9E44-54B24AB2808A}"/>
              </a:ext>
            </a:extLst>
          </p:cNvPr>
          <p:cNvSpPr>
            <a:spLocks noGrp="1"/>
          </p:cNvSpPr>
          <p:nvPr>
            <p:ph idx="1"/>
          </p:nvPr>
        </p:nvSpPr>
        <p:spPr/>
        <p:txBody>
          <a:bodyPr/>
          <a:lstStyle/>
          <a:p>
            <a:r>
              <a:rPr lang="en-US" dirty="0"/>
              <a:t>Pathophysiology</a:t>
            </a:r>
          </a:p>
          <a:p>
            <a:r>
              <a:rPr lang="en-US" dirty="0"/>
              <a:t>What is severe asthma?</a:t>
            </a:r>
          </a:p>
          <a:p>
            <a:r>
              <a:rPr lang="en-US" dirty="0"/>
              <a:t>Current biologics</a:t>
            </a:r>
          </a:p>
          <a:p>
            <a:r>
              <a:rPr lang="en-US" b="1" dirty="0"/>
              <a:t>How to choose therapy</a:t>
            </a:r>
          </a:p>
          <a:p>
            <a:r>
              <a:rPr lang="en-US" dirty="0"/>
              <a:t>Switch therapy</a:t>
            </a:r>
          </a:p>
          <a:p>
            <a:r>
              <a:rPr lang="en-US" dirty="0"/>
              <a:t>Combine therapy and are biologics curative </a:t>
            </a:r>
          </a:p>
          <a:p>
            <a:r>
              <a:rPr lang="en-US" dirty="0"/>
              <a:t>Cases</a:t>
            </a:r>
          </a:p>
        </p:txBody>
      </p:sp>
    </p:spTree>
    <p:extLst>
      <p:ext uri="{BB962C8B-B14F-4D97-AF65-F5344CB8AC3E}">
        <p14:creationId xmlns:p14="http://schemas.microsoft.com/office/powerpoint/2010/main" val="2731519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7EA3CB-4FDB-4448-975A-3175EC43067E}"/>
              </a:ext>
            </a:extLst>
          </p:cNvPr>
          <p:cNvSpPr>
            <a:spLocks noGrp="1"/>
          </p:cNvSpPr>
          <p:nvPr>
            <p:ph type="title"/>
          </p:nvPr>
        </p:nvSpPr>
        <p:spPr/>
        <p:txBody>
          <a:bodyPr/>
          <a:lstStyle/>
          <a:p>
            <a:r>
              <a:rPr lang="en-US" dirty="0"/>
              <a:t>How To Choose a Biologic for Your Patient</a:t>
            </a:r>
          </a:p>
        </p:txBody>
      </p:sp>
      <p:sp>
        <p:nvSpPr>
          <p:cNvPr id="4" name="Content Placeholder 3">
            <a:extLst>
              <a:ext uri="{FF2B5EF4-FFF2-40B4-BE49-F238E27FC236}">
                <a16:creationId xmlns:a16="http://schemas.microsoft.com/office/drawing/2014/main" id="{6A19887A-89CF-406E-BED8-E499B62A5563}"/>
              </a:ext>
            </a:extLst>
          </p:cNvPr>
          <p:cNvSpPr>
            <a:spLocks noGrp="1"/>
          </p:cNvSpPr>
          <p:nvPr>
            <p:ph idx="1"/>
          </p:nvPr>
        </p:nvSpPr>
        <p:spPr/>
        <p:txBody>
          <a:bodyPr>
            <a:normAutofit/>
          </a:bodyPr>
          <a:lstStyle/>
          <a:p>
            <a:r>
              <a:rPr lang="en-US" sz="3200" dirty="0"/>
              <a:t>Biologics work in about 60% of asthma patients-pre Tezepelumab</a:t>
            </a:r>
            <a:r>
              <a:rPr lang="en-US" sz="3200" baseline="30000" dirty="0"/>
              <a:t>1</a:t>
            </a:r>
            <a:endParaRPr lang="en-US" sz="3200" dirty="0"/>
          </a:p>
          <a:p>
            <a:r>
              <a:rPr lang="en-US" sz="3200" dirty="0"/>
              <a:t>All of the approved biologics work better in patients with higher Eos</a:t>
            </a:r>
          </a:p>
          <a:p>
            <a:pPr marL="0" indent="0">
              <a:buNone/>
            </a:pPr>
            <a:endParaRPr lang="en-US" sz="4400" dirty="0"/>
          </a:p>
        </p:txBody>
      </p:sp>
      <p:sp>
        <p:nvSpPr>
          <p:cNvPr id="2" name="Footer Placeholder 1">
            <a:extLst>
              <a:ext uri="{FF2B5EF4-FFF2-40B4-BE49-F238E27FC236}">
                <a16:creationId xmlns:a16="http://schemas.microsoft.com/office/drawing/2014/main" id="{F114BDC3-578B-47FF-9716-C11E1ADE30CA}"/>
              </a:ext>
            </a:extLst>
          </p:cNvPr>
          <p:cNvSpPr>
            <a:spLocks noGrp="1"/>
          </p:cNvSpPr>
          <p:nvPr>
            <p:ph type="ftr" sz="quarter" idx="11"/>
          </p:nvPr>
        </p:nvSpPr>
        <p:spPr>
          <a:xfrm>
            <a:off x="3700732" y="6356350"/>
            <a:ext cx="4452668" cy="365125"/>
          </a:xfrm>
        </p:spPr>
        <p:txBody>
          <a:bodyPr/>
          <a:lstStyle/>
          <a:p>
            <a:r>
              <a:rPr lang="en-US" b="1" dirty="0">
                <a:solidFill>
                  <a:schemeClr val="tx1"/>
                </a:solidFill>
              </a:rPr>
              <a:t>1 </a:t>
            </a:r>
            <a:r>
              <a:rPr lang="en-US" b="1" dirty="0" err="1">
                <a:solidFill>
                  <a:schemeClr val="tx1"/>
                </a:solidFill>
              </a:rPr>
              <a:t>Numata</a:t>
            </a:r>
            <a:r>
              <a:rPr lang="en-US" b="1" dirty="0">
                <a:solidFill>
                  <a:schemeClr val="tx1"/>
                </a:solidFill>
              </a:rPr>
              <a:t> et </a:t>
            </a:r>
            <a:r>
              <a:rPr lang="en-US" b="1" dirty="0" err="1">
                <a:solidFill>
                  <a:schemeClr val="tx1"/>
                </a:solidFill>
              </a:rPr>
              <a:t>al.,Journal</a:t>
            </a:r>
            <a:r>
              <a:rPr lang="en-US" b="1" dirty="0">
                <a:solidFill>
                  <a:schemeClr val="tx1"/>
                </a:solidFill>
              </a:rPr>
              <a:t> of Asthma and Allergy 2021:14 609–618</a:t>
            </a:r>
          </a:p>
        </p:txBody>
      </p:sp>
    </p:spTree>
    <p:extLst>
      <p:ext uri="{BB962C8B-B14F-4D97-AF65-F5344CB8AC3E}">
        <p14:creationId xmlns:p14="http://schemas.microsoft.com/office/powerpoint/2010/main" val="714920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F25A6326-4F8C-4140-B3B5-4825EDBCEB9B}"/>
              </a:ext>
            </a:extLst>
          </p:cNvPr>
          <p:cNvSpPr>
            <a:spLocks noGrp="1" noChangeArrowheads="1"/>
          </p:cNvSpPr>
          <p:nvPr>
            <p:ph type="title"/>
          </p:nvPr>
        </p:nvSpPr>
        <p:spPr/>
        <p:txBody>
          <a:bodyPr/>
          <a:lstStyle/>
          <a:p>
            <a:r>
              <a:rPr lang="en-US" altLang="en-US"/>
              <a:t>Learning Objectives</a:t>
            </a:r>
          </a:p>
        </p:txBody>
      </p:sp>
      <p:sp>
        <p:nvSpPr>
          <p:cNvPr id="6147" name="Content Placeholder 2">
            <a:extLst>
              <a:ext uri="{FF2B5EF4-FFF2-40B4-BE49-F238E27FC236}">
                <a16:creationId xmlns:a16="http://schemas.microsoft.com/office/drawing/2014/main" id="{5C108048-EF3F-4C32-A862-8B134E8E899A}"/>
              </a:ext>
            </a:extLst>
          </p:cNvPr>
          <p:cNvSpPr>
            <a:spLocks noGrp="1" noChangeArrowheads="1"/>
          </p:cNvSpPr>
          <p:nvPr>
            <p:ph idx="1"/>
          </p:nvPr>
        </p:nvSpPr>
        <p:spPr/>
        <p:txBody>
          <a:bodyPr>
            <a:normAutofit fontScale="92500" lnSpcReduction="20000"/>
          </a:bodyPr>
          <a:lstStyle/>
          <a:p>
            <a:pPr>
              <a:buFontTx/>
              <a:buAutoNum type="arabicPeriod"/>
            </a:pPr>
            <a:r>
              <a:rPr lang="pt-BR" altLang="pt-BR" dirty="0">
                <a:solidFill>
                  <a:schemeClr val="tx1"/>
                </a:solidFill>
              </a:rPr>
              <a:t>Upon completion, learners should understand pathophysiology of T2 phenotype in asthma</a:t>
            </a:r>
          </a:p>
          <a:p>
            <a:pPr eaLnBrk="1">
              <a:buFontTx/>
              <a:buAutoNum type="arabicPeriod"/>
            </a:pPr>
            <a:r>
              <a:rPr lang="pt-BR" altLang="pt-BR" dirty="0">
                <a:solidFill>
                  <a:schemeClr val="tx1"/>
                </a:solidFill>
              </a:rPr>
              <a:t>Upon completion, learners should understand classification of severe asthma</a:t>
            </a:r>
          </a:p>
          <a:p>
            <a:pPr eaLnBrk="1">
              <a:buFontTx/>
              <a:buAutoNum type="arabicPeriod"/>
            </a:pPr>
            <a:r>
              <a:rPr lang="pt-BR" altLang="pt-BR" dirty="0">
                <a:solidFill>
                  <a:schemeClr val="tx1"/>
                </a:solidFill>
              </a:rPr>
              <a:t>Upon completion, learners should understand current available biologics for asthma</a:t>
            </a:r>
          </a:p>
          <a:p>
            <a:pPr eaLnBrk="1">
              <a:buFontTx/>
              <a:buAutoNum type="arabicPeriod"/>
            </a:pPr>
            <a:r>
              <a:rPr lang="pt-BR" altLang="pt-BR" dirty="0">
                <a:solidFill>
                  <a:schemeClr val="tx1"/>
                </a:solidFill>
              </a:rPr>
              <a:t>Upon completion, learners should understand use of biomarkers in guiding selection of biologic</a:t>
            </a:r>
          </a:p>
          <a:p>
            <a:pPr eaLnBrk="1">
              <a:buFontTx/>
              <a:buAutoNum type="arabicPeriod"/>
            </a:pPr>
            <a:r>
              <a:rPr lang="pt-BR" altLang="pt-BR" dirty="0"/>
              <a:t>Upon completion, learners should understand information on</a:t>
            </a:r>
            <a:r>
              <a:rPr lang="pt-BR" altLang="pt-BR" dirty="0">
                <a:solidFill>
                  <a:schemeClr val="tx1"/>
                </a:solidFill>
              </a:rPr>
              <a:t> switching or combining biologics in asthma</a:t>
            </a:r>
          </a:p>
          <a:p>
            <a:pPr eaLnBrk="1">
              <a:buFontTx/>
              <a:buAutoNum type="arabicPeriod"/>
            </a:pPr>
            <a:r>
              <a:rPr lang="pt-BR" altLang="pt-BR" dirty="0"/>
              <a:t>Upon completion, learners should understand whether biologics are curative</a:t>
            </a:r>
          </a:p>
          <a:p>
            <a:pPr eaLnBrk="1">
              <a:buFontTx/>
              <a:buAutoNum type="arabicPeriod"/>
            </a:pPr>
            <a:endParaRPr lang="pt-BR" altLang="pt-BR" dirty="0">
              <a:solidFill>
                <a:schemeClr val="tx1"/>
              </a:solidFill>
            </a:endParaRPr>
          </a:p>
          <a:p>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3928EE-9B49-4DA5-ABE1-7AC784556343}"/>
              </a:ext>
            </a:extLst>
          </p:cNvPr>
          <p:cNvSpPr>
            <a:spLocks noGrp="1"/>
          </p:cNvSpPr>
          <p:nvPr>
            <p:ph type="title"/>
          </p:nvPr>
        </p:nvSpPr>
        <p:spPr/>
        <p:txBody>
          <a:bodyPr/>
          <a:lstStyle/>
          <a:p>
            <a:r>
              <a:rPr lang="en-US" dirty="0"/>
              <a:t>Choosing Biologic in Asthma- Algorithm</a:t>
            </a:r>
          </a:p>
        </p:txBody>
      </p:sp>
      <p:sp>
        <p:nvSpPr>
          <p:cNvPr id="7" name="Content Placeholder 6">
            <a:extLst>
              <a:ext uri="{FF2B5EF4-FFF2-40B4-BE49-F238E27FC236}">
                <a16:creationId xmlns:a16="http://schemas.microsoft.com/office/drawing/2014/main" id="{EF99AD40-917D-4419-8A9E-4A25D6C9A40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69586F11-BACF-4C10-B81E-4AA705FE1F6B}"/>
              </a:ext>
            </a:extLst>
          </p:cNvPr>
          <p:cNvSpPr>
            <a:spLocks noGrp="1"/>
          </p:cNvSpPr>
          <p:nvPr>
            <p:ph type="ftr" sz="quarter" idx="11"/>
          </p:nvPr>
        </p:nvSpPr>
        <p:spPr/>
        <p:txBody>
          <a:bodyPr/>
          <a:lstStyle/>
          <a:p>
            <a:r>
              <a:rPr lang="en-US" b="1" dirty="0">
                <a:solidFill>
                  <a:schemeClr val="tx1"/>
                </a:solidFill>
              </a:rPr>
              <a:t>Buhl et al, J Allergy Clin Immunol </a:t>
            </a:r>
            <a:r>
              <a:rPr lang="en-US" b="1" dirty="0" err="1">
                <a:solidFill>
                  <a:schemeClr val="tx1"/>
                </a:solidFill>
              </a:rPr>
              <a:t>Pract</a:t>
            </a:r>
            <a:r>
              <a:rPr lang="en-US" b="1" dirty="0">
                <a:solidFill>
                  <a:schemeClr val="tx1"/>
                </a:solidFill>
              </a:rPr>
              <a:t> 2022;10:422-32</a:t>
            </a:r>
            <a:r>
              <a:rPr lang="en-US" dirty="0"/>
              <a:t>)</a:t>
            </a:r>
          </a:p>
        </p:txBody>
      </p:sp>
      <p:sp>
        <p:nvSpPr>
          <p:cNvPr id="6" name="TextBox 5">
            <a:extLst>
              <a:ext uri="{FF2B5EF4-FFF2-40B4-BE49-F238E27FC236}">
                <a16:creationId xmlns:a16="http://schemas.microsoft.com/office/drawing/2014/main" id="{EFF51EFE-A19D-4B5B-B1B4-0E9A724D7E56}"/>
              </a:ext>
            </a:extLst>
          </p:cNvPr>
          <p:cNvSpPr txBox="1"/>
          <p:nvPr/>
        </p:nvSpPr>
        <p:spPr>
          <a:xfrm>
            <a:off x="838200" y="1585813"/>
            <a:ext cx="10267122" cy="3724096"/>
          </a:xfrm>
          <a:prstGeom prst="rect">
            <a:avLst/>
          </a:prstGeom>
          <a:noFill/>
        </p:spPr>
        <p:txBody>
          <a:bodyPr wrap="square">
            <a:spAutoFit/>
          </a:bodyPr>
          <a:lstStyle/>
          <a:p>
            <a:r>
              <a:rPr lang="en-US" sz="3200" dirty="0"/>
              <a:t>Buhl et al.-Baseline assessment part 1</a:t>
            </a:r>
          </a:p>
          <a:p>
            <a:endParaRPr lang="en-US" dirty="0"/>
          </a:p>
          <a:p>
            <a:endParaRPr lang="en-US" dirty="0"/>
          </a:p>
          <a:p>
            <a:pPr marL="285750" indent="-285750">
              <a:buFont typeface="Arial" panose="020B0604020202020204" pitchFamily="34" charset="0"/>
              <a:buChar char="•"/>
            </a:pPr>
            <a:r>
              <a:rPr lang="en-US" sz="2400" dirty="0"/>
              <a:t>Confirm the presence of severe asthma along with OCS dependence or exacerbations 2 per year and T2 inflammation and/or asthma that is clinically allergen driven. </a:t>
            </a:r>
          </a:p>
          <a:p>
            <a:pPr marL="285750" indent="-285750">
              <a:buFont typeface="Arial" panose="020B0604020202020204" pitchFamily="34" charset="0"/>
              <a:buChar char="•"/>
            </a:pPr>
            <a:r>
              <a:rPr lang="en-US" sz="2400" dirty="0"/>
              <a:t>Assess adherence to ICS and other controller medication treatment and reassess the inhaler technique. </a:t>
            </a:r>
          </a:p>
          <a:p>
            <a:pPr marL="285750" indent="-285750">
              <a:buFont typeface="Arial" panose="020B0604020202020204" pitchFamily="34" charset="0"/>
              <a:buChar char="•"/>
            </a:pPr>
            <a:r>
              <a:rPr lang="en-US" sz="2400" dirty="0"/>
              <a:t>Identify and address comorbid disease entities associated with severe asthma and potential exposure to risk factors or complicating factors </a:t>
            </a:r>
          </a:p>
        </p:txBody>
      </p:sp>
    </p:spTree>
    <p:extLst>
      <p:ext uri="{BB962C8B-B14F-4D97-AF65-F5344CB8AC3E}">
        <p14:creationId xmlns:p14="http://schemas.microsoft.com/office/powerpoint/2010/main" val="2608685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8F6E9-C7FE-4B5C-B5B0-B41A64CD841A}"/>
              </a:ext>
            </a:extLst>
          </p:cNvPr>
          <p:cNvSpPr>
            <a:spLocks noGrp="1"/>
          </p:cNvSpPr>
          <p:nvPr>
            <p:ph type="title"/>
          </p:nvPr>
        </p:nvSpPr>
        <p:spPr/>
        <p:txBody>
          <a:bodyPr/>
          <a:lstStyle/>
          <a:p>
            <a:r>
              <a:rPr lang="en-US" dirty="0"/>
              <a:t>Choosing Biologic in Asthma Algorithm</a:t>
            </a:r>
          </a:p>
        </p:txBody>
      </p:sp>
      <p:sp>
        <p:nvSpPr>
          <p:cNvPr id="3" name="Content Placeholder 2">
            <a:extLst>
              <a:ext uri="{FF2B5EF4-FFF2-40B4-BE49-F238E27FC236}">
                <a16:creationId xmlns:a16="http://schemas.microsoft.com/office/drawing/2014/main" id="{1274CDF5-2E0F-487B-8983-C7C8E2B5D96A}"/>
              </a:ext>
            </a:extLst>
          </p:cNvPr>
          <p:cNvSpPr>
            <a:spLocks noGrp="1"/>
          </p:cNvSpPr>
          <p:nvPr>
            <p:ph idx="1"/>
          </p:nvPr>
        </p:nvSpPr>
        <p:spPr/>
        <p:txBody>
          <a:bodyPr/>
          <a:lstStyle/>
          <a:p>
            <a:pPr marL="0" indent="0">
              <a:buNone/>
            </a:pPr>
            <a:r>
              <a:rPr lang="en-US" dirty="0"/>
              <a:t>Baseline assessment part 2</a:t>
            </a:r>
          </a:p>
          <a:p>
            <a:r>
              <a:rPr lang="en-US" dirty="0"/>
              <a:t> If severe asthma diagnosis is confirmed and treatment has been optimized, establish BEC and </a:t>
            </a:r>
            <a:r>
              <a:rPr lang="en-US" dirty="0" err="1"/>
              <a:t>FeNO</a:t>
            </a:r>
            <a:r>
              <a:rPr lang="en-US" dirty="0"/>
              <a:t> levels</a:t>
            </a:r>
          </a:p>
        </p:txBody>
      </p:sp>
      <p:sp>
        <p:nvSpPr>
          <p:cNvPr id="4" name="Footer Placeholder 3">
            <a:extLst>
              <a:ext uri="{FF2B5EF4-FFF2-40B4-BE49-F238E27FC236}">
                <a16:creationId xmlns:a16="http://schemas.microsoft.com/office/drawing/2014/main" id="{30C379A9-6CF2-4879-92B2-967D948D63C8}"/>
              </a:ext>
            </a:extLst>
          </p:cNvPr>
          <p:cNvSpPr>
            <a:spLocks noGrp="1"/>
          </p:cNvSpPr>
          <p:nvPr>
            <p:ph type="ftr" sz="quarter" idx="11"/>
          </p:nvPr>
        </p:nvSpPr>
        <p:spPr/>
        <p:txBody>
          <a:bodyPr/>
          <a:lstStyle/>
          <a:p>
            <a:r>
              <a:rPr lang="en-US" b="1" dirty="0">
                <a:solidFill>
                  <a:schemeClr val="tx1"/>
                </a:solidFill>
              </a:rPr>
              <a:t>Buhl et al, J Allergy Clin Immunol </a:t>
            </a:r>
            <a:r>
              <a:rPr lang="en-US" b="1" dirty="0" err="1">
                <a:solidFill>
                  <a:schemeClr val="tx1"/>
                </a:solidFill>
              </a:rPr>
              <a:t>Pract</a:t>
            </a:r>
            <a:r>
              <a:rPr lang="en-US" b="1" dirty="0">
                <a:solidFill>
                  <a:schemeClr val="tx1"/>
                </a:solidFill>
              </a:rPr>
              <a:t> 2022;10:422-32</a:t>
            </a:r>
            <a:r>
              <a:rPr lang="en-US" dirty="0"/>
              <a:t>)</a:t>
            </a:r>
          </a:p>
        </p:txBody>
      </p:sp>
    </p:spTree>
    <p:extLst>
      <p:ext uri="{BB962C8B-B14F-4D97-AF65-F5344CB8AC3E}">
        <p14:creationId xmlns:p14="http://schemas.microsoft.com/office/powerpoint/2010/main" val="3174553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164B-1FC3-463F-B004-53E75EE50802}"/>
              </a:ext>
            </a:extLst>
          </p:cNvPr>
          <p:cNvSpPr>
            <a:spLocks noGrp="1"/>
          </p:cNvSpPr>
          <p:nvPr>
            <p:ph type="title"/>
          </p:nvPr>
        </p:nvSpPr>
        <p:spPr/>
        <p:txBody>
          <a:bodyPr/>
          <a:lstStyle/>
          <a:p>
            <a:r>
              <a:rPr lang="en-US" dirty="0"/>
              <a:t>Choosing Biologic in Asthma Algorithm</a:t>
            </a:r>
          </a:p>
        </p:txBody>
      </p:sp>
      <p:sp>
        <p:nvSpPr>
          <p:cNvPr id="3" name="Content Placeholder 2">
            <a:extLst>
              <a:ext uri="{FF2B5EF4-FFF2-40B4-BE49-F238E27FC236}">
                <a16:creationId xmlns:a16="http://schemas.microsoft.com/office/drawing/2014/main" id="{09EEB387-839B-4155-9726-08971D8CCCC8}"/>
              </a:ext>
            </a:extLst>
          </p:cNvPr>
          <p:cNvSpPr>
            <a:spLocks noGrp="1"/>
          </p:cNvSpPr>
          <p:nvPr>
            <p:ph idx="1"/>
          </p:nvPr>
        </p:nvSpPr>
        <p:spPr/>
        <p:txBody>
          <a:bodyPr/>
          <a:lstStyle/>
          <a:p>
            <a:pPr marL="0" indent="0">
              <a:buNone/>
            </a:pPr>
            <a:r>
              <a:rPr lang="en-US" sz="3200" dirty="0"/>
              <a:t>Baseline assessment part 3</a:t>
            </a:r>
          </a:p>
          <a:p>
            <a:r>
              <a:rPr lang="en-US" dirty="0"/>
              <a:t>Validate T2 biomarker levels by reviewing historic values and performing repeated measures (especially if the adherence/inhaler technique has been addressed)</a:t>
            </a:r>
          </a:p>
          <a:p>
            <a:r>
              <a:rPr lang="en-US" dirty="0"/>
              <a:t> Confirm the presence/activity of T2 asthma and comorbid disease entities associated with severe asthma.</a:t>
            </a:r>
          </a:p>
        </p:txBody>
      </p:sp>
      <p:sp>
        <p:nvSpPr>
          <p:cNvPr id="4" name="Footer Placeholder 3">
            <a:extLst>
              <a:ext uri="{FF2B5EF4-FFF2-40B4-BE49-F238E27FC236}">
                <a16:creationId xmlns:a16="http://schemas.microsoft.com/office/drawing/2014/main" id="{60EE7B32-34B4-4E10-A9DF-ABAE4CAE5EDE}"/>
              </a:ext>
            </a:extLst>
          </p:cNvPr>
          <p:cNvSpPr>
            <a:spLocks noGrp="1"/>
          </p:cNvSpPr>
          <p:nvPr>
            <p:ph type="ftr" sz="quarter" idx="11"/>
          </p:nvPr>
        </p:nvSpPr>
        <p:spPr/>
        <p:txBody>
          <a:bodyPr/>
          <a:lstStyle/>
          <a:p>
            <a:r>
              <a:rPr lang="en-US" b="1" dirty="0">
                <a:solidFill>
                  <a:schemeClr val="tx1"/>
                </a:solidFill>
              </a:rPr>
              <a:t>Buhl et al, J Allergy Clin Immunol </a:t>
            </a:r>
            <a:r>
              <a:rPr lang="en-US" b="1" dirty="0" err="1">
                <a:solidFill>
                  <a:schemeClr val="tx1"/>
                </a:solidFill>
              </a:rPr>
              <a:t>Pract</a:t>
            </a:r>
            <a:r>
              <a:rPr lang="en-US" b="1" dirty="0">
                <a:solidFill>
                  <a:schemeClr val="tx1"/>
                </a:solidFill>
              </a:rPr>
              <a:t> 2022;10:422-32)</a:t>
            </a:r>
          </a:p>
        </p:txBody>
      </p:sp>
    </p:spTree>
    <p:extLst>
      <p:ext uri="{BB962C8B-B14F-4D97-AF65-F5344CB8AC3E}">
        <p14:creationId xmlns:p14="http://schemas.microsoft.com/office/powerpoint/2010/main" val="1299375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B64F0-B2C4-4679-AF36-DCCF96D2B7CD}"/>
              </a:ext>
            </a:extLst>
          </p:cNvPr>
          <p:cNvSpPr>
            <a:spLocks noGrp="1"/>
          </p:cNvSpPr>
          <p:nvPr>
            <p:ph type="title"/>
          </p:nvPr>
        </p:nvSpPr>
        <p:spPr/>
        <p:txBody>
          <a:bodyPr/>
          <a:lstStyle/>
          <a:p>
            <a:r>
              <a:rPr lang="en-US" dirty="0"/>
              <a:t>Choosing Biologic in Asthma</a:t>
            </a:r>
          </a:p>
        </p:txBody>
      </p:sp>
      <p:sp>
        <p:nvSpPr>
          <p:cNvPr id="3" name="Content Placeholder 2">
            <a:extLst>
              <a:ext uri="{FF2B5EF4-FFF2-40B4-BE49-F238E27FC236}">
                <a16:creationId xmlns:a16="http://schemas.microsoft.com/office/drawing/2014/main" id="{E69FA088-5C68-46FF-9A44-4D99B9FDE2FC}"/>
              </a:ext>
            </a:extLst>
          </p:cNvPr>
          <p:cNvSpPr>
            <a:spLocks noGrp="1"/>
          </p:cNvSpPr>
          <p:nvPr>
            <p:ph idx="1"/>
          </p:nvPr>
        </p:nvSpPr>
        <p:spPr/>
        <p:txBody>
          <a:bodyPr>
            <a:normAutofit/>
          </a:bodyPr>
          <a:lstStyle/>
          <a:p>
            <a:pPr marL="0" indent="0">
              <a:buNone/>
            </a:pPr>
            <a:r>
              <a:rPr lang="en-US" sz="3600" dirty="0"/>
              <a:t>Baseline assessment part 4</a:t>
            </a:r>
          </a:p>
          <a:p>
            <a:r>
              <a:rPr lang="en-US" dirty="0"/>
              <a:t>In considering comorbid disease entities associated with severe asthma, the </a:t>
            </a:r>
            <a:r>
              <a:rPr lang="en-US" b="1" dirty="0"/>
              <a:t>highest clinical need of the patient should be addressed</a:t>
            </a:r>
            <a:r>
              <a:rPr lang="en-US" dirty="0"/>
              <a:t>.</a:t>
            </a:r>
          </a:p>
        </p:txBody>
      </p:sp>
      <p:sp>
        <p:nvSpPr>
          <p:cNvPr id="4" name="Footer Placeholder 3">
            <a:extLst>
              <a:ext uri="{FF2B5EF4-FFF2-40B4-BE49-F238E27FC236}">
                <a16:creationId xmlns:a16="http://schemas.microsoft.com/office/drawing/2014/main" id="{2B8F5EA8-894F-433E-8E67-85423E39DBF6}"/>
              </a:ext>
            </a:extLst>
          </p:cNvPr>
          <p:cNvSpPr>
            <a:spLocks noGrp="1"/>
          </p:cNvSpPr>
          <p:nvPr>
            <p:ph type="ftr" sz="quarter" idx="11"/>
          </p:nvPr>
        </p:nvSpPr>
        <p:spPr/>
        <p:txBody>
          <a:bodyPr/>
          <a:lstStyle/>
          <a:p>
            <a:r>
              <a:rPr lang="en-US" b="1" dirty="0">
                <a:solidFill>
                  <a:schemeClr val="tx1"/>
                </a:solidFill>
              </a:rPr>
              <a:t>Buhl et al, J Allergy Clin Immunol </a:t>
            </a:r>
            <a:r>
              <a:rPr lang="en-US" b="1" dirty="0" err="1">
                <a:solidFill>
                  <a:schemeClr val="tx1"/>
                </a:solidFill>
              </a:rPr>
              <a:t>Pract</a:t>
            </a:r>
            <a:r>
              <a:rPr lang="en-US" b="1" dirty="0">
                <a:solidFill>
                  <a:schemeClr val="tx1"/>
                </a:solidFill>
              </a:rPr>
              <a:t> 2022;10:422-32)</a:t>
            </a:r>
          </a:p>
        </p:txBody>
      </p:sp>
    </p:spTree>
    <p:extLst>
      <p:ext uri="{BB962C8B-B14F-4D97-AF65-F5344CB8AC3E}">
        <p14:creationId xmlns:p14="http://schemas.microsoft.com/office/powerpoint/2010/main" val="632560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2B38A-5DAC-4935-B411-6271C31797B7}"/>
              </a:ext>
            </a:extLst>
          </p:cNvPr>
          <p:cNvSpPr>
            <a:spLocks noGrp="1"/>
          </p:cNvSpPr>
          <p:nvPr>
            <p:ph type="title"/>
          </p:nvPr>
        </p:nvSpPr>
        <p:spPr/>
        <p:txBody>
          <a:bodyPr/>
          <a:lstStyle/>
          <a:p>
            <a:r>
              <a:rPr lang="en-US" dirty="0"/>
              <a:t>Biologics in Asthma Algorithm</a:t>
            </a:r>
          </a:p>
        </p:txBody>
      </p:sp>
      <p:sp>
        <p:nvSpPr>
          <p:cNvPr id="3" name="Content Placeholder 2">
            <a:extLst>
              <a:ext uri="{FF2B5EF4-FFF2-40B4-BE49-F238E27FC236}">
                <a16:creationId xmlns:a16="http://schemas.microsoft.com/office/drawing/2014/main" id="{24526F66-5761-4560-8EF7-FE41F9B9244E}"/>
              </a:ext>
            </a:extLst>
          </p:cNvPr>
          <p:cNvSpPr>
            <a:spLocks noGrp="1"/>
          </p:cNvSpPr>
          <p:nvPr>
            <p:ph idx="1"/>
          </p:nvPr>
        </p:nvSpPr>
        <p:spPr/>
        <p:txBody>
          <a:bodyPr>
            <a:normAutofit lnSpcReduction="10000"/>
          </a:bodyPr>
          <a:lstStyle/>
          <a:p>
            <a:pPr marL="0" indent="0">
              <a:buNone/>
            </a:pPr>
            <a:r>
              <a:rPr lang="en-US" b="1" dirty="0"/>
              <a:t>Choosing therapy-Buhl et al suggest approach</a:t>
            </a:r>
          </a:p>
          <a:p>
            <a:pPr marL="0" indent="0">
              <a:buNone/>
            </a:pPr>
            <a:r>
              <a:rPr lang="en-US" b="1" dirty="0"/>
              <a:t>Eos &lt;150</a:t>
            </a:r>
          </a:p>
          <a:p>
            <a:pPr lvl="2"/>
            <a:r>
              <a:rPr lang="en-US" sz="3200" dirty="0"/>
              <a:t>For patients with </a:t>
            </a:r>
            <a:r>
              <a:rPr lang="en-US" sz="3200" dirty="0" err="1"/>
              <a:t>FeNO</a:t>
            </a:r>
            <a:r>
              <a:rPr lang="en-US" sz="3200" dirty="0"/>
              <a:t> &lt;25ppb and perennial allergen which is confirmed to flare asthma- consider anti-</a:t>
            </a:r>
            <a:r>
              <a:rPr lang="en-US" sz="3200" dirty="0" err="1"/>
              <a:t>IgE</a:t>
            </a:r>
            <a:endParaRPr lang="en-US" sz="3200" dirty="0"/>
          </a:p>
          <a:p>
            <a:pPr lvl="2"/>
            <a:r>
              <a:rPr lang="en-US" sz="3200" dirty="0"/>
              <a:t>For patients with </a:t>
            </a:r>
            <a:r>
              <a:rPr lang="en-US" sz="3200" dirty="0" err="1"/>
              <a:t>FeNO</a:t>
            </a:r>
            <a:r>
              <a:rPr lang="en-US" sz="3200" dirty="0"/>
              <a:t> 25 ppb and confirmation of perennial allergy along with a clear history of confirmed allergy-provoked asthma symptoms, treatment with anti-IL-4/13 or anti-</a:t>
            </a:r>
            <a:r>
              <a:rPr lang="en-US" sz="3200" dirty="0" err="1"/>
              <a:t>IgE</a:t>
            </a:r>
            <a:r>
              <a:rPr lang="en-US" sz="3200" dirty="0"/>
              <a:t> is recommended</a:t>
            </a:r>
          </a:p>
          <a:p>
            <a:pPr lvl="2"/>
            <a:r>
              <a:rPr lang="en-US" sz="3200" dirty="0"/>
              <a:t>Anti- TSLP may be best choice but not considered in article?</a:t>
            </a:r>
          </a:p>
        </p:txBody>
      </p:sp>
      <p:sp>
        <p:nvSpPr>
          <p:cNvPr id="4" name="Footer Placeholder 3">
            <a:extLst>
              <a:ext uri="{FF2B5EF4-FFF2-40B4-BE49-F238E27FC236}">
                <a16:creationId xmlns:a16="http://schemas.microsoft.com/office/drawing/2014/main" id="{2F70486B-C0A3-44DD-95F2-D59CF5EF4BA2}"/>
              </a:ext>
            </a:extLst>
          </p:cNvPr>
          <p:cNvSpPr>
            <a:spLocks noGrp="1"/>
          </p:cNvSpPr>
          <p:nvPr>
            <p:ph type="ftr" sz="quarter" idx="11"/>
          </p:nvPr>
        </p:nvSpPr>
        <p:spPr/>
        <p:txBody>
          <a:bodyPr/>
          <a:lstStyle/>
          <a:p>
            <a:r>
              <a:rPr lang="en-US" b="1">
                <a:solidFill>
                  <a:schemeClr val="tx1"/>
                </a:solidFill>
              </a:rPr>
              <a:t>Buhl et al, J Allergy Clin Immunol Pract 2022;10:422-32)</a:t>
            </a:r>
            <a:endParaRPr lang="en-US" b="1" dirty="0">
              <a:solidFill>
                <a:schemeClr val="tx1"/>
              </a:solidFill>
            </a:endParaRPr>
          </a:p>
        </p:txBody>
      </p:sp>
    </p:spTree>
    <p:extLst>
      <p:ext uri="{BB962C8B-B14F-4D97-AF65-F5344CB8AC3E}">
        <p14:creationId xmlns:p14="http://schemas.microsoft.com/office/powerpoint/2010/main" val="1429242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7CF67-CF7E-4029-BA5B-3758189A965F}"/>
              </a:ext>
            </a:extLst>
          </p:cNvPr>
          <p:cNvSpPr>
            <a:spLocks noGrp="1"/>
          </p:cNvSpPr>
          <p:nvPr>
            <p:ph type="title"/>
          </p:nvPr>
        </p:nvSpPr>
        <p:spPr/>
        <p:txBody>
          <a:bodyPr/>
          <a:lstStyle/>
          <a:p>
            <a:r>
              <a:rPr lang="en-US" dirty="0"/>
              <a:t>Choosing Biologic in Asthma</a:t>
            </a:r>
          </a:p>
        </p:txBody>
      </p:sp>
      <p:sp>
        <p:nvSpPr>
          <p:cNvPr id="3" name="Content Placeholder 2">
            <a:extLst>
              <a:ext uri="{FF2B5EF4-FFF2-40B4-BE49-F238E27FC236}">
                <a16:creationId xmlns:a16="http://schemas.microsoft.com/office/drawing/2014/main" id="{B1F7C859-52F8-40E7-898F-51391C6AB1B0}"/>
              </a:ext>
            </a:extLst>
          </p:cNvPr>
          <p:cNvSpPr>
            <a:spLocks noGrp="1"/>
          </p:cNvSpPr>
          <p:nvPr>
            <p:ph idx="1"/>
          </p:nvPr>
        </p:nvSpPr>
        <p:spPr/>
        <p:txBody>
          <a:bodyPr>
            <a:normAutofit fontScale="92500" lnSpcReduction="20000"/>
          </a:bodyPr>
          <a:lstStyle/>
          <a:p>
            <a:pPr marL="0" indent="0">
              <a:buNone/>
            </a:pPr>
            <a:r>
              <a:rPr lang="en-US" b="1" dirty="0"/>
              <a:t>Eos &gt;150 and &lt;1500</a:t>
            </a:r>
          </a:p>
          <a:p>
            <a:pPr lvl="1"/>
            <a:r>
              <a:rPr lang="en-US" sz="3000" dirty="0"/>
              <a:t>For patients with high BEC and high </a:t>
            </a:r>
            <a:r>
              <a:rPr lang="en-US" sz="3000" dirty="0" err="1"/>
              <a:t>FeNO</a:t>
            </a:r>
            <a:r>
              <a:rPr lang="en-US" sz="3000" dirty="0"/>
              <a:t> levels, treatment with either anti-IL-5/5Ra or anti-IL-4/13 should be considered</a:t>
            </a:r>
          </a:p>
          <a:p>
            <a:pPr lvl="2"/>
            <a:r>
              <a:rPr lang="en-US" sz="3000" dirty="0"/>
              <a:t>For patients with high BEC to </a:t>
            </a:r>
            <a:r>
              <a:rPr lang="en-US" sz="3000" dirty="0" err="1"/>
              <a:t>FeNO</a:t>
            </a:r>
            <a:r>
              <a:rPr lang="en-US" sz="3000" dirty="0"/>
              <a:t> levels (with high BEC being the predominant signal), treatment with anti-IL5/5Ra is recommended</a:t>
            </a:r>
          </a:p>
          <a:p>
            <a:pPr lvl="2"/>
            <a:r>
              <a:rPr lang="en-US" sz="3000" dirty="0"/>
              <a:t>For patients with high </a:t>
            </a:r>
            <a:r>
              <a:rPr lang="en-US" sz="3000" dirty="0" err="1"/>
              <a:t>FeNO</a:t>
            </a:r>
            <a:r>
              <a:rPr lang="en-US" sz="3000" dirty="0"/>
              <a:t> to BEC levels (with high </a:t>
            </a:r>
            <a:r>
              <a:rPr lang="en-US" sz="3000" dirty="0" err="1"/>
              <a:t>FeNO</a:t>
            </a:r>
            <a:r>
              <a:rPr lang="en-US" sz="3000" dirty="0"/>
              <a:t> being the predominant signal), treatment with antiIL-4/13 is recommended</a:t>
            </a:r>
          </a:p>
          <a:p>
            <a:pPr lvl="2"/>
            <a:r>
              <a:rPr lang="en-US" sz="3000" dirty="0"/>
              <a:t>For patients with BEC 150 to 1500 cells/mL, also consider the presence/activity of comorbid disease entities associated with severe T2 asthma(AD, Nasal polyp)</a:t>
            </a:r>
          </a:p>
        </p:txBody>
      </p:sp>
      <p:sp>
        <p:nvSpPr>
          <p:cNvPr id="4" name="Footer Placeholder 3">
            <a:extLst>
              <a:ext uri="{FF2B5EF4-FFF2-40B4-BE49-F238E27FC236}">
                <a16:creationId xmlns:a16="http://schemas.microsoft.com/office/drawing/2014/main" id="{41C680B9-1BDB-480A-A8A8-7B02A02E96AC}"/>
              </a:ext>
            </a:extLst>
          </p:cNvPr>
          <p:cNvSpPr>
            <a:spLocks noGrp="1"/>
          </p:cNvSpPr>
          <p:nvPr>
            <p:ph type="ftr" sz="quarter" idx="11"/>
          </p:nvPr>
        </p:nvSpPr>
        <p:spPr>
          <a:xfrm>
            <a:off x="3433313" y="6356350"/>
            <a:ext cx="4720087" cy="365125"/>
          </a:xfrm>
        </p:spPr>
        <p:txBody>
          <a:bodyPr/>
          <a:lstStyle/>
          <a:p>
            <a:r>
              <a:rPr lang="en-US" sz="1400" b="1" dirty="0">
                <a:solidFill>
                  <a:schemeClr val="tx1"/>
                </a:solidFill>
              </a:rPr>
              <a:t>Buhl et al, J Allergy Clin Immunol </a:t>
            </a:r>
            <a:r>
              <a:rPr lang="en-US" sz="1400" b="1" dirty="0" err="1">
                <a:solidFill>
                  <a:schemeClr val="tx1"/>
                </a:solidFill>
              </a:rPr>
              <a:t>Pract</a:t>
            </a:r>
            <a:r>
              <a:rPr lang="en-US" sz="1400" b="1" dirty="0">
                <a:solidFill>
                  <a:schemeClr val="tx1"/>
                </a:solidFill>
              </a:rPr>
              <a:t> 2022;10:422-32)</a:t>
            </a:r>
          </a:p>
        </p:txBody>
      </p:sp>
    </p:spTree>
    <p:extLst>
      <p:ext uri="{BB962C8B-B14F-4D97-AF65-F5344CB8AC3E}">
        <p14:creationId xmlns:p14="http://schemas.microsoft.com/office/powerpoint/2010/main" val="2833538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08ED0-1590-465A-99AF-7153921409F7}"/>
              </a:ext>
            </a:extLst>
          </p:cNvPr>
          <p:cNvSpPr>
            <a:spLocks noGrp="1"/>
          </p:cNvSpPr>
          <p:nvPr>
            <p:ph type="title"/>
          </p:nvPr>
        </p:nvSpPr>
        <p:spPr/>
        <p:txBody>
          <a:bodyPr/>
          <a:lstStyle/>
          <a:p>
            <a:r>
              <a:rPr lang="en-US" dirty="0"/>
              <a:t>Choosing Biologic in Asthma</a:t>
            </a:r>
          </a:p>
        </p:txBody>
      </p:sp>
      <p:sp>
        <p:nvSpPr>
          <p:cNvPr id="3" name="Content Placeholder 2">
            <a:extLst>
              <a:ext uri="{FF2B5EF4-FFF2-40B4-BE49-F238E27FC236}">
                <a16:creationId xmlns:a16="http://schemas.microsoft.com/office/drawing/2014/main" id="{956FDE78-BD14-4415-9E05-EFB94F54D20D}"/>
              </a:ext>
            </a:extLst>
          </p:cNvPr>
          <p:cNvSpPr>
            <a:spLocks noGrp="1"/>
          </p:cNvSpPr>
          <p:nvPr>
            <p:ph idx="1"/>
          </p:nvPr>
        </p:nvSpPr>
        <p:spPr/>
        <p:txBody>
          <a:bodyPr/>
          <a:lstStyle/>
          <a:p>
            <a:pPr marL="0" indent="0">
              <a:buNone/>
            </a:pPr>
            <a:r>
              <a:rPr lang="en-US" b="1" dirty="0"/>
              <a:t>Eos &gt;1500 cells/mL </a:t>
            </a:r>
          </a:p>
          <a:p>
            <a:r>
              <a:rPr lang="en-US" dirty="0"/>
              <a:t>First determine potential reasons why BEC is elevated to this level</a:t>
            </a:r>
          </a:p>
          <a:p>
            <a:r>
              <a:rPr lang="en-US" dirty="0"/>
              <a:t>If it has been determined that the patient does not have an alternative explanation for the eosinophilia, then treatment with anti-IL-5/ 5Ra is recommended.</a:t>
            </a:r>
          </a:p>
        </p:txBody>
      </p:sp>
      <p:sp>
        <p:nvSpPr>
          <p:cNvPr id="4" name="Footer Placeholder 3">
            <a:extLst>
              <a:ext uri="{FF2B5EF4-FFF2-40B4-BE49-F238E27FC236}">
                <a16:creationId xmlns:a16="http://schemas.microsoft.com/office/drawing/2014/main" id="{9BDA01FC-E2DF-4B4A-8903-DB1A34A6A578}"/>
              </a:ext>
            </a:extLst>
          </p:cNvPr>
          <p:cNvSpPr>
            <a:spLocks noGrp="1"/>
          </p:cNvSpPr>
          <p:nvPr>
            <p:ph type="ftr" sz="quarter" idx="11"/>
          </p:nvPr>
        </p:nvSpPr>
        <p:spPr/>
        <p:txBody>
          <a:bodyPr/>
          <a:lstStyle/>
          <a:p>
            <a:r>
              <a:rPr lang="en-US" b="1" dirty="0">
                <a:solidFill>
                  <a:schemeClr val="tx1"/>
                </a:solidFill>
              </a:rPr>
              <a:t>Buhl et al, J Allergy Clin Immunol </a:t>
            </a:r>
            <a:r>
              <a:rPr lang="en-US" b="1" dirty="0" err="1">
                <a:solidFill>
                  <a:schemeClr val="tx1"/>
                </a:solidFill>
              </a:rPr>
              <a:t>Pract</a:t>
            </a:r>
            <a:r>
              <a:rPr lang="en-US" b="1" dirty="0">
                <a:solidFill>
                  <a:schemeClr val="tx1"/>
                </a:solidFill>
              </a:rPr>
              <a:t> 2022;10:422-32)</a:t>
            </a:r>
          </a:p>
        </p:txBody>
      </p:sp>
    </p:spTree>
    <p:extLst>
      <p:ext uri="{BB962C8B-B14F-4D97-AF65-F5344CB8AC3E}">
        <p14:creationId xmlns:p14="http://schemas.microsoft.com/office/powerpoint/2010/main" val="3224669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EF8F9-06CD-455D-A926-05D8F6B4F96A}"/>
              </a:ext>
            </a:extLst>
          </p:cNvPr>
          <p:cNvSpPr>
            <a:spLocks noGrp="1"/>
          </p:cNvSpPr>
          <p:nvPr>
            <p:ph type="title"/>
          </p:nvPr>
        </p:nvSpPr>
        <p:spPr/>
        <p:txBody>
          <a:bodyPr/>
          <a:lstStyle/>
          <a:p>
            <a:r>
              <a:rPr lang="en-US" dirty="0"/>
              <a:t>Choosing Biologic in Asthma</a:t>
            </a:r>
          </a:p>
        </p:txBody>
      </p:sp>
      <p:sp>
        <p:nvSpPr>
          <p:cNvPr id="3" name="Content Placeholder 2">
            <a:extLst>
              <a:ext uri="{FF2B5EF4-FFF2-40B4-BE49-F238E27FC236}">
                <a16:creationId xmlns:a16="http://schemas.microsoft.com/office/drawing/2014/main" id="{66C203DB-39E2-40A8-AD33-AB001B661CAA}"/>
              </a:ext>
            </a:extLst>
          </p:cNvPr>
          <p:cNvSpPr>
            <a:spLocks noGrp="1"/>
          </p:cNvSpPr>
          <p:nvPr>
            <p:ph idx="1"/>
          </p:nvPr>
        </p:nvSpPr>
        <p:spPr/>
        <p:txBody>
          <a:bodyPr>
            <a:normAutofit/>
          </a:bodyPr>
          <a:lstStyle/>
          <a:p>
            <a:pPr marL="0" indent="0">
              <a:buNone/>
            </a:pPr>
            <a:r>
              <a:rPr lang="en-US" dirty="0"/>
              <a:t>Biologic treatment choice should be made by first taking into consideration BEC and </a:t>
            </a:r>
            <a:r>
              <a:rPr lang="en-US" dirty="0" err="1"/>
              <a:t>FeNO</a:t>
            </a:r>
            <a:r>
              <a:rPr lang="en-US" dirty="0"/>
              <a:t> levels. </a:t>
            </a:r>
          </a:p>
          <a:p>
            <a:r>
              <a:rPr lang="en-US" dirty="0"/>
              <a:t>Of patients with severe asthma, up to 70% have elevated BEC</a:t>
            </a:r>
          </a:p>
          <a:p>
            <a:r>
              <a:rPr lang="en-US" dirty="0" err="1"/>
              <a:t>FeNO</a:t>
            </a:r>
            <a:r>
              <a:rPr lang="en-US" dirty="0"/>
              <a:t> 50 ppb in adults or 35 ppb in children is an indicator of T2 inflammation</a:t>
            </a:r>
          </a:p>
        </p:txBody>
      </p:sp>
      <p:sp>
        <p:nvSpPr>
          <p:cNvPr id="4" name="Footer Placeholder 3">
            <a:extLst>
              <a:ext uri="{FF2B5EF4-FFF2-40B4-BE49-F238E27FC236}">
                <a16:creationId xmlns:a16="http://schemas.microsoft.com/office/drawing/2014/main" id="{62BC6FEC-0692-4EB7-BBA8-52A8B27D9DB8}"/>
              </a:ext>
            </a:extLst>
          </p:cNvPr>
          <p:cNvSpPr>
            <a:spLocks noGrp="1"/>
          </p:cNvSpPr>
          <p:nvPr>
            <p:ph type="ftr" sz="quarter" idx="11"/>
          </p:nvPr>
        </p:nvSpPr>
        <p:spPr/>
        <p:txBody>
          <a:bodyPr/>
          <a:lstStyle/>
          <a:p>
            <a:r>
              <a:rPr lang="en-US" b="1" dirty="0">
                <a:solidFill>
                  <a:schemeClr val="tx1"/>
                </a:solidFill>
              </a:rPr>
              <a:t>Buhl et al, J Allergy Clin Immunol </a:t>
            </a:r>
            <a:r>
              <a:rPr lang="en-US" b="1" dirty="0" err="1">
                <a:solidFill>
                  <a:schemeClr val="tx1"/>
                </a:solidFill>
              </a:rPr>
              <a:t>Pract</a:t>
            </a:r>
            <a:r>
              <a:rPr lang="en-US" b="1" dirty="0">
                <a:solidFill>
                  <a:schemeClr val="tx1"/>
                </a:solidFill>
              </a:rPr>
              <a:t> 2022;10:422-32)</a:t>
            </a:r>
          </a:p>
        </p:txBody>
      </p:sp>
    </p:spTree>
    <p:extLst>
      <p:ext uri="{BB962C8B-B14F-4D97-AF65-F5344CB8AC3E}">
        <p14:creationId xmlns:p14="http://schemas.microsoft.com/office/powerpoint/2010/main" val="3618191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7EA3CB-4FDB-4448-975A-3175EC43067E}"/>
              </a:ext>
            </a:extLst>
          </p:cNvPr>
          <p:cNvSpPr>
            <a:spLocks noGrp="1"/>
          </p:cNvSpPr>
          <p:nvPr>
            <p:ph type="title"/>
          </p:nvPr>
        </p:nvSpPr>
        <p:spPr/>
        <p:txBody>
          <a:bodyPr/>
          <a:lstStyle/>
          <a:p>
            <a:r>
              <a:rPr lang="en-US" b="1" dirty="0"/>
              <a:t>What Occurred in Clinical Trials?</a:t>
            </a:r>
          </a:p>
        </p:txBody>
      </p:sp>
      <p:sp>
        <p:nvSpPr>
          <p:cNvPr id="4" name="Content Placeholder 3">
            <a:extLst>
              <a:ext uri="{FF2B5EF4-FFF2-40B4-BE49-F238E27FC236}">
                <a16:creationId xmlns:a16="http://schemas.microsoft.com/office/drawing/2014/main" id="{6A19887A-89CF-406E-BED8-E499B62A5563}"/>
              </a:ext>
            </a:extLst>
          </p:cNvPr>
          <p:cNvSpPr>
            <a:spLocks noGrp="1"/>
          </p:cNvSpPr>
          <p:nvPr>
            <p:ph idx="1"/>
          </p:nvPr>
        </p:nvSpPr>
        <p:spPr/>
        <p:txBody>
          <a:bodyPr>
            <a:normAutofit/>
          </a:bodyPr>
          <a:lstStyle/>
          <a:p>
            <a:r>
              <a:rPr lang="en-US" sz="4400" dirty="0"/>
              <a:t>All of the approved biologics work better in patients with higher Eos</a:t>
            </a:r>
          </a:p>
        </p:txBody>
      </p:sp>
      <p:sp>
        <p:nvSpPr>
          <p:cNvPr id="2" name="Footer Placeholder 1">
            <a:extLst>
              <a:ext uri="{FF2B5EF4-FFF2-40B4-BE49-F238E27FC236}">
                <a16:creationId xmlns:a16="http://schemas.microsoft.com/office/drawing/2014/main" id="{F114BDC3-578B-47FF-9716-C11E1ADE30C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34422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2012228" y="556240"/>
            <a:ext cx="8222100" cy="819000"/>
          </a:xfrm>
          <a:prstGeom prst="rect">
            <a:avLst/>
          </a:prstGeom>
        </p:spPr>
        <p:txBody>
          <a:bodyPr vert="horz" lIns="91425" tIns="91425" rIns="91425" bIns="91425" rtlCol="0" anchor="b" anchorCtr="0">
            <a:noAutofit/>
          </a:bodyPr>
          <a:lstStyle/>
          <a:p>
            <a:pPr algn="ctr"/>
            <a:r>
              <a:rPr lang="en" dirty="0"/>
              <a:t>Asthma Therapy - Omalizumab</a:t>
            </a:r>
            <a:endParaRPr lang="en" baseline="30000" dirty="0"/>
          </a:p>
        </p:txBody>
      </p:sp>
      <p:pic>
        <p:nvPicPr>
          <p:cNvPr id="491" name="Shape 491"/>
          <p:cNvPicPr preferRelativeResize="0"/>
          <p:nvPr/>
        </p:nvPicPr>
        <p:blipFill>
          <a:blip r:embed="rId3">
            <a:alphaModFix/>
          </a:blip>
          <a:stretch>
            <a:fillRect/>
          </a:stretch>
        </p:blipFill>
        <p:spPr>
          <a:xfrm>
            <a:off x="3429000" y="1717591"/>
            <a:ext cx="5883024" cy="4192699"/>
          </a:xfrm>
          <a:prstGeom prst="rect">
            <a:avLst/>
          </a:prstGeom>
          <a:noFill/>
          <a:ln>
            <a:noFill/>
          </a:ln>
        </p:spPr>
      </p:pic>
      <p:sp>
        <p:nvSpPr>
          <p:cNvPr id="492" name="Shape 492"/>
          <p:cNvSpPr txBox="1"/>
          <p:nvPr/>
        </p:nvSpPr>
        <p:spPr>
          <a:xfrm>
            <a:off x="4724400" y="6136200"/>
            <a:ext cx="3581400" cy="721800"/>
          </a:xfrm>
          <a:prstGeom prst="rect">
            <a:avLst/>
          </a:prstGeom>
          <a:noFill/>
          <a:ln>
            <a:noFill/>
          </a:ln>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
                <a:prstClr val="black"/>
              </a:buClr>
              <a:buSzPct val="137500"/>
              <a:buFontTx/>
              <a:buNone/>
              <a:tabLst/>
              <a:defRPr/>
            </a:pPr>
            <a:r>
              <a:rPr kumimoji="0" lang="en" sz="1100" b="0" i="0" u="none" strike="noStrike" kern="1200" cap="none" spc="0" normalizeH="0" baseline="0" noProof="0" dirty="0">
                <a:ln>
                  <a:noFill/>
                </a:ln>
                <a:effectLst/>
                <a:uLnTx/>
                <a:uFillTx/>
                <a:latin typeface="Calibri"/>
                <a:ea typeface="+mn-ea"/>
                <a:cs typeface="+mn-cs"/>
              </a:rPr>
              <a:t>Hanania Am J Respir Crit Care Med 2013;187(8):804-811</a:t>
            </a:r>
            <a:r>
              <a:rPr kumimoji="0" lang="en" sz="1100" b="0" i="0" u="none" strike="noStrike" kern="1200" cap="none" spc="0" normalizeH="0" baseline="0" noProof="0" dirty="0">
                <a:ln>
                  <a:noFill/>
                </a:ln>
                <a:solidFill>
                  <a:srgbClr val="FFFF00"/>
                </a:solidFill>
                <a:effectLst/>
                <a:uLnTx/>
                <a:uFillTx/>
                <a:latin typeface="Calibri"/>
                <a:ea typeface="+mn-ea"/>
                <a:cs typeface="+mn-cs"/>
              </a:rPr>
              <a:t>. </a:t>
            </a:r>
          </a:p>
        </p:txBody>
      </p:sp>
      <p:sp>
        <p:nvSpPr>
          <p:cNvPr id="493" name="Shape 493"/>
          <p:cNvSpPr txBox="1"/>
          <p:nvPr/>
        </p:nvSpPr>
        <p:spPr>
          <a:xfrm>
            <a:off x="1717375" y="3415242"/>
            <a:ext cx="1314900" cy="797399"/>
          </a:xfrm>
          <a:prstGeom prst="rect">
            <a:avLst/>
          </a:prstGeom>
          <a:noFill/>
          <a:ln>
            <a:noFill/>
          </a:ln>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 b="0" i="0" u="none" strike="noStrike" kern="1200" cap="none" spc="0" normalizeH="0" baseline="0" noProof="0" dirty="0">
                <a:ln>
                  <a:noFill/>
                </a:ln>
                <a:effectLst/>
                <a:uLnTx/>
                <a:uFillTx/>
                <a:latin typeface="Calibri"/>
                <a:ea typeface="+mn-ea"/>
                <a:cs typeface="+mn-cs"/>
              </a:rPr>
              <a:t>Th2 low versus Th2 high subgroups</a:t>
            </a:r>
          </a:p>
        </p:txBody>
      </p:sp>
    </p:spTree>
    <p:extLst>
      <p:ext uri="{BB962C8B-B14F-4D97-AF65-F5344CB8AC3E}">
        <p14:creationId xmlns:p14="http://schemas.microsoft.com/office/powerpoint/2010/main" val="3489330323"/>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F67F0-D36C-4895-9B16-27AB02CFB97C}"/>
              </a:ext>
            </a:extLst>
          </p:cNvPr>
          <p:cNvSpPr>
            <a:spLocks noGrp="1"/>
          </p:cNvSpPr>
          <p:nvPr>
            <p:ph type="title"/>
          </p:nvPr>
        </p:nvSpPr>
        <p:spPr/>
        <p:txBody>
          <a:bodyPr/>
          <a:lstStyle/>
          <a:p>
            <a:r>
              <a:rPr lang="en-US" dirty="0"/>
              <a:t>Biologics in Asthma</a:t>
            </a:r>
          </a:p>
        </p:txBody>
      </p:sp>
      <p:sp>
        <p:nvSpPr>
          <p:cNvPr id="3" name="Content Placeholder 2">
            <a:extLst>
              <a:ext uri="{FF2B5EF4-FFF2-40B4-BE49-F238E27FC236}">
                <a16:creationId xmlns:a16="http://schemas.microsoft.com/office/drawing/2014/main" id="{D0BC2AEA-21E6-4EF4-9E44-54B24AB2808A}"/>
              </a:ext>
            </a:extLst>
          </p:cNvPr>
          <p:cNvSpPr>
            <a:spLocks noGrp="1"/>
          </p:cNvSpPr>
          <p:nvPr>
            <p:ph idx="1"/>
          </p:nvPr>
        </p:nvSpPr>
        <p:spPr/>
        <p:txBody>
          <a:bodyPr/>
          <a:lstStyle/>
          <a:p>
            <a:r>
              <a:rPr lang="en-US" b="1" dirty="0"/>
              <a:t>Pathophysiology of  Asthma</a:t>
            </a:r>
          </a:p>
          <a:p>
            <a:r>
              <a:rPr lang="en-US" dirty="0"/>
              <a:t>What is severe asthma?</a:t>
            </a:r>
          </a:p>
          <a:p>
            <a:r>
              <a:rPr lang="en-US" dirty="0"/>
              <a:t>Current biologics</a:t>
            </a:r>
          </a:p>
          <a:p>
            <a:r>
              <a:rPr lang="en-US" dirty="0"/>
              <a:t>How to choose therapy</a:t>
            </a:r>
          </a:p>
          <a:p>
            <a:r>
              <a:rPr lang="en-US" dirty="0"/>
              <a:t>Switch therapy</a:t>
            </a:r>
          </a:p>
          <a:p>
            <a:r>
              <a:rPr lang="en-US" dirty="0"/>
              <a:t>Combine therapy and are biologics curative </a:t>
            </a:r>
          </a:p>
          <a:p>
            <a:r>
              <a:rPr lang="en-US" dirty="0"/>
              <a:t>Cases</a:t>
            </a:r>
          </a:p>
        </p:txBody>
      </p:sp>
    </p:spTree>
    <p:extLst>
      <p:ext uri="{BB962C8B-B14F-4D97-AF65-F5344CB8AC3E}">
        <p14:creationId xmlns:p14="http://schemas.microsoft.com/office/powerpoint/2010/main" val="2779113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383BD9-03F7-4C88-A47A-16AC9ECE86FD}"/>
              </a:ext>
            </a:extLst>
          </p:cNvPr>
          <p:cNvSpPr>
            <a:spLocks noGrp="1"/>
          </p:cNvSpPr>
          <p:nvPr>
            <p:ph type="body" sz="quarter" idx="12"/>
          </p:nvPr>
        </p:nvSpPr>
        <p:spPr>
          <a:xfrm>
            <a:off x="517771" y="987789"/>
            <a:ext cx="11138400" cy="677108"/>
          </a:xfrm>
        </p:spPr>
        <p:txBody>
          <a:bodyPr>
            <a:noAutofit/>
          </a:bodyPr>
          <a:lstStyle/>
          <a:p>
            <a:r>
              <a:rPr lang="en-US"/>
              <a:t>Results: Reduction in Asthma Exacerbation Rate According to bEOS Count and Serum IgE in Adults With Severe Allergic Asthma</a:t>
            </a:r>
          </a:p>
        </p:txBody>
      </p:sp>
      <p:sp>
        <p:nvSpPr>
          <p:cNvPr id="4" name="Slide Number Placeholder 3">
            <a:extLst>
              <a:ext uri="{FF2B5EF4-FFF2-40B4-BE49-F238E27FC236}">
                <a16:creationId xmlns:a16="http://schemas.microsoft.com/office/drawing/2014/main" id="{C007BC80-4984-4B53-8A68-1CCCC32CFA9A}"/>
              </a:ext>
            </a:extLst>
          </p:cNvPr>
          <p:cNvSpPr>
            <a:spLocks noGrp="1"/>
          </p:cNvSpPr>
          <p:nvPr>
            <p:ph type="sldNum" sz="quarter" idx="4"/>
          </p:nvPr>
        </p:nvSpPr>
        <p:spPr/>
        <p:txBody>
          <a:bodyPr/>
          <a:lstStyle/>
          <a:p>
            <a:fld id="{0FBB20A0-29A2-4F03-9BB9-2B9F07088D58}" type="slidenum">
              <a:rPr lang="en-GB" smtClean="0"/>
              <a:pPr/>
              <a:t>40</a:t>
            </a:fld>
            <a:endParaRPr lang="en-GB"/>
          </a:p>
        </p:txBody>
      </p:sp>
      <p:sp>
        <p:nvSpPr>
          <p:cNvPr id="5" name="Title 4">
            <a:extLst>
              <a:ext uri="{FF2B5EF4-FFF2-40B4-BE49-F238E27FC236}">
                <a16:creationId xmlns:a16="http://schemas.microsoft.com/office/drawing/2014/main" id="{4A5FFC54-C0E4-4D88-9459-B8F9892D9604}"/>
              </a:ext>
            </a:extLst>
          </p:cNvPr>
          <p:cNvSpPr>
            <a:spLocks noGrp="1"/>
          </p:cNvSpPr>
          <p:nvPr>
            <p:ph type="title"/>
          </p:nvPr>
        </p:nvSpPr>
        <p:spPr>
          <a:xfrm>
            <a:off x="517771" y="522779"/>
            <a:ext cx="11138400" cy="400110"/>
          </a:xfrm>
        </p:spPr>
        <p:txBody>
          <a:bodyPr>
            <a:noAutofit/>
          </a:bodyPr>
          <a:lstStyle/>
          <a:p>
            <a:r>
              <a:rPr lang="en-US"/>
              <a:t>STELLAIR</a:t>
            </a:r>
            <a:endParaRPr lang="en-IN"/>
          </a:p>
        </p:txBody>
      </p:sp>
      <p:sp>
        <p:nvSpPr>
          <p:cNvPr id="6" name="Text Placeholder 5">
            <a:extLst>
              <a:ext uri="{FF2B5EF4-FFF2-40B4-BE49-F238E27FC236}">
                <a16:creationId xmlns:a16="http://schemas.microsoft.com/office/drawing/2014/main" id="{29034A7A-A567-40D6-991E-15BD2082DC01}"/>
              </a:ext>
            </a:extLst>
          </p:cNvPr>
          <p:cNvSpPr>
            <a:spLocks noGrp="1"/>
          </p:cNvSpPr>
          <p:nvPr>
            <p:ph type="body" sz="quarter" idx="13"/>
          </p:nvPr>
        </p:nvSpPr>
        <p:spPr>
          <a:xfrm>
            <a:off x="529494" y="6452006"/>
            <a:ext cx="11138400" cy="123111"/>
          </a:xfrm>
        </p:spPr>
        <p:txBody>
          <a:bodyPr/>
          <a:lstStyle/>
          <a:p>
            <a:r>
              <a:rPr lang="en-US">
                <a:ea typeface="MS PGothic" panose="020B0600070205080204" pitchFamily="34" charset="-128"/>
              </a:rPr>
              <a:t>Humbert M, et al. </a:t>
            </a:r>
            <a:r>
              <a:rPr lang="en-US" i="1">
                <a:ea typeface="MS PGothic" panose="020B0600070205080204" pitchFamily="34" charset="-128"/>
              </a:rPr>
              <a:t>Eur Respir J.</a:t>
            </a:r>
            <a:r>
              <a:rPr lang="en-US">
                <a:ea typeface="MS PGothic" panose="020B0600070205080204" pitchFamily="34" charset="-128"/>
              </a:rPr>
              <a:t> 2018;51(5).</a:t>
            </a:r>
          </a:p>
        </p:txBody>
      </p:sp>
      <p:grpSp>
        <p:nvGrpSpPr>
          <p:cNvPr id="7" name="Group 6">
            <a:extLst>
              <a:ext uri="{FF2B5EF4-FFF2-40B4-BE49-F238E27FC236}">
                <a16:creationId xmlns:a16="http://schemas.microsoft.com/office/drawing/2014/main" id="{1A9735C0-CF79-44CD-8B2B-15E43B6CD236}"/>
              </a:ext>
            </a:extLst>
          </p:cNvPr>
          <p:cNvGrpSpPr>
            <a:grpSpLocks/>
          </p:cNvGrpSpPr>
          <p:nvPr/>
        </p:nvGrpSpPr>
        <p:grpSpPr>
          <a:xfrm>
            <a:off x="517771" y="1871949"/>
            <a:ext cx="11138400" cy="4373004"/>
            <a:chOff x="846581" y="2373312"/>
            <a:chExt cx="7329093" cy="2817314"/>
          </a:xfrm>
        </p:grpSpPr>
        <p:grpSp>
          <p:nvGrpSpPr>
            <p:cNvPr id="8" name="Group 7">
              <a:extLst>
                <a:ext uri="{FF2B5EF4-FFF2-40B4-BE49-F238E27FC236}">
                  <a16:creationId xmlns:a16="http://schemas.microsoft.com/office/drawing/2014/main" id="{D052B081-57F9-4718-905C-61C5046936B8}"/>
                </a:ext>
              </a:extLst>
            </p:cNvPr>
            <p:cNvGrpSpPr/>
            <p:nvPr/>
          </p:nvGrpSpPr>
          <p:grpSpPr>
            <a:xfrm>
              <a:off x="846581" y="2373312"/>
              <a:ext cx="7329093" cy="2817314"/>
              <a:chOff x="846581" y="2332570"/>
              <a:chExt cx="7329093" cy="3228946"/>
            </a:xfrm>
          </p:grpSpPr>
          <p:graphicFrame>
            <p:nvGraphicFramePr>
              <p:cNvPr id="15" name="Chart 14">
                <a:extLst>
                  <a:ext uri="{FF2B5EF4-FFF2-40B4-BE49-F238E27FC236}">
                    <a16:creationId xmlns:a16="http://schemas.microsoft.com/office/drawing/2014/main" id="{37B734A8-1AAC-4343-AE21-181B345FF648}"/>
                  </a:ext>
                </a:extLst>
              </p:cNvPr>
              <p:cNvGraphicFramePr/>
              <p:nvPr/>
            </p:nvGraphicFramePr>
            <p:xfrm>
              <a:off x="846581" y="2399214"/>
              <a:ext cx="7329093" cy="3162302"/>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B4C7DFD6-D630-496D-91DF-A7791C802FE6}"/>
                  </a:ext>
                </a:extLst>
              </p:cNvPr>
              <p:cNvSpPr txBox="1"/>
              <p:nvPr/>
            </p:nvSpPr>
            <p:spPr>
              <a:xfrm>
                <a:off x="2158020" y="2332570"/>
                <a:ext cx="833883" cy="249789"/>
              </a:xfrm>
              <a:prstGeom prst="rect">
                <a:avLst/>
              </a:prstGeom>
            </p:spPr>
            <p:txBody>
              <a:bodyPr wrap="none" rtlCol="0">
                <a:noAutofit/>
              </a:bodyPr>
              <a:lstStyle/>
              <a:p>
                <a:pPr algn="ctr"/>
                <a:r>
                  <a:rPr lang="en-US" sz="1600">
                    <a:latin typeface="+mn-lt"/>
                  </a:rPr>
                  <a:t>Overall</a:t>
                </a:r>
                <a:endParaRPr lang="en-US" sz="1600" baseline="30000">
                  <a:latin typeface="+mn-lt"/>
                </a:endParaRPr>
              </a:p>
            </p:txBody>
          </p:sp>
          <p:sp>
            <p:nvSpPr>
              <p:cNvPr id="17" name="TextBox 16">
                <a:extLst>
                  <a:ext uri="{FF2B5EF4-FFF2-40B4-BE49-F238E27FC236}">
                    <a16:creationId xmlns:a16="http://schemas.microsoft.com/office/drawing/2014/main" id="{65BCECCB-7B50-48D5-A608-711AAC78E8C9}"/>
                  </a:ext>
                </a:extLst>
              </p:cNvPr>
              <p:cNvSpPr txBox="1"/>
              <p:nvPr/>
            </p:nvSpPr>
            <p:spPr>
              <a:xfrm>
                <a:off x="4033246" y="2332570"/>
                <a:ext cx="1553631" cy="249789"/>
              </a:xfrm>
              <a:prstGeom prst="rect">
                <a:avLst/>
              </a:prstGeom>
            </p:spPr>
            <p:txBody>
              <a:bodyPr wrap="none" rtlCol="0">
                <a:noAutofit/>
              </a:bodyPr>
              <a:lstStyle/>
              <a:p>
                <a:pPr algn="ctr"/>
                <a:r>
                  <a:rPr lang="en-US" sz="1600">
                    <a:latin typeface="+mn-lt"/>
                  </a:rPr>
                  <a:t>IgE </a:t>
                </a:r>
                <a:r>
                  <a:rPr lang="en-US" sz="1600">
                    <a:latin typeface="+mn-lt"/>
                    <a:cs typeface="Arial" panose="020B0604020202020204" pitchFamily="34" charset="0"/>
                  </a:rPr>
                  <a:t>≤ 75 IU/mL</a:t>
                </a:r>
                <a:endParaRPr lang="en-US" sz="1600" baseline="30000">
                  <a:latin typeface="+mn-lt"/>
                </a:endParaRPr>
              </a:p>
            </p:txBody>
          </p:sp>
          <p:sp>
            <p:nvSpPr>
              <p:cNvPr id="18" name="TextBox 17">
                <a:extLst>
                  <a:ext uri="{FF2B5EF4-FFF2-40B4-BE49-F238E27FC236}">
                    <a16:creationId xmlns:a16="http://schemas.microsoft.com/office/drawing/2014/main" id="{D609AD83-2D1C-4015-BD17-13C3533CB5A5}"/>
                  </a:ext>
                </a:extLst>
              </p:cNvPr>
              <p:cNvSpPr txBox="1"/>
              <p:nvPr/>
            </p:nvSpPr>
            <p:spPr>
              <a:xfrm>
                <a:off x="6274775" y="2332570"/>
                <a:ext cx="1561646" cy="249789"/>
              </a:xfrm>
              <a:prstGeom prst="rect">
                <a:avLst/>
              </a:prstGeom>
            </p:spPr>
            <p:txBody>
              <a:bodyPr wrap="none" rtlCol="0">
                <a:noAutofit/>
              </a:bodyPr>
              <a:lstStyle/>
              <a:p>
                <a:pPr algn="ctr"/>
                <a:r>
                  <a:rPr lang="en-US" sz="1600">
                    <a:latin typeface="+mn-lt"/>
                  </a:rPr>
                  <a:t>IgE </a:t>
                </a:r>
                <a:r>
                  <a:rPr lang="en-US" sz="1600">
                    <a:latin typeface="+mn-lt"/>
                    <a:cs typeface="Arial" panose="020B0604020202020204" pitchFamily="34" charset="0"/>
                  </a:rPr>
                  <a:t>&gt; 75 IU/mL</a:t>
                </a:r>
                <a:endParaRPr lang="en-US" sz="1600" baseline="30000">
                  <a:latin typeface="+mn-lt"/>
                </a:endParaRPr>
              </a:p>
            </p:txBody>
          </p:sp>
        </p:grpSp>
        <p:sp>
          <p:nvSpPr>
            <p:cNvPr id="9" name="TextBox 8">
              <a:extLst>
                <a:ext uri="{FF2B5EF4-FFF2-40B4-BE49-F238E27FC236}">
                  <a16:creationId xmlns:a16="http://schemas.microsoft.com/office/drawing/2014/main" id="{FA64C669-937C-48E6-8D06-C46A8FEDFE23}"/>
                </a:ext>
              </a:extLst>
            </p:cNvPr>
            <p:cNvSpPr txBox="1"/>
            <p:nvPr/>
          </p:nvSpPr>
          <p:spPr>
            <a:xfrm>
              <a:off x="1736320" y="2683775"/>
              <a:ext cx="875561" cy="217946"/>
            </a:xfrm>
            <a:prstGeom prst="rect">
              <a:avLst/>
            </a:prstGeom>
          </p:spPr>
          <p:txBody>
            <a:bodyPr wrap="none" rtlCol="0">
              <a:noAutofit/>
            </a:bodyPr>
            <a:lstStyle/>
            <a:p>
              <a:pPr algn="ctr"/>
              <a:r>
                <a:rPr lang="en-US" sz="1600">
                  <a:solidFill>
                    <a:schemeClr val="bg1"/>
                  </a:solidFill>
                  <a:latin typeface="+mn-lt"/>
                </a:rPr>
                <a:t>n = 346</a:t>
              </a:r>
              <a:endParaRPr lang="en-US" sz="1600" baseline="30000">
                <a:solidFill>
                  <a:schemeClr val="bg1"/>
                </a:solidFill>
                <a:latin typeface="+mn-lt"/>
              </a:endParaRPr>
            </a:p>
          </p:txBody>
        </p:sp>
        <p:sp>
          <p:nvSpPr>
            <p:cNvPr id="10" name="TextBox 9">
              <a:extLst>
                <a:ext uri="{FF2B5EF4-FFF2-40B4-BE49-F238E27FC236}">
                  <a16:creationId xmlns:a16="http://schemas.microsoft.com/office/drawing/2014/main" id="{5656B40F-2E8F-467E-83E4-3416F502C9D0}"/>
                </a:ext>
              </a:extLst>
            </p:cNvPr>
            <p:cNvSpPr txBox="1"/>
            <p:nvPr/>
          </p:nvSpPr>
          <p:spPr>
            <a:xfrm>
              <a:off x="2515951" y="2683775"/>
              <a:ext cx="875561" cy="217946"/>
            </a:xfrm>
            <a:prstGeom prst="rect">
              <a:avLst/>
            </a:prstGeom>
          </p:spPr>
          <p:txBody>
            <a:bodyPr wrap="none" rtlCol="0">
              <a:noAutofit/>
            </a:bodyPr>
            <a:lstStyle/>
            <a:p>
              <a:pPr algn="ctr"/>
              <a:r>
                <a:rPr lang="en-US" sz="1600">
                  <a:solidFill>
                    <a:schemeClr val="bg1"/>
                  </a:solidFill>
                  <a:latin typeface="+mn-lt"/>
                </a:rPr>
                <a:t>n = 377</a:t>
              </a:r>
              <a:endParaRPr lang="en-US" sz="1600" baseline="30000">
                <a:solidFill>
                  <a:schemeClr val="bg1"/>
                </a:solidFill>
                <a:latin typeface="+mn-lt"/>
              </a:endParaRPr>
            </a:p>
          </p:txBody>
        </p:sp>
        <p:sp>
          <p:nvSpPr>
            <p:cNvPr id="11" name="TextBox 10">
              <a:extLst>
                <a:ext uri="{FF2B5EF4-FFF2-40B4-BE49-F238E27FC236}">
                  <a16:creationId xmlns:a16="http://schemas.microsoft.com/office/drawing/2014/main" id="{B55A2C06-B508-4BC3-8B25-AE3C45E9307F}"/>
                </a:ext>
              </a:extLst>
            </p:cNvPr>
            <p:cNvSpPr txBox="1"/>
            <p:nvPr/>
          </p:nvSpPr>
          <p:spPr>
            <a:xfrm>
              <a:off x="4037323" y="2683775"/>
              <a:ext cx="761747" cy="217946"/>
            </a:xfrm>
            <a:prstGeom prst="rect">
              <a:avLst/>
            </a:prstGeom>
          </p:spPr>
          <p:txBody>
            <a:bodyPr wrap="none" rtlCol="0">
              <a:noAutofit/>
            </a:bodyPr>
            <a:lstStyle/>
            <a:p>
              <a:pPr algn="ctr"/>
              <a:r>
                <a:rPr lang="en-US" sz="1600">
                  <a:solidFill>
                    <a:schemeClr val="bg1"/>
                  </a:solidFill>
                  <a:latin typeface="+mn-lt"/>
                </a:rPr>
                <a:t>n = 64</a:t>
              </a:r>
              <a:endParaRPr lang="en-US" sz="1600" baseline="30000">
                <a:solidFill>
                  <a:schemeClr val="bg1"/>
                </a:solidFill>
                <a:latin typeface="+mn-lt"/>
              </a:endParaRPr>
            </a:p>
          </p:txBody>
        </p:sp>
        <p:sp>
          <p:nvSpPr>
            <p:cNvPr id="12" name="TextBox 11">
              <a:extLst>
                <a:ext uri="{FF2B5EF4-FFF2-40B4-BE49-F238E27FC236}">
                  <a16:creationId xmlns:a16="http://schemas.microsoft.com/office/drawing/2014/main" id="{F82F7CB8-E668-4613-AFED-E9EDD73AC62C}"/>
                </a:ext>
              </a:extLst>
            </p:cNvPr>
            <p:cNvSpPr txBox="1"/>
            <p:nvPr/>
          </p:nvSpPr>
          <p:spPr>
            <a:xfrm>
              <a:off x="4847882" y="2683775"/>
              <a:ext cx="761747" cy="217946"/>
            </a:xfrm>
            <a:prstGeom prst="rect">
              <a:avLst/>
            </a:prstGeom>
          </p:spPr>
          <p:txBody>
            <a:bodyPr wrap="none" rtlCol="0">
              <a:noAutofit/>
            </a:bodyPr>
            <a:lstStyle/>
            <a:p>
              <a:pPr algn="ctr"/>
              <a:r>
                <a:rPr lang="en-US" sz="1600">
                  <a:solidFill>
                    <a:schemeClr val="bg1"/>
                  </a:solidFill>
                  <a:latin typeface="+mn-lt"/>
                </a:rPr>
                <a:t>n = 49</a:t>
              </a:r>
              <a:endParaRPr lang="en-US" sz="1600" baseline="30000">
                <a:solidFill>
                  <a:schemeClr val="bg1"/>
                </a:solidFill>
                <a:latin typeface="+mn-lt"/>
              </a:endParaRPr>
            </a:p>
          </p:txBody>
        </p:sp>
        <p:sp>
          <p:nvSpPr>
            <p:cNvPr id="13" name="TextBox 12">
              <a:extLst>
                <a:ext uri="{FF2B5EF4-FFF2-40B4-BE49-F238E27FC236}">
                  <a16:creationId xmlns:a16="http://schemas.microsoft.com/office/drawing/2014/main" id="{78E02FD3-D982-44F1-8177-FBF762BA77A4}"/>
                </a:ext>
              </a:extLst>
            </p:cNvPr>
            <p:cNvSpPr txBox="1"/>
            <p:nvPr/>
          </p:nvSpPr>
          <p:spPr>
            <a:xfrm>
              <a:off x="6192439" y="2683775"/>
              <a:ext cx="875561" cy="217946"/>
            </a:xfrm>
            <a:prstGeom prst="rect">
              <a:avLst/>
            </a:prstGeom>
          </p:spPr>
          <p:txBody>
            <a:bodyPr wrap="none" rtlCol="0">
              <a:noAutofit/>
            </a:bodyPr>
            <a:lstStyle/>
            <a:p>
              <a:pPr algn="ctr"/>
              <a:r>
                <a:rPr lang="en-US" sz="1600">
                  <a:solidFill>
                    <a:schemeClr val="bg1"/>
                  </a:solidFill>
                  <a:latin typeface="+mn-lt"/>
                </a:rPr>
                <a:t>n = 263</a:t>
              </a:r>
              <a:endParaRPr lang="en-US" sz="1600" baseline="30000">
                <a:solidFill>
                  <a:schemeClr val="bg1"/>
                </a:solidFill>
                <a:latin typeface="+mn-lt"/>
              </a:endParaRPr>
            </a:p>
          </p:txBody>
        </p:sp>
        <p:sp>
          <p:nvSpPr>
            <p:cNvPr id="14" name="TextBox 13">
              <a:extLst>
                <a:ext uri="{FF2B5EF4-FFF2-40B4-BE49-F238E27FC236}">
                  <a16:creationId xmlns:a16="http://schemas.microsoft.com/office/drawing/2014/main" id="{3CD1B954-CAF1-44B1-8846-E4460927EA4F}"/>
                </a:ext>
              </a:extLst>
            </p:cNvPr>
            <p:cNvSpPr txBox="1"/>
            <p:nvPr/>
          </p:nvSpPr>
          <p:spPr>
            <a:xfrm>
              <a:off x="7002998" y="2683775"/>
              <a:ext cx="875561" cy="217946"/>
            </a:xfrm>
            <a:prstGeom prst="rect">
              <a:avLst/>
            </a:prstGeom>
          </p:spPr>
          <p:txBody>
            <a:bodyPr wrap="none" rtlCol="0">
              <a:noAutofit/>
            </a:bodyPr>
            <a:lstStyle/>
            <a:p>
              <a:pPr algn="ctr"/>
              <a:r>
                <a:rPr lang="en-US" sz="1600">
                  <a:solidFill>
                    <a:schemeClr val="bg1"/>
                  </a:solidFill>
                  <a:latin typeface="+mn-lt"/>
                </a:rPr>
                <a:t>n = 307</a:t>
              </a:r>
              <a:endParaRPr lang="en-US" sz="1600" baseline="30000">
                <a:solidFill>
                  <a:schemeClr val="bg1"/>
                </a:solidFill>
                <a:latin typeface="+mn-lt"/>
              </a:endParaRPr>
            </a:p>
          </p:txBody>
        </p:sp>
      </p:grpSp>
      <p:sp>
        <p:nvSpPr>
          <p:cNvPr id="23" name="Rectangle 22">
            <a:hlinkClick r:id="" action="ppaction://noaction"/>
            <a:extLst>
              <a:ext uri="{FF2B5EF4-FFF2-40B4-BE49-F238E27FC236}">
                <a16:creationId xmlns:a16="http://schemas.microsoft.com/office/drawing/2014/main" id="{170F1D24-9DA0-41C7-B15C-50D33CC41637}"/>
              </a:ext>
            </a:extLst>
          </p:cNvPr>
          <p:cNvSpPr/>
          <p:nvPr/>
        </p:nvSpPr>
        <p:spPr>
          <a:xfrm>
            <a:off x="11499204" y="6293457"/>
            <a:ext cx="572400" cy="2786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a:latin typeface="+mj-lt"/>
              </a:rPr>
              <a:t>Study /</a:t>
            </a:r>
            <a:br>
              <a:rPr lang="en-US" sz="800">
                <a:latin typeface="+mj-lt"/>
              </a:rPr>
            </a:br>
            <a:r>
              <a:rPr lang="en-US" sz="800">
                <a:latin typeface="+mj-lt"/>
              </a:rPr>
              <a:t>Safety Info</a:t>
            </a:r>
          </a:p>
        </p:txBody>
      </p:sp>
      <p:grpSp>
        <p:nvGrpSpPr>
          <p:cNvPr id="20" name="Group 19">
            <a:extLst>
              <a:ext uri="{FF2B5EF4-FFF2-40B4-BE49-F238E27FC236}">
                <a16:creationId xmlns:a16="http://schemas.microsoft.com/office/drawing/2014/main" id="{82654AB7-F9BF-422F-A586-1EFAC5580888}"/>
              </a:ext>
            </a:extLst>
          </p:cNvPr>
          <p:cNvGrpSpPr/>
          <p:nvPr/>
        </p:nvGrpSpPr>
        <p:grpSpPr>
          <a:xfrm>
            <a:off x="11738234" y="535945"/>
            <a:ext cx="333370" cy="319014"/>
            <a:chOff x="11619274" y="118751"/>
            <a:chExt cx="432689" cy="414056"/>
          </a:xfrm>
        </p:grpSpPr>
        <p:sp>
          <p:nvSpPr>
            <p:cNvPr id="21" name="Google Shape;234;p18">
              <a:hlinkClick r:id="rId3" action="ppaction://hlinksldjump"/>
              <a:extLst>
                <a:ext uri="{FF2B5EF4-FFF2-40B4-BE49-F238E27FC236}">
                  <a16:creationId xmlns:a16="http://schemas.microsoft.com/office/drawing/2014/main" id="{DFA8CA1A-8D35-416F-A446-DA5D68B00BDB}"/>
                </a:ext>
              </a:extLst>
            </p:cNvPr>
            <p:cNvSpPr/>
            <p:nvPr/>
          </p:nvSpPr>
          <p:spPr>
            <a:xfrm>
              <a:off x="11619274" y="118751"/>
              <a:ext cx="432689" cy="414056"/>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pic>
          <p:nvPicPr>
            <p:cNvPr id="24" name="Google Shape;235;p18">
              <a:hlinkClick r:id="rId3" action="ppaction://hlinksldjump"/>
              <a:extLst>
                <a:ext uri="{FF2B5EF4-FFF2-40B4-BE49-F238E27FC236}">
                  <a16:creationId xmlns:a16="http://schemas.microsoft.com/office/drawing/2014/main" id="{CE76C8ED-1A06-4DCF-A0C3-263A6B302B13}"/>
                </a:ext>
              </a:extLst>
            </p:cNvPr>
            <p:cNvPicPr preferRelativeResize="0"/>
            <p:nvPr/>
          </p:nvPicPr>
          <p:blipFill rotWithShape="1">
            <a:blip r:embed="rId4">
              <a:alphaModFix/>
            </a:blip>
            <a:srcRect/>
            <a:stretch/>
          </p:blipFill>
          <p:spPr>
            <a:xfrm>
              <a:off x="11681971" y="162551"/>
              <a:ext cx="307293" cy="307293"/>
            </a:xfrm>
            <a:prstGeom prst="rect">
              <a:avLst/>
            </a:prstGeom>
            <a:noFill/>
            <a:ln>
              <a:noFill/>
            </a:ln>
          </p:spPr>
        </p:pic>
      </p:grpSp>
    </p:spTree>
    <p:extLst>
      <p:ext uri="{BB962C8B-B14F-4D97-AF65-F5344CB8AC3E}">
        <p14:creationId xmlns:p14="http://schemas.microsoft.com/office/powerpoint/2010/main" val="2049208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9EF684D-7DB6-4FD6-9FC3-BE8B12B3B5C3}"/>
              </a:ext>
            </a:extLst>
          </p:cNvPr>
          <p:cNvSpPr>
            <a:spLocks noGrp="1"/>
          </p:cNvSpPr>
          <p:nvPr>
            <p:ph type="title"/>
          </p:nvPr>
        </p:nvSpPr>
        <p:spPr>
          <a:xfrm>
            <a:off x="790576" y="-180974"/>
            <a:ext cx="10515600" cy="1325563"/>
          </a:xfrm>
        </p:spPr>
        <p:txBody>
          <a:bodyPr/>
          <a:lstStyle/>
          <a:p>
            <a:r>
              <a:rPr lang="en-US" dirty="0"/>
              <a:t>Mepolizumab Dream and Mensa studies</a:t>
            </a:r>
          </a:p>
        </p:txBody>
      </p:sp>
      <p:sp>
        <p:nvSpPr>
          <p:cNvPr id="8" name="Content Placeholder 7">
            <a:extLst>
              <a:ext uri="{FF2B5EF4-FFF2-40B4-BE49-F238E27FC236}">
                <a16:creationId xmlns:a16="http://schemas.microsoft.com/office/drawing/2014/main" id="{17A5D2AB-26AD-474E-B6CD-1C481582C90F}"/>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C8A0091D-E58E-4E2C-AF11-D8FBF3F7621E}"/>
              </a:ext>
            </a:extLst>
          </p:cNvPr>
          <p:cNvSpPr>
            <a:spLocks noGrp="1"/>
          </p:cNvSpPr>
          <p:nvPr>
            <p:ph type="ftr" sz="quarter" idx="11"/>
          </p:nvPr>
        </p:nvSpPr>
        <p:spPr/>
        <p:txBody>
          <a:bodyPr/>
          <a:lstStyle/>
          <a:p>
            <a:r>
              <a:rPr lang="en-US"/>
              <a:t>mENZIES-gOW ET AL, nejm2021;384:1800-9</a:t>
            </a:r>
          </a:p>
        </p:txBody>
      </p:sp>
      <p:pic>
        <p:nvPicPr>
          <p:cNvPr id="3074" name="Picture 2" descr="Severe eosinophilic asthma treated with mepolizumab stratified by baseline  eosinophil thresholds: a secondary analysis of the DREAM and MENSA studies  - The Lancet Respiratory Medicine">
            <a:extLst>
              <a:ext uri="{FF2B5EF4-FFF2-40B4-BE49-F238E27FC236}">
                <a16:creationId xmlns:a16="http://schemas.microsoft.com/office/drawing/2014/main" id="{6E8BE45C-76B0-4700-8EB5-E31C28A685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6" y="875570"/>
            <a:ext cx="9254762" cy="598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263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E5183-D2EF-40DB-9AA5-B41024AE9ADF}"/>
              </a:ext>
            </a:extLst>
          </p:cNvPr>
          <p:cNvSpPr>
            <a:spLocks noGrp="1"/>
          </p:cNvSpPr>
          <p:nvPr>
            <p:ph type="title"/>
          </p:nvPr>
        </p:nvSpPr>
        <p:spPr>
          <a:xfrm>
            <a:off x="816430" y="136525"/>
            <a:ext cx="10515600" cy="1325563"/>
          </a:xfrm>
        </p:spPr>
        <p:txBody>
          <a:bodyPr/>
          <a:lstStyle/>
          <a:p>
            <a:r>
              <a:rPr lang="en-US" dirty="0"/>
              <a:t>        Dupilumab Liberty Asthma Quest</a:t>
            </a:r>
          </a:p>
        </p:txBody>
      </p:sp>
      <p:sp>
        <p:nvSpPr>
          <p:cNvPr id="3" name="Content Placeholder 2">
            <a:extLst>
              <a:ext uri="{FF2B5EF4-FFF2-40B4-BE49-F238E27FC236}">
                <a16:creationId xmlns:a16="http://schemas.microsoft.com/office/drawing/2014/main" id="{130D9FAF-8E20-402E-9F00-16D4728B6847}"/>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44EB81D9-167D-4237-99EA-17D98DF69A38}"/>
              </a:ext>
            </a:extLst>
          </p:cNvPr>
          <p:cNvSpPr>
            <a:spLocks noGrp="1"/>
          </p:cNvSpPr>
          <p:nvPr>
            <p:ph type="ftr" sz="quarter" idx="11"/>
          </p:nvPr>
        </p:nvSpPr>
        <p:spPr/>
        <p:txBody>
          <a:bodyPr/>
          <a:lstStyle/>
          <a:p>
            <a:r>
              <a:rPr lang="da-DK" b="1" dirty="0">
                <a:solidFill>
                  <a:schemeClr val="tx1"/>
                </a:solidFill>
              </a:rPr>
              <a:t>Castro et al,N engl j med 378;26:2486-2496</a:t>
            </a:r>
            <a:endParaRPr lang="en-US" b="1" dirty="0">
              <a:solidFill>
                <a:schemeClr val="tx1"/>
              </a:solidFill>
            </a:endParaRPr>
          </a:p>
        </p:txBody>
      </p:sp>
      <p:pic>
        <p:nvPicPr>
          <p:cNvPr id="2050" name="Picture 2">
            <a:extLst>
              <a:ext uri="{FF2B5EF4-FFF2-40B4-BE49-F238E27FC236}">
                <a16:creationId xmlns:a16="http://schemas.microsoft.com/office/drawing/2014/main" id="{52683A45-E3C9-4A74-88F6-4C13ED9E8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513" y="1114073"/>
            <a:ext cx="6318069" cy="531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748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C33B-8F2B-4638-B317-B8C3206744BC}"/>
              </a:ext>
            </a:extLst>
          </p:cNvPr>
          <p:cNvSpPr>
            <a:spLocks noGrp="1"/>
          </p:cNvSpPr>
          <p:nvPr>
            <p:ph type="title"/>
          </p:nvPr>
        </p:nvSpPr>
        <p:spPr/>
        <p:txBody>
          <a:bodyPr/>
          <a:lstStyle/>
          <a:p>
            <a:r>
              <a:rPr lang="en-US" dirty="0"/>
              <a:t>				Tezepelumab</a:t>
            </a:r>
          </a:p>
        </p:txBody>
      </p:sp>
      <p:pic>
        <p:nvPicPr>
          <p:cNvPr id="6" name="Content Placeholder 5">
            <a:extLst>
              <a:ext uri="{FF2B5EF4-FFF2-40B4-BE49-F238E27FC236}">
                <a16:creationId xmlns:a16="http://schemas.microsoft.com/office/drawing/2014/main" id="{FDAEA441-61CD-4F55-8BB0-525CC866486A}"/>
              </a:ext>
            </a:extLst>
          </p:cNvPr>
          <p:cNvPicPr>
            <a:picLocks noGrp="1" noChangeAspect="1"/>
          </p:cNvPicPr>
          <p:nvPr>
            <p:ph idx="1"/>
          </p:nvPr>
        </p:nvPicPr>
        <p:blipFill rotWithShape="1">
          <a:blip r:embed="rId2"/>
          <a:srcRect l="33642" t="27031" r="31612" b="24148"/>
          <a:stretch/>
        </p:blipFill>
        <p:spPr>
          <a:xfrm>
            <a:off x="2964873" y="1527174"/>
            <a:ext cx="5966691" cy="4715942"/>
          </a:xfrm>
        </p:spPr>
      </p:pic>
      <p:sp>
        <p:nvSpPr>
          <p:cNvPr id="4" name="Footer Placeholder 3">
            <a:extLst>
              <a:ext uri="{FF2B5EF4-FFF2-40B4-BE49-F238E27FC236}">
                <a16:creationId xmlns:a16="http://schemas.microsoft.com/office/drawing/2014/main" id="{BB532B5C-1C34-4A91-B9EB-A77602840272}"/>
              </a:ext>
            </a:extLst>
          </p:cNvPr>
          <p:cNvSpPr>
            <a:spLocks noGrp="1"/>
          </p:cNvSpPr>
          <p:nvPr>
            <p:ph type="ftr" sz="quarter" idx="11"/>
          </p:nvPr>
        </p:nvSpPr>
        <p:spPr>
          <a:xfrm>
            <a:off x="3588589" y="6356350"/>
            <a:ext cx="4564811" cy="365125"/>
          </a:xfrm>
        </p:spPr>
        <p:txBody>
          <a:bodyPr/>
          <a:lstStyle/>
          <a:p>
            <a:r>
              <a:rPr lang="da-DK" b="1" dirty="0">
                <a:solidFill>
                  <a:schemeClr val="tx1"/>
                </a:solidFill>
              </a:rPr>
              <a:t>Menzies- Gow et al,N engl j med 384;19 May 13, 2021, p1800-1809</a:t>
            </a:r>
            <a:endParaRPr lang="en-US" b="1" dirty="0">
              <a:solidFill>
                <a:schemeClr val="tx1"/>
              </a:solidFill>
            </a:endParaRPr>
          </a:p>
        </p:txBody>
      </p:sp>
    </p:spTree>
    <p:extLst>
      <p:ext uri="{BB962C8B-B14F-4D97-AF65-F5344CB8AC3E}">
        <p14:creationId xmlns:p14="http://schemas.microsoft.com/office/powerpoint/2010/main" val="3921326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DCEB62-DF24-4CDC-A46D-BFEB1D43C689}"/>
              </a:ext>
            </a:extLst>
          </p:cNvPr>
          <p:cNvSpPr>
            <a:spLocks noGrp="1"/>
          </p:cNvSpPr>
          <p:nvPr>
            <p:ph type="title"/>
          </p:nvPr>
        </p:nvSpPr>
        <p:spPr/>
        <p:txBody>
          <a:bodyPr/>
          <a:lstStyle/>
          <a:p>
            <a:r>
              <a:rPr lang="en-US" dirty="0" err="1"/>
              <a:t>Mepo</a:t>
            </a:r>
            <a:r>
              <a:rPr lang="en-US" dirty="0"/>
              <a:t> and </a:t>
            </a:r>
            <a:r>
              <a:rPr lang="en-US" dirty="0" err="1"/>
              <a:t>Dupi</a:t>
            </a:r>
            <a:r>
              <a:rPr lang="en-US" dirty="0"/>
              <a:t> response by biomarker</a:t>
            </a:r>
          </a:p>
        </p:txBody>
      </p:sp>
      <p:sp>
        <p:nvSpPr>
          <p:cNvPr id="5" name="Content Placeholder 4">
            <a:extLst>
              <a:ext uri="{FF2B5EF4-FFF2-40B4-BE49-F238E27FC236}">
                <a16:creationId xmlns:a16="http://schemas.microsoft.com/office/drawing/2014/main" id="{3B9B9206-8581-437C-A382-4FFA235FCA2A}"/>
              </a:ext>
            </a:extLst>
          </p:cNvPr>
          <p:cNvSpPr>
            <a:spLocks noGrp="1"/>
          </p:cNvSpPr>
          <p:nvPr>
            <p:ph idx="1"/>
          </p:nvPr>
        </p:nvSpPr>
        <p:spPr/>
        <p:txBody>
          <a:bodyPr>
            <a:normAutofit/>
          </a:bodyPr>
          <a:lstStyle/>
          <a:p>
            <a:r>
              <a:rPr lang="en-US" dirty="0"/>
              <a:t>We undertook a post hoc analysis of a phase 2b study of mepolizumab in patients with severe eosinophilic asthma (DREAM)</a:t>
            </a:r>
          </a:p>
          <a:p>
            <a:r>
              <a:rPr lang="en-US" dirty="0"/>
              <a:t>We selected this study as it was the only mepolizumab study to assess FENO and blood eosinophils at baseline</a:t>
            </a:r>
          </a:p>
          <a:p>
            <a:r>
              <a:rPr lang="en-US" dirty="0"/>
              <a:t>To evaluate the relationship between biomarker profile and treatment efficacy, we compared our findings with published results of the phase 3 trial of monoclonal antibody dupilumab (QUEST)</a:t>
            </a:r>
          </a:p>
        </p:txBody>
      </p:sp>
      <p:sp>
        <p:nvSpPr>
          <p:cNvPr id="3" name="Footer Placeholder 2">
            <a:extLst>
              <a:ext uri="{FF2B5EF4-FFF2-40B4-BE49-F238E27FC236}">
                <a16:creationId xmlns:a16="http://schemas.microsoft.com/office/drawing/2014/main" id="{89DB32D4-2903-4FA7-980E-4016846CE36D}"/>
              </a:ext>
            </a:extLst>
          </p:cNvPr>
          <p:cNvSpPr>
            <a:spLocks noGrp="1"/>
          </p:cNvSpPr>
          <p:nvPr>
            <p:ph type="ftr" sz="quarter" idx="11"/>
          </p:nvPr>
        </p:nvSpPr>
        <p:spPr/>
        <p:txBody>
          <a:bodyPr/>
          <a:lstStyle/>
          <a:p>
            <a:r>
              <a:rPr lang="da-DK" b="1" dirty="0">
                <a:solidFill>
                  <a:schemeClr val="tx1"/>
                </a:solidFill>
              </a:rPr>
              <a:t>Shrimanker et al; AJRCCM 2019;200:1308-12</a:t>
            </a:r>
            <a:endParaRPr lang="en-US" b="1" dirty="0">
              <a:solidFill>
                <a:schemeClr val="tx1"/>
              </a:solidFill>
            </a:endParaRPr>
          </a:p>
        </p:txBody>
      </p:sp>
    </p:spTree>
    <p:extLst>
      <p:ext uri="{BB962C8B-B14F-4D97-AF65-F5344CB8AC3E}">
        <p14:creationId xmlns:p14="http://schemas.microsoft.com/office/powerpoint/2010/main" val="21576318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22E0-8D9E-484B-BD14-51814EFE6053}"/>
              </a:ext>
            </a:extLst>
          </p:cNvPr>
          <p:cNvSpPr>
            <a:spLocks noGrp="1"/>
          </p:cNvSpPr>
          <p:nvPr>
            <p:ph type="title"/>
          </p:nvPr>
        </p:nvSpPr>
        <p:spPr>
          <a:xfrm>
            <a:off x="609600" y="-150276"/>
            <a:ext cx="10972800" cy="1143000"/>
          </a:xfrm>
        </p:spPr>
        <p:txBody>
          <a:bodyPr/>
          <a:lstStyle/>
          <a:p>
            <a:r>
              <a:rPr lang="en-US" sz="2400" b="1" dirty="0"/>
              <a:t>Prognostic and Predictive Value of Blood Eosinophil Count, Fractional Exhaled Nitric Oxide, and Their Combination in Severe Asthma: A Post Hoc Analysis</a:t>
            </a:r>
          </a:p>
        </p:txBody>
      </p:sp>
      <p:sp>
        <p:nvSpPr>
          <p:cNvPr id="3" name="Rectangle 2">
            <a:extLst>
              <a:ext uri="{FF2B5EF4-FFF2-40B4-BE49-F238E27FC236}">
                <a16:creationId xmlns:a16="http://schemas.microsoft.com/office/drawing/2014/main" id="{A5FE8FE5-0716-4FDD-A1B2-77FE368933A8}"/>
              </a:ext>
            </a:extLst>
          </p:cNvPr>
          <p:cNvSpPr/>
          <p:nvPr/>
        </p:nvSpPr>
        <p:spPr>
          <a:xfrm>
            <a:off x="3867150" y="698530"/>
            <a:ext cx="109728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dvPSHN-M"/>
                <a:ea typeface="+mn-ea"/>
                <a:cs typeface="+mn-cs"/>
              </a:rPr>
              <a:t>Figure 1. </a:t>
            </a:r>
            <a:r>
              <a:rPr kumimoji="0" lang="en-US" sz="1800" b="0" i="0" u="none" strike="noStrike" kern="1200" cap="none" spc="0" normalizeH="0" baseline="0" noProof="0" dirty="0">
                <a:ln>
                  <a:noFill/>
                </a:ln>
                <a:effectLst/>
                <a:uLnTx/>
                <a:uFillTx/>
                <a:latin typeface="AdvHelN-L"/>
                <a:ea typeface="+mn-ea"/>
                <a:cs typeface="+mn-cs"/>
              </a:rPr>
              <a:t>Annualized exacerbation rates</a:t>
            </a:r>
            <a:endParaRPr kumimoji="0" lang="en-US" sz="1800" b="0" i="0" u="none" strike="noStrike" kern="1200" cap="none" spc="0" normalizeH="0" baseline="0" noProof="0" dirty="0">
              <a:ln>
                <a:noFill/>
              </a:ln>
              <a:effectLst/>
              <a:uLnTx/>
              <a:uFillTx/>
              <a:latin typeface="Calibri"/>
              <a:ea typeface="+mn-ea"/>
              <a:cs typeface="+mn-cs"/>
            </a:endParaRPr>
          </a:p>
        </p:txBody>
      </p:sp>
      <p:pic>
        <p:nvPicPr>
          <p:cNvPr id="4" name="Picture 3">
            <a:extLst>
              <a:ext uri="{FF2B5EF4-FFF2-40B4-BE49-F238E27FC236}">
                <a16:creationId xmlns:a16="http://schemas.microsoft.com/office/drawing/2014/main" id="{2DD56F5D-146A-4C96-AA70-A9E27A433A8F}"/>
              </a:ext>
            </a:extLst>
          </p:cNvPr>
          <p:cNvPicPr>
            <a:picLocks noChangeAspect="1"/>
          </p:cNvPicPr>
          <p:nvPr/>
        </p:nvPicPr>
        <p:blipFill>
          <a:blip r:embed="rId2"/>
          <a:stretch>
            <a:fillRect/>
          </a:stretch>
        </p:blipFill>
        <p:spPr>
          <a:xfrm>
            <a:off x="1216250" y="1067862"/>
            <a:ext cx="9435650" cy="5324475"/>
          </a:xfrm>
          <a:prstGeom prst="rect">
            <a:avLst/>
          </a:prstGeom>
        </p:spPr>
      </p:pic>
      <p:sp>
        <p:nvSpPr>
          <p:cNvPr id="5" name="TextBox 4">
            <a:extLst>
              <a:ext uri="{FF2B5EF4-FFF2-40B4-BE49-F238E27FC236}">
                <a16:creationId xmlns:a16="http://schemas.microsoft.com/office/drawing/2014/main" id="{528B1755-D566-48C3-935C-649B6DB02D3C}"/>
              </a:ext>
            </a:extLst>
          </p:cNvPr>
          <p:cNvSpPr txBox="1"/>
          <p:nvPr/>
        </p:nvSpPr>
        <p:spPr>
          <a:xfrm>
            <a:off x="3978366" y="6467475"/>
            <a:ext cx="43234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a:ea typeface="+mn-ea"/>
                <a:cs typeface="+mn-cs"/>
              </a:rPr>
              <a:t>Shrimanker et </a:t>
            </a:r>
            <a:r>
              <a:rPr kumimoji="0" lang="en-US" sz="1800" b="0" i="0" u="none" strike="noStrike" kern="1200" cap="none" spc="0" normalizeH="0" baseline="0" noProof="0" dirty="0" err="1">
                <a:ln>
                  <a:noFill/>
                </a:ln>
                <a:effectLst/>
                <a:uLnTx/>
                <a:uFillTx/>
                <a:latin typeface="Calibri"/>
                <a:ea typeface="+mn-ea"/>
                <a:cs typeface="+mn-cs"/>
              </a:rPr>
              <a:t>al;AJRCCM</a:t>
            </a:r>
            <a:r>
              <a:rPr kumimoji="0" lang="en-US" sz="1800" b="0" i="0" u="none" strike="noStrike" kern="1200" cap="none" spc="0" normalizeH="0" baseline="0" noProof="0" dirty="0">
                <a:ln>
                  <a:noFill/>
                </a:ln>
                <a:effectLst/>
                <a:uLnTx/>
                <a:uFillTx/>
                <a:latin typeface="Calibri"/>
                <a:ea typeface="+mn-ea"/>
                <a:cs typeface="+mn-cs"/>
              </a:rPr>
              <a:t> 2019;200:1308-12</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35AD5AB-B91D-4EC6-BA88-4B87912D05F4}"/>
                  </a:ext>
                </a:extLst>
              </p14:cNvPr>
              <p14:cNvContentPartPr/>
              <p14:nvPr/>
            </p14:nvContentPartPr>
            <p14:xfrm>
              <a:off x="6034217" y="952251"/>
              <a:ext cx="4535280" cy="2850480"/>
            </p14:xfrm>
          </p:contentPart>
        </mc:Choice>
        <mc:Fallback xmlns="">
          <p:pic>
            <p:nvPicPr>
              <p:cNvPr id="6" name="Ink 5">
                <a:extLst>
                  <a:ext uri="{FF2B5EF4-FFF2-40B4-BE49-F238E27FC236}">
                    <a16:creationId xmlns:a16="http://schemas.microsoft.com/office/drawing/2014/main" id="{D35AD5AB-B91D-4EC6-BA88-4B87912D05F4}"/>
                  </a:ext>
                </a:extLst>
              </p:cNvPr>
              <p:cNvPicPr/>
              <p:nvPr/>
            </p:nvPicPr>
            <p:blipFill>
              <a:blip r:embed="rId4"/>
              <a:stretch>
                <a:fillRect/>
              </a:stretch>
            </p:blipFill>
            <p:spPr>
              <a:xfrm>
                <a:off x="6025217" y="943611"/>
                <a:ext cx="4552920" cy="2868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B473F4D6-BFB1-449B-BAB1-533DA9DB78A0}"/>
                  </a:ext>
                </a:extLst>
              </p14:cNvPr>
              <p14:cNvContentPartPr/>
              <p14:nvPr/>
            </p14:nvContentPartPr>
            <p14:xfrm>
              <a:off x="7615337" y="770451"/>
              <a:ext cx="360" cy="360"/>
            </p14:xfrm>
          </p:contentPart>
        </mc:Choice>
        <mc:Fallback xmlns="">
          <p:pic>
            <p:nvPicPr>
              <p:cNvPr id="7" name="Ink 6">
                <a:extLst>
                  <a:ext uri="{FF2B5EF4-FFF2-40B4-BE49-F238E27FC236}">
                    <a16:creationId xmlns:a16="http://schemas.microsoft.com/office/drawing/2014/main" id="{B473F4D6-BFB1-449B-BAB1-533DA9DB78A0}"/>
                  </a:ext>
                </a:extLst>
              </p:cNvPr>
              <p:cNvPicPr/>
              <p:nvPr/>
            </p:nvPicPr>
            <p:blipFill>
              <a:blip r:embed="rId6"/>
              <a:stretch>
                <a:fillRect/>
              </a:stretch>
            </p:blipFill>
            <p:spPr>
              <a:xfrm>
                <a:off x="7606697" y="761811"/>
                <a:ext cx="18000" cy="18000"/>
              </a:xfrm>
              <a:prstGeom prst="rect">
                <a:avLst/>
              </a:prstGeom>
            </p:spPr>
          </p:pic>
        </mc:Fallback>
      </mc:AlternateContent>
      <p:grpSp>
        <p:nvGrpSpPr>
          <p:cNvPr id="11" name="Group 10">
            <a:extLst>
              <a:ext uri="{FF2B5EF4-FFF2-40B4-BE49-F238E27FC236}">
                <a16:creationId xmlns:a16="http://schemas.microsoft.com/office/drawing/2014/main" id="{29D10D21-C3E1-4C38-890F-2137966C61CC}"/>
              </a:ext>
            </a:extLst>
          </p:cNvPr>
          <p:cNvGrpSpPr/>
          <p:nvPr/>
        </p:nvGrpSpPr>
        <p:grpSpPr>
          <a:xfrm>
            <a:off x="8856257" y="561291"/>
            <a:ext cx="118440" cy="13680"/>
            <a:chOff x="8856257" y="561291"/>
            <a:chExt cx="118440" cy="1368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6B89B3A4-8249-4D03-A2C2-645ED9CEAA4F}"/>
                    </a:ext>
                  </a:extLst>
                </p14:cNvPr>
                <p14:cNvContentPartPr/>
                <p14:nvPr/>
              </p14:nvContentPartPr>
              <p14:xfrm>
                <a:off x="8856257" y="561291"/>
                <a:ext cx="360" cy="360"/>
              </p14:xfrm>
            </p:contentPart>
          </mc:Choice>
          <mc:Fallback xmlns="">
            <p:pic>
              <p:nvPicPr>
                <p:cNvPr id="8" name="Ink 7">
                  <a:extLst>
                    <a:ext uri="{FF2B5EF4-FFF2-40B4-BE49-F238E27FC236}">
                      <a16:creationId xmlns:a16="http://schemas.microsoft.com/office/drawing/2014/main" id="{6B89B3A4-8249-4D03-A2C2-645ED9CEAA4F}"/>
                    </a:ext>
                  </a:extLst>
                </p:cNvPr>
                <p:cNvPicPr/>
                <p:nvPr/>
              </p:nvPicPr>
              <p:blipFill>
                <a:blip r:embed="rId8"/>
                <a:stretch>
                  <a:fillRect/>
                </a:stretch>
              </p:blipFill>
              <p:spPr>
                <a:xfrm>
                  <a:off x="8847257" y="55265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BDCDA4A8-CA8C-4D71-A536-C14193FFA0D6}"/>
                    </a:ext>
                  </a:extLst>
                </p14:cNvPr>
                <p14:cNvContentPartPr/>
                <p14:nvPr/>
              </p14:nvContentPartPr>
              <p14:xfrm>
                <a:off x="8974337" y="574611"/>
                <a:ext cx="360" cy="360"/>
              </p14:xfrm>
            </p:contentPart>
          </mc:Choice>
          <mc:Fallback xmlns="">
            <p:pic>
              <p:nvPicPr>
                <p:cNvPr id="10" name="Ink 9">
                  <a:extLst>
                    <a:ext uri="{FF2B5EF4-FFF2-40B4-BE49-F238E27FC236}">
                      <a16:creationId xmlns:a16="http://schemas.microsoft.com/office/drawing/2014/main" id="{BDCDA4A8-CA8C-4D71-A536-C14193FFA0D6}"/>
                    </a:ext>
                  </a:extLst>
                </p:cNvPr>
                <p:cNvPicPr/>
                <p:nvPr/>
              </p:nvPicPr>
              <p:blipFill>
                <a:blip r:embed="rId8"/>
                <a:stretch>
                  <a:fillRect/>
                </a:stretch>
              </p:blipFill>
              <p:spPr>
                <a:xfrm>
                  <a:off x="8965337" y="565971"/>
                  <a:ext cx="18000" cy="18000"/>
                </a:xfrm>
                <a:prstGeom prst="rect">
                  <a:avLst/>
                </a:prstGeom>
              </p:spPr>
            </p:pic>
          </mc:Fallback>
        </mc:AlternateContent>
      </p:grpSp>
    </p:spTree>
    <p:extLst>
      <p:ext uri="{BB962C8B-B14F-4D97-AF65-F5344CB8AC3E}">
        <p14:creationId xmlns:p14="http://schemas.microsoft.com/office/powerpoint/2010/main" val="142513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51DC34-BF7A-4B0D-8674-A27929CD759F}"/>
              </a:ext>
            </a:extLst>
          </p:cNvPr>
          <p:cNvSpPr>
            <a:spLocks noGrp="1"/>
          </p:cNvSpPr>
          <p:nvPr>
            <p:ph type="title"/>
          </p:nvPr>
        </p:nvSpPr>
        <p:spPr/>
        <p:txBody>
          <a:bodyPr/>
          <a:lstStyle/>
          <a:p>
            <a:r>
              <a:rPr lang="en-US" dirty="0"/>
              <a:t>Further Analysis of Dupilumab Studies</a:t>
            </a:r>
          </a:p>
        </p:txBody>
      </p:sp>
      <p:sp>
        <p:nvSpPr>
          <p:cNvPr id="8" name="Content Placeholder 7">
            <a:extLst>
              <a:ext uri="{FF2B5EF4-FFF2-40B4-BE49-F238E27FC236}">
                <a16:creationId xmlns:a16="http://schemas.microsoft.com/office/drawing/2014/main" id="{95B902B7-19CD-4515-8D3D-938FE336C666}"/>
              </a:ext>
            </a:extLst>
          </p:cNvPr>
          <p:cNvSpPr>
            <a:spLocks noGrp="1"/>
          </p:cNvSpPr>
          <p:nvPr>
            <p:ph idx="1"/>
          </p:nvPr>
        </p:nvSpPr>
        <p:spPr/>
        <p:txBody>
          <a:bodyPr/>
          <a:lstStyle/>
          <a:p>
            <a:pPr marL="0" indent="0">
              <a:buNone/>
            </a:pPr>
            <a:endParaRPr lang="en-US" dirty="0"/>
          </a:p>
        </p:txBody>
      </p:sp>
      <p:sp>
        <p:nvSpPr>
          <p:cNvPr id="4" name="Footer Placeholder 3">
            <a:extLst>
              <a:ext uri="{FF2B5EF4-FFF2-40B4-BE49-F238E27FC236}">
                <a16:creationId xmlns:a16="http://schemas.microsoft.com/office/drawing/2014/main" id="{460FFB84-77D2-4602-A06C-6376F5626AC5}"/>
              </a:ext>
            </a:extLst>
          </p:cNvPr>
          <p:cNvSpPr>
            <a:spLocks noGrp="1"/>
          </p:cNvSpPr>
          <p:nvPr>
            <p:ph type="ftr" sz="quarter" idx="11"/>
          </p:nvPr>
        </p:nvSpPr>
        <p:spPr/>
        <p:txBody>
          <a:bodyPr/>
          <a:lstStyle/>
          <a:p>
            <a:r>
              <a:rPr lang="fr-FR" sz="1400" b="1" dirty="0" err="1">
                <a:solidFill>
                  <a:schemeClr val="tx1"/>
                </a:solidFill>
              </a:rPr>
              <a:t>Corren</a:t>
            </a:r>
            <a:r>
              <a:rPr lang="fr-FR" sz="1400" b="1" dirty="0">
                <a:solidFill>
                  <a:schemeClr val="tx1"/>
                </a:solidFill>
              </a:rPr>
              <a:t> J et al.; </a:t>
            </a:r>
            <a:r>
              <a:rPr lang="fr-FR" sz="1400" b="1" dirty="0" err="1">
                <a:solidFill>
                  <a:schemeClr val="tx1"/>
                </a:solidFill>
              </a:rPr>
              <a:t>Eur</a:t>
            </a:r>
            <a:r>
              <a:rPr lang="fr-FR" sz="1400" b="1" dirty="0">
                <a:solidFill>
                  <a:schemeClr val="tx1"/>
                </a:solidFill>
              </a:rPr>
              <a:t> </a:t>
            </a:r>
            <a:r>
              <a:rPr lang="fr-FR" sz="1400" b="1" dirty="0" err="1">
                <a:solidFill>
                  <a:schemeClr val="tx1"/>
                </a:solidFill>
              </a:rPr>
              <a:t>Respir</a:t>
            </a:r>
            <a:r>
              <a:rPr lang="fr-FR" sz="1400" b="1" dirty="0">
                <a:solidFill>
                  <a:schemeClr val="tx1"/>
                </a:solidFill>
              </a:rPr>
              <a:t> J 2021; 58: 2004498</a:t>
            </a:r>
            <a:endParaRPr lang="en-US" sz="1400" b="1" dirty="0">
              <a:solidFill>
                <a:schemeClr val="tx1"/>
              </a:solidFill>
            </a:endParaRPr>
          </a:p>
        </p:txBody>
      </p:sp>
      <p:sp>
        <p:nvSpPr>
          <p:cNvPr id="6" name="TextBox 5">
            <a:extLst>
              <a:ext uri="{FF2B5EF4-FFF2-40B4-BE49-F238E27FC236}">
                <a16:creationId xmlns:a16="http://schemas.microsoft.com/office/drawing/2014/main" id="{BC2045D9-AFBB-4C6D-B2EC-9C5B8207A67B}"/>
              </a:ext>
            </a:extLst>
          </p:cNvPr>
          <p:cNvSpPr txBox="1"/>
          <p:nvPr/>
        </p:nvSpPr>
        <p:spPr>
          <a:xfrm>
            <a:off x="1203108" y="1865451"/>
            <a:ext cx="8921932" cy="4401205"/>
          </a:xfrm>
          <a:prstGeom prst="rect">
            <a:avLst/>
          </a:prstGeom>
          <a:noFill/>
        </p:spPr>
        <p:txBody>
          <a:bodyPr wrap="square">
            <a:spAutoFit/>
          </a:bodyPr>
          <a:lstStyle/>
          <a:p>
            <a:r>
              <a:rPr lang="en-US" sz="2800" dirty="0"/>
              <a:t>Post hoc analysis of the LIBERTY ASTHMA QUEST phase 3, randomized, placebo-controlled trial assessed the effect of add-on dupilumab treatment on: </a:t>
            </a:r>
          </a:p>
          <a:p>
            <a:pPr marL="457200" indent="-457200">
              <a:buFont typeface="Arial" panose="020B0604020202020204" pitchFamily="34" charset="0"/>
              <a:buChar char="•"/>
            </a:pPr>
            <a:r>
              <a:rPr lang="en-US" sz="2800" dirty="0"/>
              <a:t>annualized rates of severe exacerbations</a:t>
            </a:r>
          </a:p>
          <a:p>
            <a:pPr marL="457200" indent="-457200">
              <a:buFont typeface="Arial" panose="020B0604020202020204" pitchFamily="34" charset="0"/>
              <a:buChar char="•"/>
            </a:pPr>
            <a:r>
              <a:rPr lang="en-US" sz="2800" dirty="0"/>
              <a:t>lung function ( pre-bronchodilator FEV1) </a:t>
            </a:r>
          </a:p>
          <a:p>
            <a:pPr marL="457200" indent="-457200">
              <a:buFont typeface="Arial" panose="020B0604020202020204" pitchFamily="34" charset="0"/>
              <a:buChar char="•"/>
            </a:pPr>
            <a:r>
              <a:rPr lang="en-US" sz="2800" dirty="0"/>
              <a:t>asthma control (ACQ-5 score)  </a:t>
            </a:r>
          </a:p>
          <a:p>
            <a:pPr marL="457200" indent="-457200">
              <a:buFont typeface="Arial" panose="020B0604020202020204" pitchFamily="34" charset="0"/>
              <a:buChar char="•"/>
            </a:pPr>
            <a:endParaRPr lang="en-US" sz="2800" dirty="0"/>
          </a:p>
          <a:p>
            <a:r>
              <a:rPr lang="en-US" sz="2800" dirty="0"/>
              <a:t>Evaluated subgroups of patients categorized by exacerbation history, i.e. ⩾1, ⩾2 or ⩾3 exacerbations in the year prior to study enrolment.</a:t>
            </a:r>
          </a:p>
        </p:txBody>
      </p:sp>
    </p:spTree>
    <p:extLst>
      <p:ext uri="{BB962C8B-B14F-4D97-AF65-F5344CB8AC3E}">
        <p14:creationId xmlns:p14="http://schemas.microsoft.com/office/powerpoint/2010/main" val="1802626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B1AC-0243-4872-8B6C-FE1DC77DE6AC}"/>
              </a:ext>
            </a:extLst>
          </p:cNvPr>
          <p:cNvSpPr>
            <a:spLocks noGrp="1"/>
          </p:cNvSpPr>
          <p:nvPr>
            <p:ph type="title"/>
          </p:nvPr>
        </p:nvSpPr>
        <p:spPr/>
        <p:txBody>
          <a:bodyPr/>
          <a:lstStyle/>
          <a:p>
            <a:r>
              <a:rPr lang="en-US" dirty="0"/>
              <a:t>Further Analysis of Dupilumab Studies</a:t>
            </a:r>
          </a:p>
        </p:txBody>
      </p:sp>
      <p:sp>
        <p:nvSpPr>
          <p:cNvPr id="3" name="Content Placeholder 2">
            <a:extLst>
              <a:ext uri="{FF2B5EF4-FFF2-40B4-BE49-F238E27FC236}">
                <a16:creationId xmlns:a16="http://schemas.microsoft.com/office/drawing/2014/main" id="{ACD7C853-78E3-4A3C-B355-77311A165685}"/>
              </a:ext>
            </a:extLst>
          </p:cNvPr>
          <p:cNvSpPr>
            <a:spLocks noGrp="1"/>
          </p:cNvSpPr>
          <p:nvPr>
            <p:ph idx="1"/>
          </p:nvPr>
        </p:nvSpPr>
        <p:spPr/>
        <p:txBody>
          <a:bodyPr/>
          <a:lstStyle/>
          <a:p>
            <a:r>
              <a:rPr lang="en-US" dirty="0"/>
              <a:t>The rationale for selecting these strata was based on the knowledge that recent exacerbations independently predict future exacerbation risk</a:t>
            </a:r>
          </a:p>
          <a:p>
            <a:r>
              <a:rPr lang="en-US" dirty="0"/>
              <a:t>Patients who have elevated type 2 biomarkers and/or are receiving high-dose ICS have more severe disease and are therefore at greater risk of asthma exacerbations</a:t>
            </a:r>
          </a:p>
        </p:txBody>
      </p:sp>
      <p:sp>
        <p:nvSpPr>
          <p:cNvPr id="4" name="Footer Placeholder 3">
            <a:extLst>
              <a:ext uri="{FF2B5EF4-FFF2-40B4-BE49-F238E27FC236}">
                <a16:creationId xmlns:a16="http://schemas.microsoft.com/office/drawing/2014/main" id="{6A78D418-FFAC-4821-B2B8-43AB3F61DA5D}"/>
              </a:ext>
            </a:extLst>
          </p:cNvPr>
          <p:cNvSpPr>
            <a:spLocks noGrp="1"/>
          </p:cNvSpPr>
          <p:nvPr>
            <p:ph type="ftr" sz="quarter" idx="11"/>
          </p:nvPr>
        </p:nvSpPr>
        <p:spPr/>
        <p:txBody>
          <a:bodyPr/>
          <a:lstStyle/>
          <a:p>
            <a:r>
              <a:rPr lang="fr-FR" sz="1400" b="1" dirty="0" err="1">
                <a:solidFill>
                  <a:schemeClr val="tx1"/>
                </a:solidFill>
              </a:rPr>
              <a:t>Corren</a:t>
            </a:r>
            <a:r>
              <a:rPr lang="fr-FR" sz="1400" b="1" dirty="0">
                <a:solidFill>
                  <a:schemeClr val="tx1"/>
                </a:solidFill>
              </a:rPr>
              <a:t> J et al.; </a:t>
            </a:r>
            <a:r>
              <a:rPr lang="fr-FR" sz="1400" b="1" dirty="0" err="1">
                <a:solidFill>
                  <a:schemeClr val="tx1"/>
                </a:solidFill>
              </a:rPr>
              <a:t>Eur</a:t>
            </a:r>
            <a:r>
              <a:rPr lang="fr-FR" sz="1400" b="1" dirty="0">
                <a:solidFill>
                  <a:schemeClr val="tx1"/>
                </a:solidFill>
              </a:rPr>
              <a:t> </a:t>
            </a:r>
            <a:r>
              <a:rPr lang="fr-FR" sz="1400" b="1" dirty="0" err="1">
                <a:solidFill>
                  <a:schemeClr val="tx1"/>
                </a:solidFill>
              </a:rPr>
              <a:t>Respir</a:t>
            </a:r>
            <a:r>
              <a:rPr lang="fr-FR" sz="1400" b="1" dirty="0">
                <a:solidFill>
                  <a:schemeClr val="tx1"/>
                </a:solidFill>
              </a:rPr>
              <a:t> J 2021; 58: 2004498</a:t>
            </a:r>
            <a:endParaRPr lang="en-US" sz="1400" b="1" dirty="0">
              <a:solidFill>
                <a:schemeClr val="tx1"/>
              </a:solidFill>
            </a:endParaRPr>
          </a:p>
        </p:txBody>
      </p:sp>
    </p:spTree>
    <p:extLst>
      <p:ext uri="{BB962C8B-B14F-4D97-AF65-F5344CB8AC3E}">
        <p14:creationId xmlns:p14="http://schemas.microsoft.com/office/powerpoint/2010/main" val="768721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283395B-0EEF-4D33-B1E6-A1DD497536BD}"/>
              </a:ext>
            </a:extLst>
          </p:cNvPr>
          <p:cNvSpPr>
            <a:spLocks noGrp="1"/>
          </p:cNvSpPr>
          <p:nvPr>
            <p:ph type="ftr" sz="quarter" idx="11"/>
          </p:nvPr>
        </p:nvSpPr>
        <p:spPr>
          <a:xfrm>
            <a:off x="4038600" y="6492875"/>
            <a:ext cx="4114800" cy="365125"/>
          </a:xfrm>
        </p:spPr>
        <p:txBody>
          <a:bodyPr/>
          <a:lstStyle/>
          <a:p>
            <a:r>
              <a:rPr lang="fr-FR" b="1" dirty="0" err="1">
                <a:solidFill>
                  <a:schemeClr val="tx1"/>
                </a:solidFill>
              </a:rPr>
              <a:t>Corren</a:t>
            </a:r>
            <a:r>
              <a:rPr lang="fr-FR" b="1" dirty="0">
                <a:solidFill>
                  <a:schemeClr val="tx1"/>
                </a:solidFill>
              </a:rPr>
              <a:t> J et al.; </a:t>
            </a:r>
            <a:r>
              <a:rPr lang="fr-FR" b="1" dirty="0" err="1">
                <a:solidFill>
                  <a:schemeClr val="tx1"/>
                </a:solidFill>
              </a:rPr>
              <a:t>Eur</a:t>
            </a:r>
            <a:r>
              <a:rPr lang="fr-FR" b="1" dirty="0">
                <a:solidFill>
                  <a:schemeClr val="tx1"/>
                </a:solidFill>
              </a:rPr>
              <a:t> </a:t>
            </a:r>
            <a:r>
              <a:rPr lang="fr-FR" b="1" dirty="0" err="1">
                <a:solidFill>
                  <a:schemeClr val="tx1"/>
                </a:solidFill>
              </a:rPr>
              <a:t>Respir</a:t>
            </a:r>
            <a:r>
              <a:rPr lang="fr-FR" b="1" dirty="0">
                <a:solidFill>
                  <a:schemeClr val="tx1"/>
                </a:solidFill>
              </a:rPr>
              <a:t> J 2021; 58: 2004498</a:t>
            </a:r>
            <a:endParaRPr lang="en-US" b="1" dirty="0">
              <a:solidFill>
                <a:schemeClr val="tx1"/>
              </a:solidFill>
            </a:endParaRPr>
          </a:p>
        </p:txBody>
      </p:sp>
      <p:pic>
        <p:nvPicPr>
          <p:cNvPr id="6" name="Picture 5">
            <a:extLst>
              <a:ext uri="{FF2B5EF4-FFF2-40B4-BE49-F238E27FC236}">
                <a16:creationId xmlns:a16="http://schemas.microsoft.com/office/drawing/2014/main" id="{1E1FDF02-36B0-475C-940E-8A3DD728459D}"/>
              </a:ext>
            </a:extLst>
          </p:cNvPr>
          <p:cNvPicPr>
            <a:picLocks noChangeAspect="1"/>
          </p:cNvPicPr>
          <p:nvPr/>
        </p:nvPicPr>
        <p:blipFill rotWithShape="1">
          <a:blip r:embed="rId2"/>
          <a:srcRect l="30486" t="31443" r="30222" b="14229"/>
          <a:stretch/>
        </p:blipFill>
        <p:spPr>
          <a:xfrm>
            <a:off x="1869743" y="595952"/>
            <a:ext cx="7670042" cy="5965588"/>
          </a:xfrm>
          <a:prstGeom prst="rect">
            <a:avLst/>
          </a:prstGeom>
        </p:spPr>
      </p:pic>
    </p:spTree>
    <p:extLst>
      <p:ext uri="{BB962C8B-B14F-4D97-AF65-F5344CB8AC3E}">
        <p14:creationId xmlns:p14="http://schemas.microsoft.com/office/powerpoint/2010/main" val="10886216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44A989-8BF6-4ACB-B8F2-E4B221490423}"/>
              </a:ext>
            </a:extLst>
          </p:cNvPr>
          <p:cNvSpPr>
            <a:spLocks noGrp="1"/>
          </p:cNvSpPr>
          <p:nvPr>
            <p:ph type="title"/>
          </p:nvPr>
        </p:nvSpPr>
        <p:spPr/>
        <p:txBody>
          <a:bodyPr/>
          <a:lstStyle/>
          <a:p>
            <a:r>
              <a:rPr lang="en-US" dirty="0"/>
              <a:t>Further Analysis of Dupilumab Studies</a:t>
            </a:r>
          </a:p>
        </p:txBody>
      </p:sp>
      <p:sp>
        <p:nvSpPr>
          <p:cNvPr id="4" name="Content Placeholder 3">
            <a:extLst>
              <a:ext uri="{FF2B5EF4-FFF2-40B4-BE49-F238E27FC236}">
                <a16:creationId xmlns:a16="http://schemas.microsoft.com/office/drawing/2014/main" id="{163B3C5D-8E18-4F83-8B95-8DD7A5E2FB5F}"/>
              </a:ext>
            </a:extLst>
          </p:cNvPr>
          <p:cNvSpPr>
            <a:spLocks noGrp="1"/>
          </p:cNvSpPr>
          <p:nvPr>
            <p:ph idx="1"/>
          </p:nvPr>
        </p:nvSpPr>
        <p:spPr/>
        <p:txBody>
          <a:bodyPr/>
          <a:lstStyle/>
          <a:p>
            <a:r>
              <a:rPr lang="en-US" sz="3600" dirty="0"/>
              <a:t>Dupilumab significantly reduced severe exacerbations and improved FEV1 and asthma control in patients with elevated type 2 biomarkers irrespective of exacerbation history and baseline ICS dose.</a:t>
            </a:r>
          </a:p>
          <a:p>
            <a:endParaRPr lang="en-US" dirty="0"/>
          </a:p>
        </p:txBody>
      </p:sp>
      <p:sp>
        <p:nvSpPr>
          <p:cNvPr id="2" name="Footer Placeholder 1">
            <a:extLst>
              <a:ext uri="{FF2B5EF4-FFF2-40B4-BE49-F238E27FC236}">
                <a16:creationId xmlns:a16="http://schemas.microsoft.com/office/drawing/2014/main" id="{2179A0ED-2DE1-4B56-8DB5-9FFEA79B4081}"/>
              </a:ext>
            </a:extLst>
          </p:cNvPr>
          <p:cNvSpPr>
            <a:spLocks noGrp="1"/>
          </p:cNvSpPr>
          <p:nvPr>
            <p:ph type="ftr" sz="quarter" idx="11"/>
          </p:nvPr>
        </p:nvSpPr>
        <p:spPr/>
        <p:txBody>
          <a:bodyPr/>
          <a:lstStyle/>
          <a:p>
            <a:r>
              <a:rPr lang="fr-FR" sz="1400" b="1" dirty="0" err="1">
                <a:solidFill>
                  <a:schemeClr val="tx1"/>
                </a:solidFill>
              </a:rPr>
              <a:t>Corren</a:t>
            </a:r>
            <a:r>
              <a:rPr lang="fr-FR" sz="1400" b="1" dirty="0">
                <a:solidFill>
                  <a:schemeClr val="tx1"/>
                </a:solidFill>
              </a:rPr>
              <a:t> J et al.; </a:t>
            </a:r>
            <a:r>
              <a:rPr lang="fr-FR" sz="1400" b="1" dirty="0" err="1">
                <a:solidFill>
                  <a:schemeClr val="tx1"/>
                </a:solidFill>
              </a:rPr>
              <a:t>Eur</a:t>
            </a:r>
            <a:r>
              <a:rPr lang="fr-FR" sz="1400" b="1" dirty="0">
                <a:solidFill>
                  <a:schemeClr val="tx1"/>
                </a:solidFill>
              </a:rPr>
              <a:t> </a:t>
            </a:r>
            <a:r>
              <a:rPr lang="fr-FR" sz="1400" b="1" dirty="0" err="1">
                <a:solidFill>
                  <a:schemeClr val="tx1"/>
                </a:solidFill>
              </a:rPr>
              <a:t>Respir</a:t>
            </a:r>
            <a:r>
              <a:rPr lang="fr-FR" sz="1400" b="1" dirty="0">
                <a:solidFill>
                  <a:schemeClr val="tx1"/>
                </a:solidFill>
              </a:rPr>
              <a:t> J 2021; 58: 2004498</a:t>
            </a:r>
            <a:endParaRPr lang="en-US" sz="1400" b="1" dirty="0">
              <a:solidFill>
                <a:schemeClr val="tx1"/>
              </a:solidFill>
            </a:endParaRPr>
          </a:p>
        </p:txBody>
      </p:sp>
    </p:spTree>
    <p:extLst>
      <p:ext uri="{BB962C8B-B14F-4D97-AF65-F5344CB8AC3E}">
        <p14:creationId xmlns:p14="http://schemas.microsoft.com/office/powerpoint/2010/main" val="1076858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DFA984A-5B0D-4F77-A828-FF088F84D4B1}"/>
              </a:ext>
            </a:extLst>
          </p:cNvPr>
          <p:cNvSpPr>
            <a:spLocks noGrp="1" noChangeArrowheads="1"/>
          </p:cNvSpPr>
          <p:nvPr>
            <p:ph type="title"/>
          </p:nvPr>
        </p:nvSpPr>
        <p:spPr/>
        <p:txBody>
          <a:bodyPr/>
          <a:lstStyle/>
          <a:p>
            <a:pPr eaLnBrk="1" hangingPunct="1"/>
            <a:r>
              <a:rPr lang="en-US" altLang="en-US">
                <a:latin typeface="Calibri Light" panose="020F0302020204030204" pitchFamily="34" charset="0"/>
                <a:cs typeface="Calibri Light" panose="020F0302020204030204" pitchFamily="34" charset="0"/>
              </a:rPr>
              <a:t>T2-Mediated Inflammation</a:t>
            </a:r>
          </a:p>
        </p:txBody>
      </p:sp>
      <p:sp>
        <p:nvSpPr>
          <p:cNvPr id="16387" name="Shape 185">
            <a:extLst>
              <a:ext uri="{FF2B5EF4-FFF2-40B4-BE49-F238E27FC236}">
                <a16:creationId xmlns:a16="http://schemas.microsoft.com/office/drawing/2014/main" id="{CC88B86A-0736-4288-A036-8CD458BCC5D8}"/>
              </a:ext>
            </a:extLst>
          </p:cNvPr>
          <p:cNvSpPr txBox="1">
            <a:spLocks noChangeArrowheads="1"/>
          </p:cNvSpPr>
          <p:nvPr/>
        </p:nvSpPr>
        <p:spPr bwMode="auto">
          <a:xfrm>
            <a:off x="1019042" y="6028987"/>
            <a:ext cx="8369798" cy="32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68224" tIns="68224" rIns="68224" bIns="68224" anchor="b">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eaLnBrk="1">
              <a:lnSpc>
                <a:spcPct val="100000"/>
              </a:lnSpc>
              <a:spcBef>
                <a:spcPct val="0"/>
              </a:spcBef>
              <a:buClrTx/>
              <a:buSzTx/>
              <a:buFontTx/>
              <a:buNone/>
            </a:pPr>
            <a:r>
              <a:rPr lang="en-US" altLang="en-US" sz="1200">
                <a:latin typeface="Roboto" panose="02000000000000000000" pitchFamily="2" charset="0"/>
                <a:sym typeface="Roboto" panose="02000000000000000000" pitchFamily="2" charset="0"/>
              </a:rPr>
              <a:t>Pelaia G, et al. </a:t>
            </a:r>
            <a:r>
              <a:rPr lang="en-US" altLang="en-US" sz="1200" i="1">
                <a:latin typeface="Roboto" panose="02000000000000000000" pitchFamily="2" charset="0"/>
                <a:sym typeface="Roboto" panose="02000000000000000000" pitchFamily="2" charset="0"/>
              </a:rPr>
              <a:t>Drug Design Dev Ther</a:t>
            </a:r>
            <a:r>
              <a:rPr lang="en-US" altLang="en-US" sz="1200">
                <a:latin typeface="Roboto" panose="02000000000000000000" pitchFamily="2" charset="0"/>
                <a:sym typeface="Roboto" panose="02000000000000000000" pitchFamily="2" charset="0"/>
              </a:rPr>
              <a:t>. 2017;11:1979-1987; Parulekar AD, et al. </a:t>
            </a:r>
            <a:r>
              <a:rPr lang="en-US" altLang="en-US" sz="1200" i="1">
                <a:latin typeface="Roboto" panose="02000000000000000000" pitchFamily="2" charset="0"/>
                <a:sym typeface="Roboto" panose="02000000000000000000" pitchFamily="2" charset="0"/>
              </a:rPr>
              <a:t>Curr Opin Pulm Med</a:t>
            </a:r>
            <a:r>
              <a:rPr lang="en-US" altLang="en-US" sz="1200">
                <a:latin typeface="Roboto" panose="02000000000000000000" pitchFamily="2" charset="0"/>
                <a:sym typeface="Roboto" panose="02000000000000000000" pitchFamily="2" charset="0"/>
              </a:rPr>
              <a:t>. 2016;22:59-68.</a:t>
            </a:r>
          </a:p>
        </p:txBody>
      </p:sp>
      <p:pic>
        <p:nvPicPr>
          <p:cNvPr id="16388" name="Picture 7" descr="Picture 7">
            <a:extLst>
              <a:ext uri="{FF2B5EF4-FFF2-40B4-BE49-F238E27FC236}">
                <a16:creationId xmlns:a16="http://schemas.microsoft.com/office/drawing/2014/main" id="{94FCE0CD-6760-4021-AA41-B793C8D1BE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622" y="1189330"/>
            <a:ext cx="7253930" cy="485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6389" name="Shape 732">
            <a:extLst>
              <a:ext uri="{FF2B5EF4-FFF2-40B4-BE49-F238E27FC236}">
                <a16:creationId xmlns:a16="http://schemas.microsoft.com/office/drawing/2014/main" id="{7EF00D0F-611D-49F2-B9A4-AC88C679A14E}"/>
              </a:ext>
            </a:extLst>
          </p:cNvPr>
          <p:cNvSpPr txBox="1">
            <a:spLocks noChangeArrowheads="1"/>
          </p:cNvSpPr>
          <p:nvPr/>
        </p:nvSpPr>
        <p:spPr bwMode="auto">
          <a:xfrm>
            <a:off x="8255513" y="1382979"/>
            <a:ext cx="880947" cy="22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eaLnBrk="1">
              <a:lnSpc>
                <a:spcPct val="90000"/>
              </a:lnSpc>
              <a:spcBef>
                <a:spcPct val="0"/>
              </a:spcBef>
              <a:buClrTx/>
              <a:buSzTx/>
              <a:buFontTx/>
              <a:buNone/>
            </a:pPr>
            <a:r>
              <a:rPr lang="en-US" altLang="en-US" sz="1600" b="1">
                <a:solidFill>
                  <a:srgbClr val="C00000"/>
                </a:solidFill>
                <a:latin typeface="Roboto" panose="02000000000000000000" pitchFamily="2" charset="0"/>
                <a:sym typeface="Roboto" panose="02000000000000000000" pitchFamily="2" charset="0"/>
              </a:rPr>
              <a:t>Allergens</a:t>
            </a:r>
          </a:p>
        </p:txBody>
      </p:sp>
      <p:sp>
        <p:nvSpPr>
          <p:cNvPr id="16390" name="Shape 732">
            <a:extLst>
              <a:ext uri="{FF2B5EF4-FFF2-40B4-BE49-F238E27FC236}">
                <a16:creationId xmlns:a16="http://schemas.microsoft.com/office/drawing/2014/main" id="{F4ECBAB1-E39E-4048-8231-BEFCD7E64FE6}"/>
              </a:ext>
            </a:extLst>
          </p:cNvPr>
          <p:cNvSpPr txBox="1">
            <a:spLocks noChangeArrowheads="1"/>
          </p:cNvSpPr>
          <p:nvPr/>
        </p:nvSpPr>
        <p:spPr bwMode="auto">
          <a:xfrm>
            <a:off x="4025375" y="2233769"/>
            <a:ext cx="395237" cy="36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eaLnBrk="1">
              <a:lnSpc>
                <a:spcPct val="90000"/>
              </a:lnSpc>
              <a:spcBef>
                <a:spcPct val="0"/>
              </a:spcBef>
              <a:buClrTx/>
              <a:buSzTx/>
              <a:buFontTx/>
              <a:buNone/>
            </a:pPr>
            <a:r>
              <a:rPr lang="en-US" altLang="en-US" sz="1300" b="1">
                <a:latin typeface="Roboto" panose="02000000000000000000" pitchFamily="2" charset="0"/>
                <a:sym typeface="Roboto" panose="02000000000000000000" pitchFamily="2" charset="0"/>
              </a:rPr>
              <a:t>IL-4</a:t>
            </a:r>
            <a:br>
              <a:rPr lang="en-US" altLang="en-US" sz="1300" b="1">
                <a:latin typeface="Roboto" panose="02000000000000000000" pitchFamily="2" charset="0"/>
                <a:sym typeface="Roboto" panose="02000000000000000000" pitchFamily="2" charset="0"/>
              </a:rPr>
            </a:br>
            <a:r>
              <a:rPr lang="en-US" altLang="en-US" sz="1300" b="1">
                <a:latin typeface="Roboto" panose="02000000000000000000" pitchFamily="2" charset="0"/>
                <a:sym typeface="Roboto" panose="02000000000000000000" pitchFamily="2" charset="0"/>
              </a:rPr>
              <a:t>IL-13</a:t>
            </a:r>
          </a:p>
        </p:txBody>
      </p:sp>
      <p:sp>
        <p:nvSpPr>
          <p:cNvPr id="16391" name="Shape 732">
            <a:extLst>
              <a:ext uri="{FF2B5EF4-FFF2-40B4-BE49-F238E27FC236}">
                <a16:creationId xmlns:a16="http://schemas.microsoft.com/office/drawing/2014/main" id="{F2BEEDF8-4E54-4A3B-AE4F-3F7BEC826578}"/>
              </a:ext>
            </a:extLst>
          </p:cNvPr>
          <p:cNvSpPr txBox="1">
            <a:spLocks noChangeArrowheads="1"/>
          </p:cNvSpPr>
          <p:nvPr/>
        </p:nvSpPr>
        <p:spPr bwMode="auto">
          <a:xfrm>
            <a:off x="5828541" y="2424245"/>
            <a:ext cx="298411" cy="18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eaLnBrk="1">
              <a:lnSpc>
                <a:spcPct val="90000"/>
              </a:lnSpc>
              <a:spcBef>
                <a:spcPct val="0"/>
              </a:spcBef>
              <a:buClrTx/>
              <a:buSzTx/>
              <a:buFontTx/>
              <a:buNone/>
            </a:pPr>
            <a:r>
              <a:rPr lang="en-US" altLang="en-US" sz="1300" b="1">
                <a:latin typeface="Roboto" panose="02000000000000000000" pitchFamily="2" charset="0"/>
                <a:sym typeface="Roboto" panose="02000000000000000000" pitchFamily="2" charset="0"/>
              </a:rPr>
              <a:t>IL-4</a:t>
            </a:r>
          </a:p>
        </p:txBody>
      </p:sp>
      <p:sp>
        <p:nvSpPr>
          <p:cNvPr id="16392" name="Shape 732">
            <a:extLst>
              <a:ext uri="{FF2B5EF4-FFF2-40B4-BE49-F238E27FC236}">
                <a16:creationId xmlns:a16="http://schemas.microsoft.com/office/drawing/2014/main" id="{7A0740EE-38AA-44D2-AA66-331DD16F1AA9}"/>
              </a:ext>
            </a:extLst>
          </p:cNvPr>
          <p:cNvSpPr txBox="1">
            <a:spLocks noChangeArrowheads="1"/>
          </p:cNvSpPr>
          <p:nvPr/>
        </p:nvSpPr>
        <p:spPr bwMode="auto">
          <a:xfrm>
            <a:off x="9322174" y="2365513"/>
            <a:ext cx="401585" cy="54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eaLnBrk="1">
              <a:lnSpc>
                <a:spcPct val="90000"/>
              </a:lnSpc>
              <a:spcBef>
                <a:spcPct val="0"/>
              </a:spcBef>
              <a:buClrTx/>
              <a:buSzTx/>
              <a:buFontTx/>
              <a:buNone/>
            </a:pPr>
            <a:r>
              <a:rPr lang="en-US" altLang="en-US" sz="1300" b="1">
                <a:solidFill>
                  <a:srgbClr val="D9D9D9"/>
                </a:solidFill>
                <a:latin typeface="Roboto" panose="02000000000000000000" pitchFamily="2" charset="0"/>
                <a:sym typeface="Roboto" panose="02000000000000000000" pitchFamily="2" charset="0"/>
              </a:rPr>
              <a:t>IL-25</a:t>
            </a:r>
            <a:br>
              <a:rPr lang="en-US" altLang="en-US" sz="1300" b="1">
                <a:solidFill>
                  <a:srgbClr val="D9D9D9"/>
                </a:solidFill>
                <a:latin typeface="Roboto" panose="02000000000000000000" pitchFamily="2" charset="0"/>
                <a:sym typeface="Roboto" panose="02000000000000000000" pitchFamily="2" charset="0"/>
              </a:rPr>
            </a:br>
            <a:r>
              <a:rPr lang="en-US" altLang="en-US" sz="1300" b="1">
                <a:solidFill>
                  <a:srgbClr val="D9D9D9"/>
                </a:solidFill>
                <a:latin typeface="Roboto" panose="02000000000000000000" pitchFamily="2" charset="0"/>
                <a:sym typeface="Roboto" panose="02000000000000000000" pitchFamily="2" charset="0"/>
              </a:rPr>
              <a:t>IL-33</a:t>
            </a:r>
            <a:br>
              <a:rPr lang="en-US" altLang="en-US" sz="1300" b="1">
                <a:solidFill>
                  <a:srgbClr val="D9D9D9"/>
                </a:solidFill>
                <a:latin typeface="Roboto" panose="02000000000000000000" pitchFamily="2" charset="0"/>
                <a:sym typeface="Roboto" panose="02000000000000000000" pitchFamily="2" charset="0"/>
              </a:rPr>
            </a:br>
            <a:r>
              <a:rPr lang="en-US" altLang="en-US" sz="1300" b="1">
                <a:solidFill>
                  <a:srgbClr val="D9D9D9"/>
                </a:solidFill>
                <a:latin typeface="Roboto" panose="02000000000000000000" pitchFamily="2" charset="0"/>
                <a:sym typeface="Roboto" panose="02000000000000000000" pitchFamily="2" charset="0"/>
              </a:rPr>
              <a:t>TSLP</a:t>
            </a:r>
          </a:p>
        </p:txBody>
      </p:sp>
      <p:sp>
        <p:nvSpPr>
          <p:cNvPr id="16393" name="Shape 732">
            <a:extLst>
              <a:ext uri="{FF2B5EF4-FFF2-40B4-BE49-F238E27FC236}">
                <a16:creationId xmlns:a16="http://schemas.microsoft.com/office/drawing/2014/main" id="{F1C6356A-AF41-445A-8B6D-76FBFADABF6D}"/>
              </a:ext>
            </a:extLst>
          </p:cNvPr>
          <p:cNvSpPr txBox="1">
            <a:spLocks noChangeArrowheads="1"/>
          </p:cNvSpPr>
          <p:nvPr/>
        </p:nvSpPr>
        <p:spPr bwMode="auto">
          <a:xfrm>
            <a:off x="6517426" y="2982971"/>
            <a:ext cx="738092" cy="22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600" b="1">
                <a:solidFill>
                  <a:srgbClr val="D9D9D9"/>
                </a:solidFill>
                <a:latin typeface="Roboto" panose="02000000000000000000" pitchFamily="2" charset="0"/>
                <a:sym typeface="Roboto" panose="02000000000000000000" pitchFamily="2" charset="0"/>
              </a:rPr>
              <a:t>Th0 cell</a:t>
            </a:r>
          </a:p>
        </p:txBody>
      </p:sp>
      <p:sp>
        <p:nvSpPr>
          <p:cNvPr id="16394" name="Shape 732">
            <a:extLst>
              <a:ext uri="{FF2B5EF4-FFF2-40B4-BE49-F238E27FC236}">
                <a16:creationId xmlns:a16="http://schemas.microsoft.com/office/drawing/2014/main" id="{ACFA4CC3-7368-46AE-85B4-47C972ECA5D9}"/>
              </a:ext>
            </a:extLst>
          </p:cNvPr>
          <p:cNvSpPr txBox="1">
            <a:spLocks noChangeArrowheads="1"/>
          </p:cNvSpPr>
          <p:nvPr/>
        </p:nvSpPr>
        <p:spPr bwMode="auto">
          <a:xfrm>
            <a:off x="4688864" y="2982971"/>
            <a:ext cx="738092" cy="22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600" b="1">
                <a:latin typeface="Roboto" panose="02000000000000000000" pitchFamily="2" charset="0"/>
                <a:sym typeface="Roboto" panose="02000000000000000000" pitchFamily="2" charset="0"/>
              </a:rPr>
              <a:t>Th2 cell</a:t>
            </a:r>
          </a:p>
        </p:txBody>
      </p:sp>
      <p:sp>
        <p:nvSpPr>
          <p:cNvPr id="16395" name="Shape 732">
            <a:extLst>
              <a:ext uri="{FF2B5EF4-FFF2-40B4-BE49-F238E27FC236}">
                <a16:creationId xmlns:a16="http://schemas.microsoft.com/office/drawing/2014/main" id="{557DD607-B749-4664-9384-6FF8A497422B}"/>
              </a:ext>
            </a:extLst>
          </p:cNvPr>
          <p:cNvSpPr txBox="1">
            <a:spLocks noChangeArrowheads="1"/>
          </p:cNvSpPr>
          <p:nvPr/>
        </p:nvSpPr>
        <p:spPr bwMode="auto">
          <a:xfrm>
            <a:off x="4025376" y="2711544"/>
            <a:ext cx="407935" cy="36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eaLnBrk="1">
              <a:lnSpc>
                <a:spcPct val="90000"/>
              </a:lnSpc>
              <a:spcBef>
                <a:spcPct val="0"/>
              </a:spcBef>
              <a:buClrTx/>
              <a:buSzTx/>
              <a:buFontTx/>
              <a:buNone/>
            </a:pPr>
            <a:r>
              <a:rPr lang="en-US" altLang="en-US" sz="1300" b="1">
                <a:latin typeface="Roboto" panose="02000000000000000000" pitchFamily="2" charset="0"/>
                <a:sym typeface="Roboto" panose="02000000000000000000" pitchFamily="2" charset="0"/>
              </a:rPr>
              <a:t>IL-4</a:t>
            </a:r>
            <a:br>
              <a:rPr lang="en-US" altLang="en-US" sz="1300" b="1">
                <a:latin typeface="Roboto" panose="02000000000000000000" pitchFamily="2" charset="0"/>
                <a:sym typeface="Roboto" panose="02000000000000000000" pitchFamily="2" charset="0"/>
              </a:rPr>
            </a:br>
            <a:r>
              <a:rPr lang="en-US" altLang="en-US" sz="1300" b="1">
                <a:latin typeface="Roboto" panose="02000000000000000000" pitchFamily="2" charset="0"/>
                <a:sym typeface="Roboto" panose="02000000000000000000" pitchFamily="2" charset="0"/>
              </a:rPr>
              <a:t>TGFβ</a:t>
            </a:r>
          </a:p>
        </p:txBody>
      </p:sp>
      <p:sp>
        <p:nvSpPr>
          <p:cNvPr id="16396" name="Shape 732">
            <a:extLst>
              <a:ext uri="{FF2B5EF4-FFF2-40B4-BE49-F238E27FC236}">
                <a16:creationId xmlns:a16="http://schemas.microsoft.com/office/drawing/2014/main" id="{7020D251-3B1D-42F2-94DB-E061EAAE85DD}"/>
              </a:ext>
            </a:extLst>
          </p:cNvPr>
          <p:cNvSpPr txBox="1">
            <a:spLocks noChangeArrowheads="1"/>
          </p:cNvSpPr>
          <p:nvPr/>
        </p:nvSpPr>
        <p:spPr bwMode="auto">
          <a:xfrm>
            <a:off x="3131730" y="2962336"/>
            <a:ext cx="509521" cy="22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600" b="1">
                <a:latin typeface="Roboto" panose="02000000000000000000" pitchFamily="2" charset="0"/>
                <a:sym typeface="Roboto" panose="02000000000000000000" pitchFamily="2" charset="0"/>
              </a:rPr>
              <a:t>B cell</a:t>
            </a:r>
          </a:p>
        </p:txBody>
      </p:sp>
      <p:sp>
        <p:nvSpPr>
          <p:cNvPr id="16397" name="Shape 732">
            <a:extLst>
              <a:ext uri="{FF2B5EF4-FFF2-40B4-BE49-F238E27FC236}">
                <a16:creationId xmlns:a16="http://schemas.microsoft.com/office/drawing/2014/main" id="{C298874A-0ACA-4868-BB9B-982F5BC84C53}"/>
              </a:ext>
            </a:extLst>
          </p:cNvPr>
          <p:cNvSpPr txBox="1">
            <a:spLocks noChangeArrowheads="1"/>
          </p:cNvSpPr>
          <p:nvPr/>
        </p:nvSpPr>
        <p:spPr bwMode="auto">
          <a:xfrm>
            <a:off x="2520622" y="3608365"/>
            <a:ext cx="236507" cy="18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eaLnBrk="1">
              <a:lnSpc>
                <a:spcPct val="90000"/>
              </a:lnSpc>
              <a:spcBef>
                <a:spcPct val="0"/>
              </a:spcBef>
              <a:buClrTx/>
              <a:buSzTx/>
              <a:buFontTx/>
              <a:buNone/>
            </a:pPr>
            <a:r>
              <a:rPr lang="en-US" altLang="en-US" sz="1300" b="1">
                <a:latin typeface="Roboto" panose="02000000000000000000" pitchFamily="2" charset="0"/>
                <a:sym typeface="Roboto" panose="02000000000000000000" pitchFamily="2" charset="0"/>
              </a:rPr>
              <a:t>IgE</a:t>
            </a:r>
          </a:p>
        </p:txBody>
      </p:sp>
      <p:sp>
        <p:nvSpPr>
          <p:cNvPr id="16398" name="Shape 732">
            <a:extLst>
              <a:ext uri="{FF2B5EF4-FFF2-40B4-BE49-F238E27FC236}">
                <a16:creationId xmlns:a16="http://schemas.microsoft.com/office/drawing/2014/main" id="{78752D83-F398-4EBC-A75F-9C464F7CAB41}"/>
              </a:ext>
            </a:extLst>
          </p:cNvPr>
          <p:cNvSpPr txBox="1">
            <a:spLocks noChangeArrowheads="1"/>
          </p:cNvSpPr>
          <p:nvPr/>
        </p:nvSpPr>
        <p:spPr bwMode="auto">
          <a:xfrm>
            <a:off x="3628552" y="3944872"/>
            <a:ext cx="298411" cy="18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eaLnBrk="1">
              <a:lnSpc>
                <a:spcPct val="90000"/>
              </a:lnSpc>
              <a:spcBef>
                <a:spcPct val="0"/>
              </a:spcBef>
              <a:buClrTx/>
              <a:buSzTx/>
              <a:buFontTx/>
              <a:buNone/>
            </a:pPr>
            <a:r>
              <a:rPr lang="en-US" altLang="en-US" sz="1300" b="1">
                <a:latin typeface="Roboto" panose="02000000000000000000" pitchFamily="2" charset="0"/>
                <a:sym typeface="Roboto" panose="02000000000000000000" pitchFamily="2" charset="0"/>
              </a:rPr>
              <a:t>IL-9</a:t>
            </a:r>
          </a:p>
        </p:txBody>
      </p:sp>
      <p:sp>
        <p:nvSpPr>
          <p:cNvPr id="16399" name="Shape 732">
            <a:extLst>
              <a:ext uri="{FF2B5EF4-FFF2-40B4-BE49-F238E27FC236}">
                <a16:creationId xmlns:a16="http://schemas.microsoft.com/office/drawing/2014/main" id="{BAE01C8F-EE8F-4424-9641-96E2E81199FF}"/>
              </a:ext>
            </a:extLst>
          </p:cNvPr>
          <p:cNvSpPr txBox="1">
            <a:spLocks noChangeArrowheads="1"/>
          </p:cNvSpPr>
          <p:nvPr/>
        </p:nvSpPr>
        <p:spPr bwMode="auto">
          <a:xfrm>
            <a:off x="5182513" y="4613121"/>
            <a:ext cx="1071422" cy="71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eaLnBrk="1">
              <a:lnSpc>
                <a:spcPct val="90000"/>
              </a:lnSpc>
              <a:spcBef>
                <a:spcPct val="0"/>
              </a:spcBef>
              <a:buClrTx/>
              <a:buSzTx/>
              <a:buFontTx/>
              <a:buNone/>
            </a:pPr>
            <a:r>
              <a:rPr lang="en-US" altLang="en-US" sz="1300" b="1">
                <a:latin typeface="Roboto" panose="02000000000000000000" pitchFamily="2" charset="0"/>
                <a:sym typeface="Roboto" panose="02000000000000000000" pitchFamily="2" charset="0"/>
              </a:rPr>
              <a:t>Cysteinyl</a:t>
            </a:r>
            <a:br>
              <a:rPr lang="en-US" altLang="en-US" sz="1300" b="1">
                <a:latin typeface="Roboto" panose="02000000000000000000" pitchFamily="2" charset="0"/>
                <a:sym typeface="Roboto" panose="02000000000000000000" pitchFamily="2" charset="0"/>
              </a:rPr>
            </a:br>
            <a:r>
              <a:rPr lang="en-US" altLang="en-US" sz="1300" b="1">
                <a:latin typeface="Roboto" panose="02000000000000000000" pitchFamily="2" charset="0"/>
                <a:sym typeface="Roboto" panose="02000000000000000000" pitchFamily="2" charset="0"/>
              </a:rPr>
              <a:t>leukotrienes</a:t>
            </a:r>
            <a:br>
              <a:rPr lang="en-US" altLang="en-US" sz="1300" b="1">
                <a:latin typeface="Roboto" panose="02000000000000000000" pitchFamily="2" charset="0"/>
                <a:sym typeface="Roboto" panose="02000000000000000000" pitchFamily="2" charset="0"/>
              </a:rPr>
            </a:br>
            <a:r>
              <a:rPr lang="en-US" altLang="en-US" sz="1300" b="1">
                <a:latin typeface="Roboto" panose="02000000000000000000" pitchFamily="2" charset="0"/>
                <a:sym typeface="Roboto" panose="02000000000000000000" pitchFamily="2" charset="0"/>
              </a:rPr>
              <a:t>Basic proteins</a:t>
            </a:r>
            <a:br>
              <a:rPr lang="en-US" altLang="en-US" sz="1300" b="1">
                <a:latin typeface="Roboto" panose="02000000000000000000" pitchFamily="2" charset="0"/>
                <a:sym typeface="Roboto" panose="02000000000000000000" pitchFamily="2" charset="0"/>
              </a:rPr>
            </a:br>
            <a:r>
              <a:rPr lang="en-US" altLang="en-US" sz="1300" b="1">
                <a:latin typeface="Roboto" panose="02000000000000000000" pitchFamily="2" charset="0"/>
                <a:sym typeface="Roboto" panose="02000000000000000000" pitchFamily="2" charset="0"/>
              </a:rPr>
              <a:t>Cytokines</a:t>
            </a:r>
          </a:p>
        </p:txBody>
      </p:sp>
      <p:sp>
        <p:nvSpPr>
          <p:cNvPr id="16400" name="Shape 732">
            <a:extLst>
              <a:ext uri="{FF2B5EF4-FFF2-40B4-BE49-F238E27FC236}">
                <a16:creationId xmlns:a16="http://schemas.microsoft.com/office/drawing/2014/main" id="{C82C7786-01F3-4B68-B979-1A59652AF76A}"/>
              </a:ext>
            </a:extLst>
          </p:cNvPr>
          <p:cNvSpPr txBox="1">
            <a:spLocks noChangeArrowheads="1"/>
          </p:cNvSpPr>
          <p:nvPr/>
        </p:nvSpPr>
        <p:spPr bwMode="auto">
          <a:xfrm>
            <a:off x="2965064" y="5033754"/>
            <a:ext cx="842853" cy="22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600" b="1">
                <a:latin typeface="Roboto" panose="02000000000000000000" pitchFamily="2" charset="0"/>
                <a:sym typeface="Roboto" panose="02000000000000000000" pitchFamily="2" charset="0"/>
              </a:rPr>
              <a:t>Mast cell</a:t>
            </a:r>
          </a:p>
        </p:txBody>
      </p:sp>
      <p:sp>
        <p:nvSpPr>
          <p:cNvPr id="16401" name="Shape 732">
            <a:extLst>
              <a:ext uri="{FF2B5EF4-FFF2-40B4-BE49-F238E27FC236}">
                <a16:creationId xmlns:a16="http://schemas.microsoft.com/office/drawing/2014/main" id="{B0D37718-5393-40B7-8F3D-B567AAC626BA}"/>
              </a:ext>
            </a:extLst>
          </p:cNvPr>
          <p:cNvSpPr txBox="1">
            <a:spLocks noChangeArrowheads="1"/>
          </p:cNvSpPr>
          <p:nvPr/>
        </p:nvSpPr>
        <p:spPr bwMode="auto">
          <a:xfrm>
            <a:off x="4577754" y="4303599"/>
            <a:ext cx="960313" cy="22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600" b="1">
                <a:latin typeface="Roboto" panose="02000000000000000000" pitchFamily="2" charset="0"/>
                <a:sym typeface="Roboto" panose="02000000000000000000" pitchFamily="2" charset="0"/>
              </a:rPr>
              <a:t>Eosinophil</a:t>
            </a:r>
          </a:p>
        </p:txBody>
      </p:sp>
      <p:sp>
        <p:nvSpPr>
          <p:cNvPr id="16402" name="Shape 732">
            <a:extLst>
              <a:ext uri="{FF2B5EF4-FFF2-40B4-BE49-F238E27FC236}">
                <a16:creationId xmlns:a16="http://schemas.microsoft.com/office/drawing/2014/main" id="{3F7394A1-745A-43CE-A3CB-77637416CAFB}"/>
              </a:ext>
            </a:extLst>
          </p:cNvPr>
          <p:cNvSpPr txBox="1">
            <a:spLocks noChangeArrowheads="1"/>
          </p:cNvSpPr>
          <p:nvPr/>
        </p:nvSpPr>
        <p:spPr bwMode="auto">
          <a:xfrm>
            <a:off x="2436495" y="5340101"/>
            <a:ext cx="1904752" cy="53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300" b="1">
                <a:latin typeface="Roboto" panose="02000000000000000000" pitchFamily="2" charset="0"/>
                <a:sym typeface="Roboto" panose="02000000000000000000" pitchFamily="2" charset="0"/>
              </a:rPr>
              <a:t>Histamine, Cytokines</a:t>
            </a:r>
            <a:br>
              <a:rPr lang="en-US" altLang="en-US" sz="1300" b="1">
                <a:latin typeface="Roboto" panose="02000000000000000000" pitchFamily="2" charset="0"/>
                <a:sym typeface="Roboto" panose="02000000000000000000" pitchFamily="2" charset="0"/>
              </a:rPr>
            </a:br>
            <a:r>
              <a:rPr lang="en-US" altLang="en-US" sz="1300" b="1">
                <a:latin typeface="Roboto" panose="02000000000000000000" pitchFamily="2" charset="0"/>
                <a:sym typeface="Roboto" panose="02000000000000000000" pitchFamily="2" charset="0"/>
              </a:rPr>
              <a:t>Prostaglandins, Cysteinyl</a:t>
            </a:r>
            <a:br>
              <a:rPr lang="en-US" altLang="en-US" sz="1300" b="1">
                <a:latin typeface="Roboto" panose="02000000000000000000" pitchFamily="2" charset="0"/>
                <a:sym typeface="Roboto" panose="02000000000000000000" pitchFamily="2" charset="0"/>
              </a:rPr>
            </a:br>
            <a:r>
              <a:rPr lang="en-US" altLang="en-US" sz="1300" b="1">
                <a:latin typeface="Roboto" panose="02000000000000000000" pitchFamily="2" charset="0"/>
                <a:sym typeface="Roboto" panose="02000000000000000000" pitchFamily="2" charset="0"/>
              </a:rPr>
              <a:t>leukotrienes</a:t>
            </a:r>
          </a:p>
        </p:txBody>
      </p:sp>
      <p:sp>
        <p:nvSpPr>
          <p:cNvPr id="16403" name="Shape 732">
            <a:extLst>
              <a:ext uri="{FF2B5EF4-FFF2-40B4-BE49-F238E27FC236}">
                <a16:creationId xmlns:a16="http://schemas.microsoft.com/office/drawing/2014/main" id="{9F619023-D5B7-4DCE-B7F1-E3734E8A83B4}"/>
              </a:ext>
            </a:extLst>
          </p:cNvPr>
          <p:cNvSpPr txBox="1">
            <a:spLocks noChangeArrowheads="1"/>
          </p:cNvSpPr>
          <p:nvPr/>
        </p:nvSpPr>
        <p:spPr bwMode="auto">
          <a:xfrm>
            <a:off x="7671389" y="2982971"/>
            <a:ext cx="1214279" cy="22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600" b="1">
                <a:solidFill>
                  <a:srgbClr val="D9D9D9"/>
                </a:solidFill>
                <a:latin typeface="Roboto" panose="02000000000000000000" pitchFamily="2" charset="0"/>
                <a:sym typeface="Roboto" panose="02000000000000000000" pitchFamily="2" charset="0"/>
              </a:rPr>
              <a:t>Dendritic cell</a:t>
            </a:r>
          </a:p>
        </p:txBody>
      </p:sp>
      <p:sp>
        <p:nvSpPr>
          <p:cNvPr id="16404" name="Shape 732">
            <a:extLst>
              <a:ext uri="{FF2B5EF4-FFF2-40B4-BE49-F238E27FC236}">
                <a16:creationId xmlns:a16="http://schemas.microsoft.com/office/drawing/2014/main" id="{50163DD9-740B-4297-86F0-FB21C629DEB5}"/>
              </a:ext>
            </a:extLst>
          </p:cNvPr>
          <p:cNvSpPr txBox="1">
            <a:spLocks noChangeArrowheads="1"/>
          </p:cNvSpPr>
          <p:nvPr/>
        </p:nvSpPr>
        <p:spPr bwMode="auto">
          <a:xfrm>
            <a:off x="6003144" y="3209954"/>
            <a:ext cx="396823" cy="36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r" eaLnBrk="1">
              <a:lnSpc>
                <a:spcPct val="90000"/>
              </a:lnSpc>
              <a:spcBef>
                <a:spcPct val="0"/>
              </a:spcBef>
              <a:buClrTx/>
              <a:buSzTx/>
              <a:buFontTx/>
              <a:buNone/>
            </a:pPr>
            <a:r>
              <a:rPr lang="en-US" altLang="en-US" sz="1300" b="1">
                <a:solidFill>
                  <a:srgbClr val="D9D9D9"/>
                </a:solidFill>
                <a:latin typeface="Roboto" panose="02000000000000000000" pitchFamily="2" charset="0"/>
                <a:sym typeface="Roboto" panose="02000000000000000000" pitchFamily="2" charset="0"/>
              </a:rPr>
              <a:t>IL-12</a:t>
            </a:r>
            <a:br>
              <a:rPr lang="en-US" altLang="en-US" sz="1300" b="1">
                <a:solidFill>
                  <a:srgbClr val="D9D9D9"/>
                </a:solidFill>
                <a:latin typeface="Roboto" panose="02000000000000000000" pitchFamily="2" charset="0"/>
                <a:sym typeface="Roboto" panose="02000000000000000000" pitchFamily="2" charset="0"/>
              </a:rPr>
            </a:br>
            <a:r>
              <a:rPr lang="en-US" altLang="en-US" sz="1300" b="1">
                <a:solidFill>
                  <a:srgbClr val="D9D9D9"/>
                </a:solidFill>
                <a:latin typeface="Roboto" panose="02000000000000000000" pitchFamily="2" charset="0"/>
                <a:sym typeface="Roboto" panose="02000000000000000000" pitchFamily="2" charset="0"/>
              </a:rPr>
              <a:t>IFNy</a:t>
            </a:r>
          </a:p>
        </p:txBody>
      </p:sp>
      <p:sp>
        <p:nvSpPr>
          <p:cNvPr id="16405" name="Shape 732">
            <a:extLst>
              <a:ext uri="{FF2B5EF4-FFF2-40B4-BE49-F238E27FC236}">
                <a16:creationId xmlns:a16="http://schemas.microsoft.com/office/drawing/2014/main" id="{BDA08AA5-8ACF-4100-A6A8-A3C7641B3F27}"/>
              </a:ext>
            </a:extLst>
          </p:cNvPr>
          <p:cNvSpPr txBox="1">
            <a:spLocks noChangeArrowheads="1"/>
          </p:cNvSpPr>
          <p:nvPr/>
        </p:nvSpPr>
        <p:spPr bwMode="auto">
          <a:xfrm>
            <a:off x="6722188" y="3284557"/>
            <a:ext cx="409522" cy="35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r" eaLnBrk="1">
              <a:lnSpc>
                <a:spcPct val="90000"/>
              </a:lnSpc>
              <a:spcBef>
                <a:spcPct val="0"/>
              </a:spcBef>
              <a:buClrTx/>
              <a:buSzTx/>
              <a:buFontTx/>
              <a:buNone/>
            </a:pPr>
            <a:r>
              <a:rPr lang="en-US" altLang="en-US" sz="1300" b="1">
                <a:solidFill>
                  <a:srgbClr val="D9D9D9"/>
                </a:solidFill>
                <a:latin typeface="Roboto" panose="02000000000000000000" pitchFamily="2" charset="0"/>
                <a:sym typeface="Roboto" panose="02000000000000000000" pitchFamily="2" charset="0"/>
              </a:rPr>
              <a:t>IL-6</a:t>
            </a:r>
            <a:br>
              <a:rPr lang="en-US" altLang="en-US" sz="1300" b="1">
                <a:solidFill>
                  <a:srgbClr val="D9D9D9"/>
                </a:solidFill>
                <a:latin typeface="Roboto" panose="02000000000000000000" pitchFamily="2" charset="0"/>
                <a:sym typeface="Roboto" panose="02000000000000000000" pitchFamily="2" charset="0"/>
              </a:rPr>
            </a:br>
            <a:r>
              <a:rPr lang="en-US" altLang="en-US" sz="1300" b="1">
                <a:solidFill>
                  <a:srgbClr val="D9D9D9"/>
                </a:solidFill>
                <a:latin typeface="Roboto" panose="02000000000000000000" pitchFamily="2" charset="0"/>
                <a:sym typeface="Roboto" panose="02000000000000000000" pitchFamily="2" charset="0"/>
              </a:rPr>
              <a:t>TGFβ</a:t>
            </a:r>
          </a:p>
        </p:txBody>
      </p:sp>
      <p:sp>
        <p:nvSpPr>
          <p:cNvPr id="16406" name="Shape 732">
            <a:extLst>
              <a:ext uri="{FF2B5EF4-FFF2-40B4-BE49-F238E27FC236}">
                <a16:creationId xmlns:a16="http://schemas.microsoft.com/office/drawing/2014/main" id="{15E0C59F-FAAB-4D39-B53C-4D8B53B16C18}"/>
              </a:ext>
            </a:extLst>
          </p:cNvPr>
          <p:cNvSpPr txBox="1">
            <a:spLocks noChangeArrowheads="1"/>
          </p:cNvSpPr>
          <p:nvPr/>
        </p:nvSpPr>
        <p:spPr bwMode="auto">
          <a:xfrm>
            <a:off x="5949175" y="4341694"/>
            <a:ext cx="736504" cy="22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600" b="1">
                <a:solidFill>
                  <a:srgbClr val="D9D9D9"/>
                </a:solidFill>
                <a:latin typeface="Roboto" panose="02000000000000000000" pitchFamily="2" charset="0"/>
                <a:sym typeface="Roboto" panose="02000000000000000000" pitchFamily="2" charset="0"/>
              </a:rPr>
              <a:t>Th1 cell</a:t>
            </a:r>
          </a:p>
        </p:txBody>
      </p:sp>
      <p:sp>
        <p:nvSpPr>
          <p:cNvPr id="16407" name="Shape 732">
            <a:extLst>
              <a:ext uri="{FF2B5EF4-FFF2-40B4-BE49-F238E27FC236}">
                <a16:creationId xmlns:a16="http://schemas.microsoft.com/office/drawing/2014/main" id="{7458EF3C-80AA-44D6-900E-511542E4022D}"/>
              </a:ext>
            </a:extLst>
          </p:cNvPr>
          <p:cNvSpPr txBox="1">
            <a:spLocks noChangeArrowheads="1"/>
          </p:cNvSpPr>
          <p:nvPr/>
        </p:nvSpPr>
        <p:spPr bwMode="auto">
          <a:xfrm>
            <a:off x="7007901" y="4341694"/>
            <a:ext cx="853964" cy="22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600" b="1">
                <a:solidFill>
                  <a:srgbClr val="D9D9D9"/>
                </a:solidFill>
                <a:latin typeface="Roboto" panose="02000000000000000000" pitchFamily="2" charset="0"/>
                <a:sym typeface="Roboto" panose="02000000000000000000" pitchFamily="2" charset="0"/>
              </a:rPr>
              <a:t>Th17 cell</a:t>
            </a:r>
          </a:p>
        </p:txBody>
      </p:sp>
      <p:sp>
        <p:nvSpPr>
          <p:cNvPr id="16408" name="Shape 732">
            <a:extLst>
              <a:ext uri="{FF2B5EF4-FFF2-40B4-BE49-F238E27FC236}">
                <a16:creationId xmlns:a16="http://schemas.microsoft.com/office/drawing/2014/main" id="{0CE891AC-E739-45E9-B3FF-D0B42405B9BF}"/>
              </a:ext>
            </a:extLst>
          </p:cNvPr>
          <p:cNvSpPr txBox="1">
            <a:spLocks noChangeArrowheads="1"/>
          </p:cNvSpPr>
          <p:nvPr/>
        </p:nvSpPr>
        <p:spPr bwMode="auto">
          <a:xfrm>
            <a:off x="7006313" y="4935342"/>
            <a:ext cx="498410" cy="44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600" b="1">
                <a:solidFill>
                  <a:srgbClr val="D9D9D9"/>
                </a:solidFill>
                <a:latin typeface="Roboto" panose="02000000000000000000" pitchFamily="2" charset="0"/>
                <a:sym typeface="Roboto" panose="02000000000000000000" pitchFamily="2" charset="0"/>
              </a:rPr>
              <a:t>TNFα</a:t>
            </a:r>
            <a:br>
              <a:rPr lang="en-US" altLang="en-US" sz="1600" b="1">
                <a:solidFill>
                  <a:srgbClr val="D9D9D9"/>
                </a:solidFill>
                <a:latin typeface="Roboto" panose="02000000000000000000" pitchFamily="2" charset="0"/>
                <a:sym typeface="Roboto" panose="02000000000000000000" pitchFamily="2" charset="0"/>
              </a:rPr>
            </a:br>
            <a:r>
              <a:rPr lang="en-US" altLang="en-US" sz="1600" b="1">
                <a:solidFill>
                  <a:srgbClr val="D9D9D9"/>
                </a:solidFill>
                <a:latin typeface="Roboto" panose="02000000000000000000" pitchFamily="2" charset="0"/>
                <a:sym typeface="Roboto" panose="02000000000000000000" pitchFamily="2" charset="0"/>
              </a:rPr>
              <a:t>IFNy</a:t>
            </a:r>
          </a:p>
        </p:txBody>
      </p:sp>
      <p:sp>
        <p:nvSpPr>
          <p:cNvPr id="16409" name="Shape 732">
            <a:extLst>
              <a:ext uri="{FF2B5EF4-FFF2-40B4-BE49-F238E27FC236}">
                <a16:creationId xmlns:a16="http://schemas.microsoft.com/office/drawing/2014/main" id="{587513F1-43C7-41D7-918F-2FDB57F002FC}"/>
              </a:ext>
            </a:extLst>
          </p:cNvPr>
          <p:cNvSpPr txBox="1">
            <a:spLocks noChangeArrowheads="1"/>
          </p:cNvSpPr>
          <p:nvPr/>
        </p:nvSpPr>
        <p:spPr bwMode="auto">
          <a:xfrm>
            <a:off x="8203132" y="4995659"/>
            <a:ext cx="969837" cy="22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600" b="1">
                <a:solidFill>
                  <a:srgbClr val="D9D9D9"/>
                </a:solidFill>
                <a:latin typeface="Roboto" panose="02000000000000000000" pitchFamily="2" charset="0"/>
                <a:sym typeface="Roboto" panose="02000000000000000000" pitchFamily="2" charset="0"/>
              </a:rPr>
              <a:t>Neutrophil</a:t>
            </a:r>
          </a:p>
        </p:txBody>
      </p:sp>
      <p:sp>
        <p:nvSpPr>
          <p:cNvPr id="16410" name="Shape 732">
            <a:extLst>
              <a:ext uri="{FF2B5EF4-FFF2-40B4-BE49-F238E27FC236}">
                <a16:creationId xmlns:a16="http://schemas.microsoft.com/office/drawing/2014/main" id="{93A1238D-C83B-4CF6-BEB0-84279200B31B}"/>
              </a:ext>
            </a:extLst>
          </p:cNvPr>
          <p:cNvSpPr txBox="1">
            <a:spLocks noChangeArrowheads="1"/>
          </p:cNvSpPr>
          <p:nvPr/>
        </p:nvSpPr>
        <p:spPr bwMode="auto">
          <a:xfrm>
            <a:off x="7593611" y="5438513"/>
            <a:ext cx="1460310" cy="53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300" b="1">
                <a:solidFill>
                  <a:srgbClr val="D9D9D9"/>
                </a:solidFill>
                <a:latin typeface="Roboto" panose="02000000000000000000" pitchFamily="2" charset="0"/>
                <a:sym typeface="Roboto" panose="02000000000000000000" pitchFamily="2" charset="0"/>
              </a:rPr>
              <a:t>MMP</a:t>
            </a:r>
            <a:br>
              <a:rPr lang="en-US" altLang="en-US" sz="1300" b="1">
                <a:solidFill>
                  <a:srgbClr val="D9D9D9"/>
                </a:solidFill>
                <a:latin typeface="Roboto" panose="02000000000000000000" pitchFamily="2" charset="0"/>
                <a:sym typeface="Roboto" panose="02000000000000000000" pitchFamily="2" charset="0"/>
              </a:rPr>
            </a:br>
            <a:r>
              <a:rPr lang="en-US" altLang="en-US" sz="1300" b="1">
                <a:solidFill>
                  <a:srgbClr val="D9D9D9"/>
                </a:solidFill>
                <a:latin typeface="Roboto" panose="02000000000000000000" pitchFamily="2" charset="0"/>
                <a:sym typeface="Roboto" panose="02000000000000000000" pitchFamily="2" charset="0"/>
              </a:rPr>
              <a:t>Neutrophil elastase</a:t>
            </a:r>
            <a:br>
              <a:rPr lang="en-US" altLang="en-US" sz="1300" b="1">
                <a:solidFill>
                  <a:srgbClr val="D9D9D9"/>
                </a:solidFill>
                <a:latin typeface="Roboto" panose="02000000000000000000" pitchFamily="2" charset="0"/>
                <a:sym typeface="Roboto" panose="02000000000000000000" pitchFamily="2" charset="0"/>
              </a:rPr>
            </a:br>
            <a:r>
              <a:rPr lang="en-US" altLang="en-US" sz="1300" b="1">
                <a:solidFill>
                  <a:srgbClr val="D9D9D9"/>
                </a:solidFill>
                <a:latin typeface="Roboto" panose="02000000000000000000" pitchFamily="2" charset="0"/>
                <a:sym typeface="Roboto" panose="02000000000000000000" pitchFamily="2" charset="0"/>
              </a:rPr>
              <a:t>ROS</a:t>
            </a:r>
          </a:p>
        </p:txBody>
      </p:sp>
      <p:sp>
        <p:nvSpPr>
          <p:cNvPr id="16411" name="Shape 732">
            <a:extLst>
              <a:ext uri="{FF2B5EF4-FFF2-40B4-BE49-F238E27FC236}">
                <a16:creationId xmlns:a16="http://schemas.microsoft.com/office/drawing/2014/main" id="{505AEAD1-174C-44CF-B040-C069892AF9EC}"/>
              </a:ext>
            </a:extLst>
          </p:cNvPr>
          <p:cNvSpPr txBox="1">
            <a:spLocks noChangeArrowheads="1"/>
          </p:cNvSpPr>
          <p:nvPr/>
        </p:nvSpPr>
        <p:spPr bwMode="auto">
          <a:xfrm>
            <a:off x="5123783" y="5579784"/>
            <a:ext cx="1944435" cy="25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800" b="1">
                <a:solidFill>
                  <a:srgbClr val="FFFFFF"/>
                </a:solidFill>
                <a:latin typeface="Roboto" panose="02000000000000000000" pitchFamily="2" charset="0"/>
                <a:sym typeface="Roboto" panose="02000000000000000000" pitchFamily="2" charset="0"/>
              </a:rPr>
              <a:t>Airway remodeling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thumbnail gr1">
            <a:extLst>
              <a:ext uri="{FF2B5EF4-FFF2-40B4-BE49-F238E27FC236}">
                <a16:creationId xmlns:a16="http://schemas.microsoft.com/office/drawing/2014/main" id="{E2E83E51-6B52-18E0-0238-DADA290DF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1192216"/>
            <a:ext cx="6861810" cy="516413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D3AD568E-1AF3-BDD1-99A4-54A250573B36}"/>
              </a:ext>
            </a:extLst>
          </p:cNvPr>
          <p:cNvSpPr>
            <a:spLocks noGrp="1"/>
          </p:cNvSpPr>
          <p:nvPr>
            <p:ph type="title"/>
          </p:nvPr>
        </p:nvSpPr>
        <p:spPr>
          <a:xfrm>
            <a:off x="838200" y="0"/>
            <a:ext cx="10515600" cy="1325563"/>
          </a:xfrm>
        </p:spPr>
        <p:txBody>
          <a:bodyPr/>
          <a:lstStyle/>
          <a:p>
            <a:r>
              <a:rPr lang="en-US" dirty="0"/>
              <a:t>       How to Choose Biologic for Asthma</a:t>
            </a:r>
          </a:p>
        </p:txBody>
      </p:sp>
      <p:sp>
        <p:nvSpPr>
          <p:cNvPr id="2" name="Footer Placeholder 1">
            <a:extLst>
              <a:ext uri="{FF2B5EF4-FFF2-40B4-BE49-F238E27FC236}">
                <a16:creationId xmlns:a16="http://schemas.microsoft.com/office/drawing/2014/main" id="{304C54B4-CAE5-6C0C-1C6D-0D68585476DF}"/>
              </a:ext>
            </a:extLst>
          </p:cNvPr>
          <p:cNvSpPr>
            <a:spLocks noGrp="1"/>
          </p:cNvSpPr>
          <p:nvPr>
            <p:ph type="ftr" sz="quarter" idx="11"/>
          </p:nvPr>
        </p:nvSpPr>
        <p:spPr>
          <a:xfrm>
            <a:off x="2419350" y="6356350"/>
            <a:ext cx="5734050" cy="365125"/>
          </a:xfrm>
        </p:spPr>
        <p:txBody>
          <a:bodyPr/>
          <a:lstStyle/>
          <a:p>
            <a:r>
              <a:rPr lang="fr-FR" dirty="0">
                <a:solidFill>
                  <a:schemeClr val="tx1"/>
                </a:solidFill>
              </a:rPr>
              <a:t>Bacharier et al, J </a:t>
            </a:r>
            <a:r>
              <a:rPr lang="fr-FR" dirty="0" err="1">
                <a:solidFill>
                  <a:schemeClr val="tx1"/>
                </a:solidFill>
              </a:rPr>
              <a:t>Allergy</a:t>
            </a:r>
            <a:r>
              <a:rPr lang="fr-FR" dirty="0">
                <a:solidFill>
                  <a:schemeClr val="tx1"/>
                </a:solidFill>
              </a:rPr>
              <a:t> Clin </a:t>
            </a:r>
            <a:r>
              <a:rPr lang="fr-FR" dirty="0" err="1">
                <a:solidFill>
                  <a:schemeClr val="tx1"/>
                </a:solidFill>
              </a:rPr>
              <a:t>Immunol</a:t>
            </a:r>
            <a:r>
              <a:rPr lang="fr-FR" dirty="0">
                <a:solidFill>
                  <a:schemeClr val="tx1"/>
                </a:solidFill>
              </a:rPr>
              <a:t> https://doi.org/10.1016/j.jaci.2023.01.002</a:t>
            </a:r>
            <a:endParaRPr lang="en-US" dirty="0">
              <a:solidFill>
                <a:schemeClr val="tx1"/>
              </a:solidFill>
            </a:endParaRPr>
          </a:p>
        </p:txBody>
      </p:sp>
    </p:spTree>
    <p:extLst>
      <p:ext uri="{BB962C8B-B14F-4D97-AF65-F5344CB8AC3E}">
        <p14:creationId xmlns:p14="http://schemas.microsoft.com/office/powerpoint/2010/main" val="13821720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F67F0-D36C-4895-9B16-27AB02CFB97C}"/>
              </a:ext>
            </a:extLst>
          </p:cNvPr>
          <p:cNvSpPr>
            <a:spLocks noGrp="1"/>
          </p:cNvSpPr>
          <p:nvPr>
            <p:ph type="title"/>
          </p:nvPr>
        </p:nvSpPr>
        <p:spPr/>
        <p:txBody>
          <a:bodyPr/>
          <a:lstStyle/>
          <a:p>
            <a:r>
              <a:rPr lang="en-US" dirty="0"/>
              <a:t>Biologics in Asthma</a:t>
            </a:r>
          </a:p>
        </p:txBody>
      </p:sp>
      <p:sp>
        <p:nvSpPr>
          <p:cNvPr id="3" name="Content Placeholder 2">
            <a:extLst>
              <a:ext uri="{FF2B5EF4-FFF2-40B4-BE49-F238E27FC236}">
                <a16:creationId xmlns:a16="http://schemas.microsoft.com/office/drawing/2014/main" id="{D0BC2AEA-21E6-4EF4-9E44-54B24AB2808A}"/>
              </a:ext>
            </a:extLst>
          </p:cNvPr>
          <p:cNvSpPr>
            <a:spLocks noGrp="1"/>
          </p:cNvSpPr>
          <p:nvPr>
            <p:ph idx="1"/>
          </p:nvPr>
        </p:nvSpPr>
        <p:spPr/>
        <p:txBody>
          <a:bodyPr/>
          <a:lstStyle/>
          <a:p>
            <a:r>
              <a:rPr lang="en-US" dirty="0"/>
              <a:t>Pathophysiology</a:t>
            </a:r>
          </a:p>
          <a:p>
            <a:r>
              <a:rPr lang="en-US" dirty="0"/>
              <a:t>What is severe asthma?</a:t>
            </a:r>
          </a:p>
          <a:p>
            <a:r>
              <a:rPr lang="en-US" dirty="0"/>
              <a:t>Current biologics</a:t>
            </a:r>
          </a:p>
          <a:p>
            <a:r>
              <a:rPr lang="en-US" dirty="0"/>
              <a:t>How to choose therapy</a:t>
            </a:r>
          </a:p>
          <a:p>
            <a:r>
              <a:rPr lang="en-US" b="1" dirty="0"/>
              <a:t>Switch therapy</a:t>
            </a:r>
          </a:p>
          <a:p>
            <a:r>
              <a:rPr lang="en-US" dirty="0"/>
              <a:t>Combine therapy and are biologics curative </a:t>
            </a:r>
          </a:p>
          <a:p>
            <a:r>
              <a:rPr lang="en-US" dirty="0"/>
              <a:t>Cases</a:t>
            </a:r>
          </a:p>
        </p:txBody>
      </p:sp>
    </p:spTree>
    <p:extLst>
      <p:ext uri="{BB962C8B-B14F-4D97-AF65-F5344CB8AC3E}">
        <p14:creationId xmlns:p14="http://schemas.microsoft.com/office/powerpoint/2010/main" val="27535930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EE54251E-0AB6-4E07-8A2A-E8BEFDEC8807}"/>
              </a:ext>
            </a:extLst>
          </p:cNvPr>
          <p:cNvSpPr>
            <a:spLocks noGrp="1" noChangeArrowheads="1"/>
          </p:cNvSpPr>
          <p:nvPr>
            <p:ph type="title"/>
          </p:nvPr>
        </p:nvSpPr>
        <p:spPr/>
        <p:txBody>
          <a:bodyPr/>
          <a:lstStyle/>
          <a:p>
            <a:r>
              <a:rPr lang="en-US" altLang="en-US"/>
              <a:t>Biologics in Asthma-Switching Therapy</a:t>
            </a:r>
          </a:p>
        </p:txBody>
      </p:sp>
      <p:sp>
        <p:nvSpPr>
          <p:cNvPr id="3" name="Content Placeholder 2">
            <a:extLst>
              <a:ext uri="{FF2B5EF4-FFF2-40B4-BE49-F238E27FC236}">
                <a16:creationId xmlns:a16="http://schemas.microsoft.com/office/drawing/2014/main" id="{D2A0F14B-034A-44DE-8945-385EDB37D83B}"/>
              </a:ext>
            </a:extLst>
          </p:cNvPr>
          <p:cNvSpPr>
            <a:spLocks noGrp="1"/>
          </p:cNvSpPr>
          <p:nvPr>
            <p:ph idx="1"/>
          </p:nvPr>
        </p:nvSpPr>
        <p:spPr/>
        <p:txBody>
          <a:bodyPr/>
          <a:lstStyle/>
          <a:p>
            <a:pPr marL="0" indent="0">
              <a:defRPr/>
            </a:pPr>
            <a:r>
              <a:rPr lang="en-US" sz="4000" dirty="0"/>
              <a:t>Reasons to switch</a:t>
            </a:r>
          </a:p>
          <a:p>
            <a:pPr>
              <a:defRPr/>
            </a:pPr>
            <a:endParaRPr lang="en-US" dirty="0"/>
          </a:p>
          <a:p>
            <a:pPr>
              <a:defRPr/>
            </a:pPr>
            <a:r>
              <a:rPr lang="en-US" dirty="0"/>
              <a:t>Inadequate response to therapy (3-6 month trial)</a:t>
            </a:r>
          </a:p>
          <a:p>
            <a:pPr>
              <a:defRPr/>
            </a:pPr>
            <a:r>
              <a:rPr lang="en-US" dirty="0"/>
              <a:t>Adverse events</a:t>
            </a:r>
          </a:p>
          <a:p>
            <a:pPr>
              <a:defRPr/>
            </a:pPr>
            <a:r>
              <a:rPr lang="en-US" dirty="0"/>
              <a:t>Need for more convenient dosing schedule</a:t>
            </a:r>
          </a:p>
          <a:p>
            <a:pPr>
              <a:defRPr/>
            </a:pPr>
            <a:r>
              <a:rPr lang="en-US" dirty="0"/>
              <a:t>Changes in insurance coverage</a:t>
            </a:r>
          </a:p>
          <a:p>
            <a:pPr>
              <a:defRPr/>
            </a:pPr>
            <a:r>
              <a:rPr lang="en-US" dirty="0"/>
              <a:t>Other health conditions- pregnancy</a:t>
            </a:r>
          </a:p>
          <a:p>
            <a:pPr>
              <a:defRPr/>
            </a:pPr>
            <a:endParaRPr lang="en-US" dirty="0"/>
          </a:p>
        </p:txBody>
      </p:sp>
      <p:sp>
        <p:nvSpPr>
          <p:cNvPr id="28676" name="Footer Placeholder 3">
            <a:extLst>
              <a:ext uri="{FF2B5EF4-FFF2-40B4-BE49-F238E27FC236}">
                <a16:creationId xmlns:a16="http://schemas.microsoft.com/office/drawing/2014/main" id="{9CB9EA90-A164-4CF0-82BF-0772FC57A84C}"/>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1pPr>
            <a:lvl2pP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2pPr>
            <a:lvl3pP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3pPr>
            <a:lvl4pP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4pPr>
            <a:lvl5pP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5pPr>
            <a:lvl6pPr marL="2514349" indent="-228577" defTabSz="449218" eaLnBrk="0" fontAlgn="base" hangingPunct="0">
              <a:spcBef>
                <a:spcPct val="0"/>
              </a:spcBef>
              <a:spcAft>
                <a:spcPct val="0"/>
              </a:spcAft>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6pPr>
            <a:lvl7pPr marL="2971503" indent="-228577" defTabSz="449218" eaLnBrk="0" fontAlgn="base" hangingPunct="0">
              <a:spcBef>
                <a:spcPct val="0"/>
              </a:spcBef>
              <a:spcAft>
                <a:spcPct val="0"/>
              </a:spcAft>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7pPr>
            <a:lvl8pPr marL="3428657" indent="-228577" defTabSz="449218" eaLnBrk="0" fontAlgn="base" hangingPunct="0">
              <a:spcBef>
                <a:spcPct val="0"/>
              </a:spcBef>
              <a:spcAft>
                <a:spcPct val="0"/>
              </a:spcAft>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8pPr>
            <a:lvl9pPr marL="3885811" indent="-228577" defTabSz="449218" eaLnBrk="0" fontAlgn="base" hangingPunct="0">
              <a:spcBef>
                <a:spcPct val="0"/>
              </a:spcBef>
              <a:spcAft>
                <a:spcPct val="0"/>
              </a:spcAft>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9pPr>
          </a:lstStyle>
          <a:p>
            <a:r>
              <a:rPr lang="fr-FR" altLang="en-US">
                <a:solidFill>
                  <a:schemeClr val="tx1"/>
                </a:solidFill>
                <a:latin typeface="Times New Roman" panose="02020603050405020304" pitchFamily="18" charset="0"/>
              </a:rPr>
              <a:t>Papaioannou et al, Clin Exp Allergy, 2021,51;221-227</a:t>
            </a:r>
            <a:endParaRPr lang="en-US" altLang="en-US">
              <a:solidFill>
                <a:schemeClr val="tx1"/>
              </a:solidFill>
              <a:latin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3DAF8D2-A6C6-4AB8-9347-0D2D735AD682}"/>
              </a:ext>
            </a:extLst>
          </p:cNvPr>
          <p:cNvSpPr>
            <a:spLocks noGrp="1" noChangeArrowheads="1"/>
          </p:cNvSpPr>
          <p:nvPr>
            <p:ph type="title"/>
          </p:nvPr>
        </p:nvSpPr>
        <p:spPr/>
        <p:txBody>
          <a:bodyPr/>
          <a:lstStyle/>
          <a:p>
            <a:r>
              <a:rPr lang="en-US" altLang="en-US"/>
              <a:t>Biologics in Asthma –Switching therapies</a:t>
            </a:r>
          </a:p>
        </p:txBody>
      </p:sp>
      <p:sp>
        <p:nvSpPr>
          <p:cNvPr id="3" name="Content Placeholder 2">
            <a:extLst>
              <a:ext uri="{FF2B5EF4-FFF2-40B4-BE49-F238E27FC236}">
                <a16:creationId xmlns:a16="http://schemas.microsoft.com/office/drawing/2014/main" id="{06301814-7CF7-4323-95C5-71245A75239F}"/>
              </a:ext>
            </a:extLst>
          </p:cNvPr>
          <p:cNvSpPr>
            <a:spLocks noGrp="1"/>
          </p:cNvSpPr>
          <p:nvPr>
            <p:ph idx="1"/>
          </p:nvPr>
        </p:nvSpPr>
        <p:spPr/>
        <p:txBody>
          <a:bodyPr/>
          <a:lstStyle/>
          <a:p>
            <a:pPr marL="0" indent="0">
              <a:defRPr/>
            </a:pPr>
            <a:r>
              <a:rPr lang="en-US" dirty="0"/>
              <a:t> Multiple small case reports of switch from one biologic to others</a:t>
            </a:r>
          </a:p>
          <a:p>
            <a:pPr>
              <a:defRPr/>
            </a:pPr>
            <a:r>
              <a:rPr lang="en-US" dirty="0"/>
              <a:t>Most omalizumab to mepolizumab</a:t>
            </a:r>
          </a:p>
          <a:p>
            <a:pPr>
              <a:defRPr/>
            </a:pPr>
            <a:r>
              <a:rPr lang="en-US" dirty="0"/>
              <a:t>Also anti IL-5 to another anti IL-5</a:t>
            </a:r>
          </a:p>
          <a:p>
            <a:pPr>
              <a:defRPr/>
            </a:pPr>
            <a:r>
              <a:rPr lang="en-US" dirty="0"/>
              <a:t>Also anti IL-5 to IL-4 receptor blocker</a:t>
            </a:r>
          </a:p>
          <a:p>
            <a:pPr>
              <a:defRPr/>
            </a:pPr>
            <a:r>
              <a:rPr lang="en-US" altLang="en-US" dirty="0"/>
              <a:t>NO double blinded studies comparing biologics in asthma</a:t>
            </a:r>
          </a:p>
          <a:p>
            <a:pPr>
              <a:defRPr/>
            </a:pPr>
            <a:endParaRPr lang="en-US" dirty="0"/>
          </a:p>
          <a:p>
            <a:pPr marL="0" indent="0">
              <a:defRPr/>
            </a:pPr>
            <a:r>
              <a:rPr lang="en-US" dirty="0"/>
              <a:t>Most studies show positive effect with change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1603200" y="79200"/>
            <a:ext cx="8985600" cy="158760"/>
          </a:xfrm>
          <a:prstGeom prst="rect">
            <a:avLst/>
          </a:prstGeom>
          <a:noFill/>
          <a:ln>
            <a:noFill/>
          </a:ln>
        </p:spPr>
        <p:style>
          <a:lnRef idx="0">
            <a:scrgbClr r="0" g="0" b="0"/>
          </a:lnRef>
          <a:fillRef idx="0">
            <a:scrgbClr r="0" g="0" b="0"/>
          </a:fillRef>
          <a:effectRef idx="0">
            <a:scrgbClr r="0" g="0" b="0"/>
          </a:effectRef>
          <a:fontRef idx="minor"/>
        </p:style>
      </p:sp>
      <p:pic>
        <p:nvPicPr>
          <p:cNvPr id="48" name="Main graphic"/>
          <p:cNvPicPr/>
          <p:nvPr/>
        </p:nvPicPr>
        <p:blipFill>
          <a:blip r:embed="rId3"/>
          <a:stretch/>
        </p:blipFill>
        <p:spPr>
          <a:xfrm>
            <a:off x="2311320" y="1274760"/>
            <a:ext cx="6985080" cy="4640040"/>
          </a:xfrm>
          <a:prstGeom prst="rect">
            <a:avLst/>
          </a:prstGeom>
          <a:ln>
            <a:noFill/>
          </a:ln>
        </p:spPr>
      </p:pic>
      <p:sp>
        <p:nvSpPr>
          <p:cNvPr id="49" name="TextShape 2"/>
          <p:cNvSpPr txBox="1"/>
          <p:nvPr/>
        </p:nvSpPr>
        <p:spPr>
          <a:xfrm>
            <a:off x="3032400" y="6270840"/>
            <a:ext cx="8254800" cy="231120"/>
          </a:xfrm>
          <a:prstGeom prst="rect">
            <a:avLst/>
          </a:prstGeom>
          <a:noFill/>
          <a:ln>
            <a:noFill/>
          </a:ln>
        </p:spPr>
        <p:txBody>
          <a:bodyPr lIns="90000" tIns="45000" rIns="90000" bIns="45000"/>
          <a:lstStyle/>
          <a:p>
            <a:endParaRPr lang="en-US" sz="900" spc="-1" dirty="0">
              <a:latin typeface="Arial"/>
            </a:endParaRPr>
          </a:p>
        </p:txBody>
      </p:sp>
      <p:sp>
        <p:nvSpPr>
          <p:cNvPr id="50" name="TextShape 3"/>
          <p:cNvSpPr txBox="1"/>
          <p:nvPr/>
        </p:nvSpPr>
        <p:spPr>
          <a:xfrm>
            <a:off x="988718" y="5549317"/>
            <a:ext cx="2043682" cy="918720"/>
          </a:xfrm>
          <a:prstGeom prst="rect">
            <a:avLst/>
          </a:prstGeom>
          <a:noFill/>
          <a:ln>
            <a:noFill/>
          </a:ln>
        </p:spPr>
        <p:txBody>
          <a:bodyPr lIns="90000" tIns="46800" rIns="90000" bIns="46800" anchor="ctr"/>
          <a:lstStyle/>
          <a:p>
            <a:endParaRPr lang="en-US" sz="900" spc="-1" dirty="0">
              <a:solidFill>
                <a:srgbClr val="FFFFFF"/>
              </a:solidFill>
              <a:latin typeface="Arial"/>
            </a:endParaRPr>
          </a:p>
        </p:txBody>
      </p:sp>
      <p:pic>
        <p:nvPicPr>
          <p:cNvPr id="51" name="Logo"/>
          <p:cNvPicPr/>
          <p:nvPr/>
        </p:nvPicPr>
        <p:blipFill>
          <a:blip r:embed="rId4"/>
          <a:stretch/>
        </p:blipFill>
        <p:spPr>
          <a:xfrm flipH="1">
            <a:off x="1557841" y="6844055"/>
            <a:ext cx="45719" cy="45719"/>
          </a:xfrm>
          <a:prstGeom prst="rect">
            <a:avLst/>
          </a:prstGeom>
          <a:ln>
            <a:noFill/>
          </a:ln>
        </p:spPr>
      </p:pic>
      <p:sp>
        <p:nvSpPr>
          <p:cNvPr id="2" name="Title 1">
            <a:extLst>
              <a:ext uri="{FF2B5EF4-FFF2-40B4-BE49-F238E27FC236}">
                <a16:creationId xmlns:a16="http://schemas.microsoft.com/office/drawing/2014/main" id="{5681325F-86D1-93CF-AF41-773ADCFAD8C4}"/>
              </a:ext>
            </a:extLst>
          </p:cNvPr>
          <p:cNvSpPr>
            <a:spLocks noGrp="1"/>
          </p:cNvSpPr>
          <p:nvPr>
            <p:ph type="title"/>
          </p:nvPr>
        </p:nvSpPr>
        <p:spPr/>
        <p:txBody>
          <a:bodyPr>
            <a:normAutofit/>
          </a:bodyPr>
          <a:lstStyle/>
          <a:p>
            <a:r>
              <a:rPr lang="en-US" sz="3600" dirty="0"/>
              <a:t>Comparing Biologics Bayesian Network Meta-Analysis</a:t>
            </a:r>
          </a:p>
        </p:txBody>
      </p:sp>
      <p:sp>
        <p:nvSpPr>
          <p:cNvPr id="3" name="Content Placeholder 2">
            <a:extLst>
              <a:ext uri="{FF2B5EF4-FFF2-40B4-BE49-F238E27FC236}">
                <a16:creationId xmlns:a16="http://schemas.microsoft.com/office/drawing/2014/main" id="{76BE5883-156D-E956-936C-FB14C9387B55}"/>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5829E3E2-8C84-3609-E7C0-7078BB62D4B4}"/>
              </a:ext>
            </a:extLst>
          </p:cNvPr>
          <p:cNvSpPr>
            <a:spLocks noGrp="1"/>
          </p:cNvSpPr>
          <p:nvPr>
            <p:ph type="ftr" sz="quarter" idx="11"/>
          </p:nvPr>
        </p:nvSpPr>
        <p:spPr/>
        <p:txBody>
          <a:bodyPr/>
          <a:lstStyle/>
          <a:p>
            <a:r>
              <a:rPr lang="fr-FR" dirty="0" err="1">
                <a:solidFill>
                  <a:schemeClr val="tx1"/>
                </a:solidFill>
              </a:rPr>
              <a:t>Nopsopon</a:t>
            </a:r>
            <a:r>
              <a:rPr lang="fr-FR" dirty="0">
                <a:solidFill>
                  <a:schemeClr val="tx1"/>
                </a:solidFill>
              </a:rPr>
              <a:t> et al, https://doi.org/10.1016/j.jaci.2022.11.021</a:t>
            </a:r>
            <a:endParaRPr lang="en-US" dirty="0">
              <a:solidFill>
                <a:schemeClr val="tx1"/>
              </a:solidFill>
            </a:endParaRPr>
          </a:p>
        </p:txBody>
      </p:sp>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61596-A6D2-4EAD-847E-F03295A2392A}"/>
              </a:ext>
            </a:extLst>
          </p:cNvPr>
          <p:cNvSpPr>
            <a:spLocks noGrp="1"/>
          </p:cNvSpPr>
          <p:nvPr>
            <p:ph type="title"/>
          </p:nvPr>
        </p:nvSpPr>
        <p:spPr/>
        <p:txBody>
          <a:bodyPr/>
          <a:lstStyle/>
          <a:p>
            <a:r>
              <a:rPr lang="en-US" dirty="0"/>
              <a:t>Comparing Tezepelumab to other biologics</a:t>
            </a:r>
          </a:p>
        </p:txBody>
      </p:sp>
      <p:sp>
        <p:nvSpPr>
          <p:cNvPr id="5" name="Content Placeholder 4">
            <a:extLst>
              <a:ext uri="{FF2B5EF4-FFF2-40B4-BE49-F238E27FC236}">
                <a16:creationId xmlns:a16="http://schemas.microsoft.com/office/drawing/2014/main" id="{19541B45-F15D-319E-42D3-E7B5C8B8A7CC}"/>
              </a:ext>
            </a:extLst>
          </p:cNvPr>
          <p:cNvSpPr>
            <a:spLocks noGrp="1"/>
          </p:cNvSpPr>
          <p:nvPr>
            <p:ph idx="1"/>
          </p:nvPr>
        </p:nvSpPr>
        <p:spPr/>
        <p:txBody>
          <a:bodyPr>
            <a:normAutofit lnSpcReduction="10000"/>
          </a:bodyPr>
          <a:lstStyle/>
          <a:p>
            <a:pPr marL="0" indent="0">
              <a:buNone/>
            </a:pPr>
            <a:r>
              <a:rPr lang="en-US" b="0" i="0" dirty="0">
                <a:effectLst/>
                <a:latin typeface="helvetica" panose="020B0604020202020204" pitchFamily="34" charset="0"/>
              </a:rPr>
              <a:t>For efficacy by clinically important thresholds</a:t>
            </a:r>
          </a:p>
          <a:p>
            <a:r>
              <a:rPr lang="en-US" dirty="0">
                <a:latin typeface="helvetica" panose="020B0604020202020204" pitchFamily="34" charset="0"/>
              </a:rPr>
              <a:t>T</a:t>
            </a:r>
            <a:r>
              <a:rPr lang="en-US" b="0" i="0" dirty="0">
                <a:effectLst/>
                <a:latin typeface="helvetica" panose="020B0604020202020204" pitchFamily="34" charset="0"/>
              </a:rPr>
              <a:t>ezepelumab, mepolizumab, and dupilumab achieved a &gt;99% probability of reducing exacerbation rates by ≥50% compared to placebo</a:t>
            </a:r>
          </a:p>
          <a:p>
            <a:r>
              <a:rPr lang="en-US" dirty="0" err="1">
                <a:latin typeface="helvetica" panose="020B0604020202020204" pitchFamily="34" charset="0"/>
              </a:rPr>
              <a:t>B</a:t>
            </a:r>
            <a:r>
              <a:rPr lang="en-US" b="0" i="0" dirty="0" err="1">
                <a:effectLst/>
                <a:latin typeface="helvetica" panose="020B0604020202020204" pitchFamily="34" charset="0"/>
              </a:rPr>
              <a:t>enralizumab</a:t>
            </a:r>
            <a:r>
              <a:rPr lang="en-US" b="0" i="0" dirty="0">
                <a:effectLst/>
                <a:latin typeface="helvetica" panose="020B0604020202020204" pitchFamily="34" charset="0"/>
              </a:rPr>
              <a:t> had only a 66% probability of doing so.</a:t>
            </a:r>
          </a:p>
          <a:p>
            <a:r>
              <a:rPr lang="en-US" b="0" i="0" dirty="0">
                <a:effectLst/>
                <a:latin typeface="helvetica" panose="020B0604020202020204" pitchFamily="34" charset="0"/>
              </a:rPr>
              <a:t>Tezepelumab and dupilumab had a probability of 1.00 of improving prebronchodilator FEV</a:t>
            </a:r>
            <a:r>
              <a:rPr lang="en-US" b="0" i="0" baseline="-25000" dirty="0">
                <a:effectLst/>
                <a:latin typeface="helvetica" panose="020B0604020202020204" pitchFamily="34" charset="0"/>
              </a:rPr>
              <a:t>1</a:t>
            </a:r>
            <a:r>
              <a:rPr lang="en-US" b="0" i="0" dirty="0">
                <a:effectLst/>
                <a:latin typeface="helvetica" panose="020B0604020202020204" pitchFamily="34" charset="0"/>
              </a:rPr>
              <a:t> by ≥100 mL above placebo.</a:t>
            </a:r>
          </a:p>
          <a:p>
            <a:r>
              <a:rPr lang="en-US" b="0" i="0" dirty="0">
                <a:effectLst/>
                <a:latin typeface="helvetica" panose="020B0604020202020204" pitchFamily="34" charset="0"/>
              </a:rPr>
              <a:t> Compared to mepolizumab, dupilumab had &gt;90% chance for improving FEV</a:t>
            </a:r>
            <a:r>
              <a:rPr lang="en-US" b="0" i="0" baseline="-25000" dirty="0">
                <a:effectLst/>
                <a:latin typeface="helvetica" panose="020B0604020202020204" pitchFamily="34" charset="0"/>
              </a:rPr>
              <a:t>1</a:t>
            </a:r>
            <a:r>
              <a:rPr lang="en-US" b="0" i="0" dirty="0">
                <a:effectLst/>
                <a:latin typeface="helvetica" panose="020B0604020202020204" pitchFamily="34" charset="0"/>
              </a:rPr>
              <a:t> by ≥50 mL</a:t>
            </a:r>
          </a:p>
          <a:p>
            <a:r>
              <a:rPr lang="en-US" dirty="0">
                <a:latin typeface="helvetica" panose="020B0604020202020204" pitchFamily="34" charset="0"/>
              </a:rPr>
              <a:t>N</a:t>
            </a:r>
            <a:r>
              <a:rPr lang="en-US" b="0" i="0" dirty="0">
                <a:effectLst/>
                <a:latin typeface="helvetica" panose="020B0604020202020204" pitchFamily="34" charset="0"/>
              </a:rPr>
              <a:t>one of the differences between biologics exceeded 100 </a:t>
            </a:r>
            <a:r>
              <a:rPr lang="en-US" b="0" i="0" dirty="0" err="1">
                <a:effectLst/>
                <a:latin typeface="helvetica" panose="020B0604020202020204" pitchFamily="34" charset="0"/>
              </a:rPr>
              <a:t>mL.</a:t>
            </a:r>
            <a:endParaRPr lang="en-US" dirty="0"/>
          </a:p>
        </p:txBody>
      </p:sp>
      <p:sp>
        <p:nvSpPr>
          <p:cNvPr id="6" name="Footer Placeholder 5">
            <a:extLst>
              <a:ext uri="{FF2B5EF4-FFF2-40B4-BE49-F238E27FC236}">
                <a16:creationId xmlns:a16="http://schemas.microsoft.com/office/drawing/2014/main" id="{533DD946-540C-AA43-0255-38E301D38DA8}"/>
              </a:ext>
            </a:extLst>
          </p:cNvPr>
          <p:cNvSpPr>
            <a:spLocks noGrp="1"/>
          </p:cNvSpPr>
          <p:nvPr>
            <p:ph type="ftr" sz="quarter" idx="11"/>
          </p:nvPr>
        </p:nvSpPr>
        <p:spPr/>
        <p:txBody>
          <a:bodyPr/>
          <a:lstStyle/>
          <a:p>
            <a:r>
              <a:rPr lang="en-US" dirty="0" err="1">
                <a:solidFill>
                  <a:schemeClr val="tx1"/>
                </a:solidFill>
              </a:rPr>
              <a:t>Nopsopon</a:t>
            </a:r>
            <a:r>
              <a:rPr lang="en-US" dirty="0">
                <a:solidFill>
                  <a:schemeClr val="tx1"/>
                </a:solidFill>
              </a:rPr>
              <a:t> et al, https://doi.org/10.1016/j.jaci.2022.11.021</a:t>
            </a:r>
          </a:p>
        </p:txBody>
      </p:sp>
    </p:spTree>
    <p:extLst>
      <p:ext uri="{BB962C8B-B14F-4D97-AF65-F5344CB8AC3E}">
        <p14:creationId xmlns:p14="http://schemas.microsoft.com/office/powerpoint/2010/main" val="1301737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ABE6BD82-E002-4FEF-BB83-0E194F5D2C04}"/>
              </a:ext>
            </a:extLst>
          </p:cNvPr>
          <p:cNvSpPr>
            <a:spLocks noGrp="1" noChangeArrowheads="1"/>
          </p:cNvSpPr>
          <p:nvPr>
            <p:ph type="title"/>
          </p:nvPr>
        </p:nvSpPr>
        <p:spPr/>
        <p:txBody>
          <a:bodyPr/>
          <a:lstStyle/>
          <a:p>
            <a:r>
              <a:rPr lang="en-US" altLang="en-US"/>
              <a:t>Biologics in Asthma</a:t>
            </a:r>
          </a:p>
        </p:txBody>
      </p:sp>
      <p:sp>
        <p:nvSpPr>
          <p:cNvPr id="48131" name="Content Placeholder 2">
            <a:extLst>
              <a:ext uri="{FF2B5EF4-FFF2-40B4-BE49-F238E27FC236}">
                <a16:creationId xmlns:a16="http://schemas.microsoft.com/office/drawing/2014/main" id="{33643B6F-AE9D-4F5B-A044-F9609340F29D}"/>
              </a:ext>
            </a:extLst>
          </p:cNvPr>
          <p:cNvSpPr>
            <a:spLocks noGrp="1" noChangeArrowheads="1"/>
          </p:cNvSpPr>
          <p:nvPr>
            <p:ph idx="1"/>
          </p:nvPr>
        </p:nvSpPr>
        <p:spPr/>
        <p:txBody>
          <a:bodyPr/>
          <a:lstStyle/>
          <a:p>
            <a:pPr marL="0" indent="0">
              <a:buNone/>
            </a:pPr>
            <a:r>
              <a:rPr lang="en-US" altLang="en-US" sz="3600" dirty="0"/>
              <a:t>Because no head-to-head comparisons have been made between these biologics, claims of superiority of one biologic over the other as made by indirect treatment comparisons using meta-regression and matching-adjusted strategies  may be invalid and misleading</a:t>
            </a:r>
          </a:p>
        </p:txBody>
      </p:sp>
      <p:sp>
        <p:nvSpPr>
          <p:cNvPr id="48132" name="Footer Placeholder 3">
            <a:extLst>
              <a:ext uri="{FF2B5EF4-FFF2-40B4-BE49-F238E27FC236}">
                <a16:creationId xmlns:a16="http://schemas.microsoft.com/office/drawing/2014/main" id="{DAFAE405-542B-47DB-B69E-B1DBF704F2E1}"/>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1pPr>
            <a:lvl2pP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2pPr>
            <a:lvl3pP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3pPr>
            <a:lvl4pP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4pPr>
            <a:lvl5pP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5pPr>
            <a:lvl6pPr marL="2514349" indent="-228577" defTabSz="449218" eaLnBrk="0" fontAlgn="base" hangingPunct="0">
              <a:spcBef>
                <a:spcPct val="0"/>
              </a:spcBef>
              <a:spcAft>
                <a:spcPct val="0"/>
              </a:spcAft>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6pPr>
            <a:lvl7pPr marL="2971503" indent="-228577" defTabSz="449218" eaLnBrk="0" fontAlgn="base" hangingPunct="0">
              <a:spcBef>
                <a:spcPct val="0"/>
              </a:spcBef>
              <a:spcAft>
                <a:spcPct val="0"/>
              </a:spcAft>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7pPr>
            <a:lvl8pPr marL="3428657" indent="-228577" defTabSz="449218" eaLnBrk="0" fontAlgn="base" hangingPunct="0">
              <a:spcBef>
                <a:spcPct val="0"/>
              </a:spcBef>
              <a:spcAft>
                <a:spcPct val="0"/>
              </a:spcAft>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8pPr>
            <a:lvl9pPr marL="3885811" indent="-228577" defTabSz="449218" eaLnBrk="0" fontAlgn="base" hangingPunct="0">
              <a:spcBef>
                <a:spcPct val="0"/>
              </a:spcBef>
              <a:spcAft>
                <a:spcPct val="0"/>
              </a:spcAft>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9pPr>
          </a:lstStyle>
          <a:p>
            <a:r>
              <a:rPr lang="en-US" altLang="en-US">
                <a:solidFill>
                  <a:schemeClr val="tx1"/>
                </a:solidFill>
                <a:latin typeface="Times New Roman" panose="02020603050405020304" pitchFamily="18" charset="0"/>
              </a:rPr>
              <a:t>McGregor et al,Am J Respir Crit Care Med. 2019 Feb 15; 199(4): 433–445</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F67F0-D36C-4895-9B16-27AB02CFB97C}"/>
              </a:ext>
            </a:extLst>
          </p:cNvPr>
          <p:cNvSpPr>
            <a:spLocks noGrp="1"/>
          </p:cNvSpPr>
          <p:nvPr>
            <p:ph type="title"/>
          </p:nvPr>
        </p:nvSpPr>
        <p:spPr/>
        <p:txBody>
          <a:bodyPr/>
          <a:lstStyle/>
          <a:p>
            <a:r>
              <a:rPr lang="en-US" dirty="0"/>
              <a:t>Biologics in Asthma</a:t>
            </a:r>
          </a:p>
        </p:txBody>
      </p:sp>
      <p:sp>
        <p:nvSpPr>
          <p:cNvPr id="3" name="Content Placeholder 2">
            <a:extLst>
              <a:ext uri="{FF2B5EF4-FFF2-40B4-BE49-F238E27FC236}">
                <a16:creationId xmlns:a16="http://schemas.microsoft.com/office/drawing/2014/main" id="{D0BC2AEA-21E6-4EF4-9E44-54B24AB2808A}"/>
              </a:ext>
            </a:extLst>
          </p:cNvPr>
          <p:cNvSpPr>
            <a:spLocks noGrp="1"/>
          </p:cNvSpPr>
          <p:nvPr>
            <p:ph idx="1"/>
          </p:nvPr>
        </p:nvSpPr>
        <p:spPr/>
        <p:txBody>
          <a:bodyPr/>
          <a:lstStyle/>
          <a:p>
            <a:r>
              <a:rPr lang="en-US" dirty="0"/>
              <a:t>Pathophysiology</a:t>
            </a:r>
          </a:p>
          <a:p>
            <a:r>
              <a:rPr lang="en-US" dirty="0"/>
              <a:t>What is severe asthma?</a:t>
            </a:r>
          </a:p>
          <a:p>
            <a:r>
              <a:rPr lang="en-US" dirty="0"/>
              <a:t>Current biologics</a:t>
            </a:r>
          </a:p>
          <a:p>
            <a:r>
              <a:rPr lang="en-US" dirty="0"/>
              <a:t>How to choose therapy</a:t>
            </a:r>
          </a:p>
          <a:p>
            <a:r>
              <a:rPr lang="en-US" dirty="0"/>
              <a:t>Switch therapy</a:t>
            </a:r>
          </a:p>
          <a:p>
            <a:r>
              <a:rPr lang="en-US" b="1" dirty="0"/>
              <a:t>Combine therapy and are biologics curative </a:t>
            </a:r>
          </a:p>
          <a:p>
            <a:r>
              <a:rPr lang="en-US" dirty="0"/>
              <a:t>Cases</a:t>
            </a:r>
          </a:p>
        </p:txBody>
      </p:sp>
    </p:spTree>
    <p:extLst>
      <p:ext uri="{BB962C8B-B14F-4D97-AF65-F5344CB8AC3E}">
        <p14:creationId xmlns:p14="http://schemas.microsoft.com/office/powerpoint/2010/main" val="41445309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2FADB88C-01A9-48D7-87BF-2C261C4A1C8F}"/>
              </a:ext>
            </a:extLst>
          </p:cNvPr>
          <p:cNvSpPr>
            <a:spLocks noGrp="1" noChangeArrowheads="1"/>
          </p:cNvSpPr>
          <p:nvPr>
            <p:ph type="title"/>
          </p:nvPr>
        </p:nvSpPr>
        <p:spPr/>
        <p:txBody>
          <a:bodyPr/>
          <a:lstStyle/>
          <a:p>
            <a:r>
              <a:rPr lang="en-US" altLang="en-US"/>
              <a:t>Biologics in Asthma -Combination therapy</a:t>
            </a:r>
          </a:p>
        </p:txBody>
      </p:sp>
      <p:sp>
        <p:nvSpPr>
          <p:cNvPr id="3" name="Content Placeholder 2">
            <a:extLst>
              <a:ext uri="{FF2B5EF4-FFF2-40B4-BE49-F238E27FC236}">
                <a16:creationId xmlns:a16="http://schemas.microsoft.com/office/drawing/2014/main" id="{52D473ED-151F-403F-A529-CF0A1FDBD0D6}"/>
              </a:ext>
            </a:extLst>
          </p:cNvPr>
          <p:cNvSpPr>
            <a:spLocks noGrp="1"/>
          </p:cNvSpPr>
          <p:nvPr>
            <p:ph idx="1"/>
          </p:nvPr>
        </p:nvSpPr>
        <p:spPr>
          <a:xfrm>
            <a:off x="839678" y="1867104"/>
            <a:ext cx="10514231" cy="4350771"/>
          </a:xfrm>
        </p:spPr>
        <p:txBody>
          <a:bodyPr>
            <a:normAutofit/>
          </a:bodyPr>
          <a:lstStyle/>
          <a:p>
            <a:pPr>
              <a:defRPr/>
            </a:pPr>
            <a:r>
              <a:rPr lang="en-US" dirty="0"/>
              <a:t>Only a few case reports to date in using multiple biologics in asthma</a:t>
            </a:r>
          </a:p>
          <a:p>
            <a:pPr>
              <a:defRPr/>
            </a:pPr>
            <a:r>
              <a:rPr lang="en-US" dirty="0"/>
              <a:t>OSMO (switch from </a:t>
            </a:r>
            <a:r>
              <a:rPr lang="en-US" dirty="0" err="1"/>
              <a:t>omal</a:t>
            </a:r>
            <a:r>
              <a:rPr lang="en-US" dirty="0"/>
              <a:t> to </a:t>
            </a:r>
            <a:r>
              <a:rPr lang="en-US" dirty="0" err="1"/>
              <a:t>mepo</a:t>
            </a:r>
            <a:r>
              <a:rPr lang="en-US" dirty="0"/>
              <a:t>) study did not show additional benefit in first half of study when both biologics were still present</a:t>
            </a:r>
          </a:p>
          <a:p>
            <a:pPr>
              <a:defRPr/>
            </a:pPr>
            <a:r>
              <a:rPr lang="en-US" dirty="0"/>
              <a:t>Also, no decline was seen when Omalizumab washed out of system</a:t>
            </a:r>
          </a:p>
          <a:p>
            <a:pPr>
              <a:defRPr/>
            </a:pPr>
            <a:r>
              <a:rPr lang="en-US" dirty="0"/>
              <a:t>Two other small studies showed similar results</a:t>
            </a:r>
          </a:p>
          <a:p>
            <a:pPr>
              <a:defRPr/>
            </a:pPr>
            <a:r>
              <a:rPr lang="en-US" dirty="0"/>
              <a:t>Side effect profile was also not changed while using both</a:t>
            </a:r>
          </a:p>
          <a:p>
            <a:pPr>
              <a:defRPr/>
            </a:pPr>
            <a:r>
              <a:rPr lang="en-US" dirty="0"/>
              <a:t>Risk benefits must be discussed with patients</a:t>
            </a:r>
          </a:p>
          <a:p>
            <a:pPr>
              <a:defRPr/>
            </a:pPr>
            <a:r>
              <a:rPr lang="en-US" dirty="0"/>
              <a:t>Cost and insurance coverage would be major hurdle for use in practice</a:t>
            </a:r>
          </a:p>
          <a:p>
            <a:pPr>
              <a:defRPr/>
            </a:pPr>
            <a:endParaRPr lang="en-US" dirty="0"/>
          </a:p>
        </p:txBody>
      </p:sp>
      <p:sp>
        <p:nvSpPr>
          <p:cNvPr id="49156" name="Footer Placeholder 3">
            <a:extLst>
              <a:ext uri="{FF2B5EF4-FFF2-40B4-BE49-F238E27FC236}">
                <a16:creationId xmlns:a16="http://schemas.microsoft.com/office/drawing/2014/main" id="{7995A0BC-1BDB-4258-9B9F-422C7DFC6BBE}"/>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1pPr>
            <a:lvl2pP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2pPr>
            <a:lvl3pP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3pPr>
            <a:lvl4pP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4pPr>
            <a:lvl5pPr>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5pPr>
            <a:lvl6pPr marL="2514349" indent="-228577" defTabSz="449218" eaLnBrk="0" fontAlgn="base" hangingPunct="0">
              <a:spcBef>
                <a:spcPct val="0"/>
              </a:spcBef>
              <a:spcAft>
                <a:spcPct val="0"/>
              </a:spcAft>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6pPr>
            <a:lvl7pPr marL="2971503" indent="-228577" defTabSz="449218" eaLnBrk="0" fontAlgn="base" hangingPunct="0">
              <a:spcBef>
                <a:spcPct val="0"/>
              </a:spcBef>
              <a:spcAft>
                <a:spcPct val="0"/>
              </a:spcAft>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7pPr>
            <a:lvl8pPr marL="3428657" indent="-228577" defTabSz="449218" eaLnBrk="0" fontAlgn="base" hangingPunct="0">
              <a:spcBef>
                <a:spcPct val="0"/>
              </a:spcBef>
              <a:spcAft>
                <a:spcPct val="0"/>
              </a:spcAft>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8pPr>
            <a:lvl9pPr marL="3885811" indent="-228577" defTabSz="449218" eaLnBrk="0" fontAlgn="base" hangingPunct="0">
              <a:spcBef>
                <a:spcPct val="0"/>
              </a:spcBef>
              <a:spcAft>
                <a:spcPct val="0"/>
              </a:spcAft>
              <a:tabLst>
                <a:tab pos="0" algn="l"/>
                <a:tab pos="447630" algn="l"/>
                <a:tab pos="896848" algn="l"/>
                <a:tab pos="1346065" algn="l"/>
                <a:tab pos="1795283" algn="l"/>
                <a:tab pos="2244501" algn="l"/>
                <a:tab pos="2693719" algn="l"/>
                <a:tab pos="3142936" algn="l"/>
                <a:tab pos="3592154" algn="l"/>
                <a:tab pos="4041371" algn="l"/>
                <a:tab pos="4490589" algn="l"/>
                <a:tab pos="4939806" algn="l"/>
                <a:tab pos="5389024" algn="l"/>
                <a:tab pos="5838241" algn="l"/>
                <a:tab pos="6287459" algn="l"/>
                <a:tab pos="6736676" algn="l"/>
                <a:tab pos="7185894" algn="l"/>
                <a:tab pos="7635111" algn="l"/>
                <a:tab pos="8084329" algn="l"/>
                <a:tab pos="8533547" algn="l"/>
                <a:tab pos="8982765" algn="l"/>
                <a:tab pos="9431982" algn="l"/>
                <a:tab pos="9881200" algn="l"/>
                <a:tab pos="10330417" algn="l"/>
                <a:tab pos="10779635" algn="l"/>
              </a:tabLst>
              <a:defRPr>
                <a:solidFill>
                  <a:schemeClr val="bg1"/>
                </a:solidFill>
                <a:latin typeface="Arial" panose="020B0604020202020204" pitchFamily="34" charset="0"/>
                <a:ea typeface="Microsoft YaHei" panose="020B0503020204020204" pitchFamily="34" charset="-122"/>
              </a:defRPr>
            </a:lvl9pPr>
          </a:lstStyle>
          <a:p>
            <a:r>
              <a:rPr lang="en-US" altLang="en-US">
                <a:solidFill>
                  <a:schemeClr val="tx1"/>
                </a:solidFill>
                <a:latin typeface="Times New Roman" panose="02020603050405020304" pitchFamily="18" charset="0"/>
              </a:rPr>
              <a:t>Numata et al.,Journal of Asthma and Allergy 2021:14 609–618</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C4C50-A7A5-4541-962F-C1259A1DFF1D}"/>
              </a:ext>
            </a:extLst>
          </p:cNvPr>
          <p:cNvSpPr>
            <a:spLocks noGrp="1"/>
          </p:cNvSpPr>
          <p:nvPr>
            <p:ph type="title"/>
          </p:nvPr>
        </p:nvSpPr>
        <p:spPr>
          <a:xfrm>
            <a:off x="882830" y="136525"/>
            <a:ext cx="10515600" cy="1325563"/>
          </a:xfrm>
        </p:spPr>
        <p:txBody>
          <a:bodyPr>
            <a:normAutofit fontScale="90000"/>
          </a:bodyPr>
          <a:lstStyle/>
          <a:p>
            <a:r>
              <a:rPr lang="en-US" dirty="0"/>
              <a:t>		    </a:t>
            </a:r>
            <a:r>
              <a:rPr lang="en-US" b="1" dirty="0"/>
              <a:t>Biologics in Asthma</a:t>
            </a:r>
            <a:br>
              <a:rPr lang="en-US" b="1" dirty="0"/>
            </a:br>
            <a:r>
              <a:rPr lang="en-US" b="1" dirty="0"/>
              <a:t>   Can their use lead to disease remission?</a:t>
            </a:r>
            <a:br>
              <a:rPr lang="en-US" dirty="0"/>
            </a:br>
            <a:endParaRPr lang="en-US" dirty="0"/>
          </a:p>
        </p:txBody>
      </p:sp>
      <p:pic>
        <p:nvPicPr>
          <p:cNvPr id="5" name="Content Placeholder 4">
            <a:extLst>
              <a:ext uri="{FF2B5EF4-FFF2-40B4-BE49-F238E27FC236}">
                <a16:creationId xmlns:a16="http://schemas.microsoft.com/office/drawing/2014/main" id="{0601EBE3-D089-4F4E-AC7E-1C5FE92488B5}"/>
              </a:ext>
            </a:extLst>
          </p:cNvPr>
          <p:cNvPicPr>
            <a:picLocks noGrp="1" noChangeAspect="1"/>
          </p:cNvPicPr>
          <p:nvPr>
            <p:ph idx="1"/>
          </p:nvPr>
        </p:nvPicPr>
        <p:blipFill rotWithShape="1">
          <a:blip r:embed="rId2"/>
          <a:srcRect l="29614" t="31746" r="30471" b="25616"/>
          <a:stretch/>
        </p:blipFill>
        <p:spPr>
          <a:xfrm>
            <a:off x="1796059" y="1189039"/>
            <a:ext cx="8599881" cy="5167311"/>
          </a:xfrm>
        </p:spPr>
      </p:pic>
      <p:sp>
        <p:nvSpPr>
          <p:cNvPr id="6" name="Footer Placeholder 5">
            <a:extLst>
              <a:ext uri="{FF2B5EF4-FFF2-40B4-BE49-F238E27FC236}">
                <a16:creationId xmlns:a16="http://schemas.microsoft.com/office/drawing/2014/main" id="{01414554-B8F7-4281-A434-DD3CD0B94595}"/>
              </a:ext>
            </a:extLst>
          </p:cNvPr>
          <p:cNvSpPr>
            <a:spLocks noGrp="1"/>
          </p:cNvSpPr>
          <p:nvPr>
            <p:ph type="ftr" sz="quarter" idx="11"/>
          </p:nvPr>
        </p:nvSpPr>
        <p:spPr>
          <a:xfrm>
            <a:off x="4038599" y="6356350"/>
            <a:ext cx="4204063" cy="365125"/>
          </a:xfrm>
        </p:spPr>
        <p:txBody>
          <a:bodyPr/>
          <a:lstStyle/>
          <a:p>
            <a:r>
              <a:rPr lang="en-US" b="1" dirty="0">
                <a:solidFill>
                  <a:schemeClr val="tx1"/>
                </a:solidFill>
              </a:rPr>
              <a:t>Menzies-</a:t>
            </a:r>
            <a:r>
              <a:rPr lang="en-US" b="1" dirty="0" err="1">
                <a:solidFill>
                  <a:schemeClr val="tx1"/>
                </a:solidFill>
              </a:rPr>
              <a:t>Gow</a:t>
            </a:r>
            <a:r>
              <a:rPr lang="en-US" b="1" dirty="0">
                <a:solidFill>
                  <a:schemeClr val="tx1"/>
                </a:solidFill>
              </a:rPr>
              <a:t> et al, J Allergy Clin Immunol </a:t>
            </a:r>
            <a:r>
              <a:rPr lang="en-US" b="1" dirty="0" err="1">
                <a:solidFill>
                  <a:schemeClr val="tx1"/>
                </a:solidFill>
              </a:rPr>
              <a:t>Pract</a:t>
            </a:r>
            <a:r>
              <a:rPr lang="en-US" b="1" dirty="0">
                <a:solidFill>
                  <a:schemeClr val="tx1"/>
                </a:solidFill>
              </a:rPr>
              <a:t> 2021;9:1090-8</a:t>
            </a:r>
            <a:r>
              <a:rPr lang="en-US" dirty="0"/>
              <a:t>.</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665BB472-D65E-B943-2EF0-4C4A4B63C461}"/>
                  </a:ext>
                </a:extLst>
              </p14:cNvPr>
              <p14:cNvContentPartPr/>
              <p14:nvPr/>
            </p14:nvContentPartPr>
            <p14:xfrm>
              <a:off x="2613559" y="2691245"/>
              <a:ext cx="3812040" cy="44280"/>
            </p14:xfrm>
          </p:contentPart>
        </mc:Choice>
        <mc:Fallback xmlns="">
          <p:pic>
            <p:nvPicPr>
              <p:cNvPr id="7" name="Ink 6">
                <a:extLst>
                  <a:ext uri="{FF2B5EF4-FFF2-40B4-BE49-F238E27FC236}">
                    <a16:creationId xmlns:a16="http://schemas.microsoft.com/office/drawing/2014/main" id="{665BB472-D65E-B943-2EF0-4C4A4B63C461}"/>
                  </a:ext>
                </a:extLst>
              </p:cNvPr>
              <p:cNvPicPr/>
              <p:nvPr/>
            </p:nvPicPr>
            <p:blipFill>
              <a:blip r:embed="rId4"/>
              <a:stretch>
                <a:fillRect/>
              </a:stretch>
            </p:blipFill>
            <p:spPr>
              <a:xfrm>
                <a:off x="2559919" y="2583605"/>
                <a:ext cx="3919680" cy="259920"/>
              </a:xfrm>
              <a:prstGeom prst="rect">
                <a:avLst/>
              </a:prstGeom>
            </p:spPr>
          </p:pic>
        </mc:Fallback>
      </mc:AlternateContent>
    </p:spTree>
    <p:extLst>
      <p:ext uri="{BB962C8B-B14F-4D97-AF65-F5344CB8AC3E}">
        <p14:creationId xmlns:p14="http://schemas.microsoft.com/office/powerpoint/2010/main" val="2463617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1" descr="Picture 31">
            <a:extLst>
              <a:ext uri="{FF2B5EF4-FFF2-40B4-BE49-F238E27FC236}">
                <a16:creationId xmlns:a16="http://schemas.microsoft.com/office/drawing/2014/main" id="{19784084-F5DB-42E7-A66B-EF5CDCC47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876" y="1338535"/>
            <a:ext cx="7236471" cy="467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7411" name="Title 1">
            <a:extLst>
              <a:ext uri="{FF2B5EF4-FFF2-40B4-BE49-F238E27FC236}">
                <a16:creationId xmlns:a16="http://schemas.microsoft.com/office/drawing/2014/main" id="{8BFF73BA-E1D7-438E-AA14-9FF1533AB6E5}"/>
              </a:ext>
            </a:extLst>
          </p:cNvPr>
          <p:cNvSpPr>
            <a:spLocks noGrp="1" noChangeArrowheads="1"/>
          </p:cNvSpPr>
          <p:nvPr>
            <p:ph type="title"/>
          </p:nvPr>
        </p:nvSpPr>
        <p:spPr/>
        <p:txBody>
          <a:bodyPr/>
          <a:lstStyle/>
          <a:p>
            <a:pPr eaLnBrk="1" hangingPunct="1"/>
            <a:r>
              <a:rPr lang="en-US" altLang="en-US">
                <a:latin typeface="Calibri Light" panose="020F0302020204030204" pitchFamily="34" charset="0"/>
                <a:cs typeface="Calibri Light" panose="020F0302020204030204" pitchFamily="34" charset="0"/>
              </a:rPr>
              <a:t>Non-T2-Mediated Inflammation</a:t>
            </a:r>
          </a:p>
        </p:txBody>
      </p:sp>
      <p:sp>
        <p:nvSpPr>
          <p:cNvPr id="17412" name="Shape 185">
            <a:extLst>
              <a:ext uri="{FF2B5EF4-FFF2-40B4-BE49-F238E27FC236}">
                <a16:creationId xmlns:a16="http://schemas.microsoft.com/office/drawing/2014/main" id="{ECE23E63-1E36-49D4-A390-A16EB5E370B8}"/>
              </a:ext>
            </a:extLst>
          </p:cNvPr>
          <p:cNvSpPr txBox="1">
            <a:spLocks noChangeArrowheads="1"/>
          </p:cNvSpPr>
          <p:nvPr/>
        </p:nvSpPr>
        <p:spPr bwMode="auto">
          <a:xfrm>
            <a:off x="1019042" y="6028987"/>
            <a:ext cx="8369798" cy="32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68224" tIns="68224" rIns="68224" bIns="68224" anchor="b">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eaLnBrk="1">
              <a:lnSpc>
                <a:spcPct val="100000"/>
              </a:lnSpc>
              <a:spcBef>
                <a:spcPct val="0"/>
              </a:spcBef>
              <a:buClrTx/>
              <a:buSzTx/>
              <a:buFontTx/>
              <a:buNone/>
            </a:pPr>
            <a:r>
              <a:rPr lang="en-US" altLang="en-US" sz="1200">
                <a:latin typeface="Roboto" panose="02000000000000000000" pitchFamily="2" charset="0"/>
                <a:sym typeface="Roboto" panose="02000000000000000000" pitchFamily="2" charset="0"/>
              </a:rPr>
              <a:t>Pelaia G, et al. </a:t>
            </a:r>
            <a:r>
              <a:rPr lang="en-US" altLang="en-US" sz="1200" i="1">
                <a:latin typeface="Roboto" panose="02000000000000000000" pitchFamily="2" charset="0"/>
                <a:sym typeface="Roboto" panose="02000000000000000000" pitchFamily="2" charset="0"/>
              </a:rPr>
              <a:t>Drug Design Dev Ther</a:t>
            </a:r>
            <a:r>
              <a:rPr lang="en-US" altLang="en-US" sz="1200">
                <a:latin typeface="Roboto" panose="02000000000000000000" pitchFamily="2" charset="0"/>
                <a:sym typeface="Roboto" panose="02000000000000000000" pitchFamily="2" charset="0"/>
              </a:rPr>
              <a:t>. 2017;11:1979-1987; Parulekar AD, et al. </a:t>
            </a:r>
            <a:r>
              <a:rPr lang="en-US" altLang="en-US" sz="1200" i="1">
                <a:latin typeface="Roboto" panose="02000000000000000000" pitchFamily="2" charset="0"/>
                <a:sym typeface="Roboto" panose="02000000000000000000" pitchFamily="2" charset="0"/>
              </a:rPr>
              <a:t>Curr Opin Pulm Med</a:t>
            </a:r>
            <a:r>
              <a:rPr lang="en-US" altLang="en-US" sz="1200">
                <a:latin typeface="Roboto" panose="02000000000000000000" pitchFamily="2" charset="0"/>
                <a:sym typeface="Roboto" panose="02000000000000000000" pitchFamily="2" charset="0"/>
              </a:rPr>
              <a:t>. 2016;22:59-68.</a:t>
            </a:r>
          </a:p>
        </p:txBody>
      </p:sp>
      <p:sp>
        <p:nvSpPr>
          <p:cNvPr id="17413" name="Shape 732">
            <a:extLst>
              <a:ext uri="{FF2B5EF4-FFF2-40B4-BE49-F238E27FC236}">
                <a16:creationId xmlns:a16="http://schemas.microsoft.com/office/drawing/2014/main" id="{A3ED17E9-6892-4C26-84F1-0F3C313B8F3A}"/>
              </a:ext>
            </a:extLst>
          </p:cNvPr>
          <p:cNvSpPr txBox="1">
            <a:spLocks noChangeArrowheads="1"/>
          </p:cNvSpPr>
          <p:nvPr/>
        </p:nvSpPr>
        <p:spPr bwMode="auto">
          <a:xfrm>
            <a:off x="6995202" y="1389329"/>
            <a:ext cx="3006334" cy="22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eaLnBrk="1">
              <a:lnSpc>
                <a:spcPct val="90000"/>
              </a:lnSpc>
              <a:spcBef>
                <a:spcPct val="0"/>
              </a:spcBef>
              <a:buClrTx/>
              <a:buSzTx/>
              <a:buFontTx/>
              <a:buNone/>
            </a:pPr>
            <a:r>
              <a:rPr lang="en-US" altLang="en-US" sz="1600" b="1">
                <a:solidFill>
                  <a:srgbClr val="C00000"/>
                </a:solidFill>
                <a:latin typeface="Roboto" panose="02000000000000000000" pitchFamily="2" charset="0"/>
                <a:sym typeface="Roboto" panose="02000000000000000000" pitchFamily="2" charset="0"/>
              </a:rPr>
              <a:t>Pollutants, microbes, glycolipids</a:t>
            </a:r>
          </a:p>
        </p:txBody>
      </p:sp>
      <p:sp>
        <p:nvSpPr>
          <p:cNvPr id="17414" name="Shape 732">
            <a:extLst>
              <a:ext uri="{FF2B5EF4-FFF2-40B4-BE49-F238E27FC236}">
                <a16:creationId xmlns:a16="http://schemas.microsoft.com/office/drawing/2014/main" id="{502E2A5A-AD2A-4B3B-916D-640DB62E1B39}"/>
              </a:ext>
            </a:extLst>
          </p:cNvPr>
          <p:cNvSpPr txBox="1">
            <a:spLocks noChangeArrowheads="1"/>
          </p:cNvSpPr>
          <p:nvPr/>
        </p:nvSpPr>
        <p:spPr bwMode="auto">
          <a:xfrm>
            <a:off x="4025375" y="2233769"/>
            <a:ext cx="395237" cy="36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eaLnBrk="1">
              <a:lnSpc>
                <a:spcPct val="90000"/>
              </a:lnSpc>
              <a:spcBef>
                <a:spcPct val="0"/>
              </a:spcBef>
              <a:buClrTx/>
              <a:buSzTx/>
              <a:buFontTx/>
              <a:buNone/>
            </a:pPr>
            <a:r>
              <a:rPr lang="en-US" altLang="en-US" sz="1300" b="1">
                <a:solidFill>
                  <a:srgbClr val="D9D9D9"/>
                </a:solidFill>
                <a:latin typeface="Roboto" panose="02000000000000000000" pitchFamily="2" charset="0"/>
                <a:sym typeface="Roboto" panose="02000000000000000000" pitchFamily="2" charset="0"/>
              </a:rPr>
              <a:t>IL-4</a:t>
            </a:r>
            <a:br>
              <a:rPr lang="en-US" altLang="en-US" sz="1300" b="1">
                <a:solidFill>
                  <a:srgbClr val="D9D9D9"/>
                </a:solidFill>
                <a:latin typeface="Roboto" panose="02000000000000000000" pitchFamily="2" charset="0"/>
                <a:sym typeface="Roboto" panose="02000000000000000000" pitchFamily="2" charset="0"/>
              </a:rPr>
            </a:br>
            <a:r>
              <a:rPr lang="en-US" altLang="en-US" sz="1300" b="1">
                <a:solidFill>
                  <a:srgbClr val="D9D9D9"/>
                </a:solidFill>
                <a:latin typeface="Roboto" panose="02000000000000000000" pitchFamily="2" charset="0"/>
                <a:sym typeface="Roboto" panose="02000000000000000000" pitchFamily="2" charset="0"/>
              </a:rPr>
              <a:t>IL-13</a:t>
            </a:r>
          </a:p>
        </p:txBody>
      </p:sp>
      <p:sp>
        <p:nvSpPr>
          <p:cNvPr id="17415" name="Shape 732">
            <a:extLst>
              <a:ext uri="{FF2B5EF4-FFF2-40B4-BE49-F238E27FC236}">
                <a16:creationId xmlns:a16="http://schemas.microsoft.com/office/drawing/2014/main" id="{03270CAB-83DB-4958-9879-28067D94BCD0}"/>
              </a:ext>
            </a:extLst>
          </p:cNvPr>
          <p:cNvSpPr txBox="1">
            <a:spLocks noChangeArrowheads="1"/>
          </p:cNvSpPr>
          <p:nvPr/>
        </p:nvSpPr>
        <p:spPr bwMode="auto">
          <a:xfrm>
            <a:off x="5828541" y="2424245"/>
            <a:ext cx="298411" cy="18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eaLnBrk="1">
              <a:lnSpc>
                <a:spcPct val="90000"/>
              </a:lnSpc>
              <a:spcBef>
                <a:spcPct val="0"/>
              </a:spcBef>
              <a:buClrTx/>
              <a:buSzTx/>
              <a:buFontTx/>
              <a:buNone/>
            </a:pPr>
            <a:r>
              <a:rPr lang="en-US" altLang="en-US" sz="1300" b="1">
                <a:solidFill>
                  <a:srgbClr val="D9D9D9"/>
                </a:solidFill>
                <a:latin typeface="Roboto" panose="02000000000000000000" pitchFamily="2" charset="0"/>
                <a:sym typeface="Roboto" panose="02000000000000000000" pitchFamily="2" charset="0"/>
              </a:rPr>
              <a:t>IL-4</a:t>
            </a:r>
          </a:p>
        </p:txBody>
      </p:sp>
      <p:sp>
        <p:nvSpPr>
          <p:cNvPr id="17416" name="Shape 732">
            <a:extLst>
              <a:ext uri="{FF2B5EF4-FFF2-40B4-BE49-F238E27FC236}">
                <a16:creationId xmlns:a16="http://schemas.microsoft.com/office/drawing/2014/main" id="{E5B5AA45-6B00-410D-BCAE-55BBA4A20311}"/>
              </a:ext>
            </a:extLst>
          </p:cNvPr>
          <p:cNvSpPr txBox="1">
            <a:spLocks noChangeArrowheads="1"/>
          </p:cNvSpPr>
          <p:nvPr/>
        </p:nvSpPr>
        <p:spPr bwMode="auto">
          <a:xfrm>
            <a:off x="9322174" y="2365513"/>
            <a:ext cx="401585" cy="54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eaLnBrk="1">
              <a:lnSpc>
                <a:spcPct val="90000"/>
              </a:lnSpc>
              <a:spcBef>
                <a:spcPct val="0"/>
              </a:spcBef>
              <a:buClrTx/>
              <a:buSzTx/>
              <a:buFontTx/>
              <a:buNone/>
            </a:pPr>
            <a:r>
              <a:rPr lang="en-US" altLang="en-US" sz="1300" b="1">
                <a:latin typeface="Roboto" panose="02000000000000000000" pitchFamily="2" charset="0"/>
                <a:sym typeface="Roboto" panose="02000000000000000000" pitchFamily="2" charset="0"/>
              </a:rPr>
              <a:t>IL-25</a:t>
            </a:r>
            <a:br>
              <a:rPr lang="en-US" altLang="en-US" sz="1300" b="1">
                <a:latin typeface="Roboto" panose="02000000000000000000" pitchFamily="2" charset="0"/>
                <a:sym typeface="Roboto" panose="02000000000000000000" pitchFamily="2" charset="0"/>
              </a:rPr>
            </a:br>
            <a:r>
              <a:rPr lang="en-US" altLang="en-US" sz="1300" b="1">
                <a:latin typeface="Roboto" panose="02000000000000000000" pitchFamily="2" charset="0"/>
                <a:sym typeface="Roboto" panose="02000000000000000000" pitchFamily="2" charset="0"/>
              </a:rPr>
              <a:t>IL-33</a:t>
            </a:r>
            <a:br>
              <a:rPr lang="en-US" altLang="en-US" sz="1300" b="1">
                <a:latin typeface="Roboto" panose="02000000000000000000" pitchFamily="2" charset="0"/>
                <a:sym typeface="Roboto" panose="02000000000000000000" pitchFamily="2" charset="0"/>
              </a:rPr>
            </a:br>
            <a:r>
              <a:rPr lang="en-US" altLang="en-US" sz="1300" b="1">
                <a:latin typeface="Roboto" panose="02000000000000000000" pitchFamily="2" charset="0"/>
                <a:sym typeface="Roboto" panose="02000000000000000000" pitchFamily="2" charset="0"/>
              </a:rPr>
              <a:t>TSLP</a:t>
            </a:r>
          </a:p>
        </p:txBody>
      </p:sp>
      <p:sp>
        <p:nvSpPr>
          <p:cNvPr id="17417" name="Shape 732">
            <a:extLst>
              <a:ext uri="{FF2B5EF4-FFF2-40B4-BE49-F238E27FC236}">
                <a16:creationId xmlns:a16="http://schemas.microsoft.com/office/drawing/2014/main" id="{BFFAF94A-8C2D-4DC7-A76E-D76C1F9CBE4D}"/>
              </a:ext>
            </a:extLst>
          </p:cNvPr>
          <p:cNvSpPr txBox="1">
            <a:spLocks noChangeArrowheads="1"/>
          </p:cNvSpPr>
          <p:nvPr/>
        </p:nvSpPr>
        <p:spPr bwMode="auto">
          <a:xfrm>
            <a:off x="6517426" y="2982971"/>
            <a:ext cx="738092" cy="22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600" b="1">
                <a:latin typeface="Roboto" panose="02000000000000000000" pitchFamily="2" charset="0"/>
                <a:sym typeface="Roboto" panose="02000000000000000000" pitchFamily="2" charset="0"/>
              </a:rPr>
              <a:t>Th0 cell</a:t>
            </a:r>
          </a:p>
        </p:txBody>
      </p:sp>
      <p:sp>
        <p:nvSpPr>
          <p:cNvPr id="17418" name="Shape 732">
            <a:extLst>
              <a:ext uri="{FF2B5EF4-FFF2-40B4-BE49-F238E27FC236}">
                <a16:creationId xmlns:a16="http://schemas.microsoft.com/office/drawing/2014/main" id="{2784652F-87F9-4218-BC5F-033D32E34018}"/>
              </a:ext>
            </a:extLst>
          </p:cNvPr>
          <p:cNvSpPr txBox="1">
            <a:spLocks noChangeArrowheads="1"/>
          </p:cNvSpPr>
          <p:nvPr/>
        </p:nvSpPr>
        <p:spPr bwMode="auto">
          <a:xfrm>
            <a:off x="4688864" y="2982971"/>
            <a:ext cx="738092" cy="22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600" b="1">
                <a:solidFill>
                  <a:srgbClr val="D9D9D9"/>
                </a:solidFill>
                <a:latin typeface="Roboto" panose="02000000000000000000" pitchFamily="2" charset="0"/>
                <a:sym typeface="Roboto" panose="02000000000000000000" pitchFamily="2" charset="0"/>
              </a:rPr>
              <a:t>Th2 cell</a:t>
            </a:r>
          </a:p>
        </p:txBody>
      </p:sp>
      <p:sp>
        <p:nvSpPr>
          <p:cNvPr id="17419" name="Shape 732">
            <a:extLst>
              <a:ext uri="{FF2B5EF4-FFF2-40B4-BE49-F238E27FC236}">
                <a16:creationId xmlns:a16="http://schemas.microsoft.com/office/drawing/2014/main" id="{065C5AC4-2F20-40F8-8380-DDDE4B1695CA}"/>
              </a:ext>
            </a:extLst>
          </p:cNvPr>
          <p:cNvSpPr txBox="1">
            <a:spLocks noChangeArrowheads="1"/>
          </p:cNvSpPr>
          <p:nvPr/>
        </p:nvSpPr>
        <p:spPr bwMode="auto">
          <a:xfrm>
            <a:off x="4025376" y="2711544"/>
            <a:ext cx="407935" cy="36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eaLnBrk="1">
              <a:lnSpc>
                <a:spcPct val="90000"/>
              </a:lnSpc>
              <a:spcBef>
                <a:spcPct val="0"/>
              </a:spcBef>
              <a:buClrTx/>
              <a:buSzTx/>
              <a:buFontTx/>
              <a:buNone/>
            </a:pPr>
            <a:r>
              <a:rPr lang="en-US" altLang="en-US" sz="1300" b="1">
                <a:solidFill>
                  <a:srgbClr val="D9D9D9"/>
                </a:solidFill>
                <a:latin typeface="Roboto" panose="02000000000000000000" pitchFamily="2" charset="0"/>
                <a:sym typeface="Roboto" panose="02000000000000000000" pitchFamily="2" charset="0"/>
              </a:rPr>
              <a:t>IL-4</a:t>
            </a:r>
            <a:br>
              <a:rPr lang="en-US" altLang="en-US" sz="1300" b="1">
                <a:solidFill>
                  <a:srgbClr val="D9D9D9"/>
                </a:solidFill>
                <a:latin typeface="Roboto" panose="02000000000000000000" pitchFamily="2" charset="0"/>
                <a:sym typeface="Roboto" panose="02000000000000000000" pitchFamily="2" charset="0"/>
              </a:rPr>
            </a:br>
            <a:r>
              <a:rPr lang="en-US" altLang="en-US" sz="1300" b="1">
                <a:solidFill>
                  <a:srgbClr val="D9D9D9"/>
                </a:solidFill>
                <a:latin typeface="Roboto" panose="02000000000000000000" pitchFamily="2" charset="0"/>
                <a:sym typeface="Roboto" panose="02000000000000000000" pitchFamily="2" charset="0"/>
              </a:rPr>
              <a:t>TGFβ</a:t>
            </a:r>
          </a:p>
        </p:txBody>
      </p:sp>
      <p:sp>
        <p:nvSpPr>
          <p:cNvPr id="17420" name="Shape 732">
            <a:extLst>
              <a:ext uri="{FF2B5EF4-FFF2-40B4-BE49-F238E27FC236}">
                <a16:creationId xmlns:a16="http://schemas.microsoft.com/office/drawing/2014/main" id="{FCA29968-C35C-4C43-B2EC-98A65D22CD5C}"/>
              </a:ext>
            </a:extLst>
          </p:cNvPr>
          <p:cNvSpPr txBox="1">
            <a:spLocks noChangeArrowheads="1"/>
          </p:cNvSpPr>
          <p:nvPr/>
        </p:nvSpPr>
        <p:spPr bwMode="auto">
          <a:xfrm>
            <a:off x="3131730" y="2962336"/>
            <a:ext cx="509521" cy="22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600" b="1">
                <a:solidFill>
                  <a:srgbClr val="D9D9D9"/>
                </a:solidFill>
                <a:latin typeface="Roboto" panose="02000000000000000000" pitchFamily="2" charset="0"/>
                <a:sym typeface="Roboto" panose="02000000000000000000" pitchFamily="2" charset="0"/>
              </a:rPr>
              <a:t>B cell</a:t>
            </a:r>
          </a:p>
        </p:txBody>
      </p:sp>
      <p:sp>
        <p:nvSpPr>
          <p:cNvPr id="17421" name="Shape 732">
            <a:extLst>
              <a:ext uri="{FF2B5EF4-FFF2-40B4-BE49-F238E27FC236}">
                <a16:creationId xmlns:a16="http://schemas.microsoft.com/office/drawing/2014/main" id="{EC6A8D87-E7F8-4AD8-9DAA-22B629637DF2}"/>
              </a:ext>
            </a:extLst>
          </p:cNvPr>
          <p:cNvSpPr txBox="1">
            <a:spLocks noChangeArrowheads="1"/>
          </p:cNvSpPr>
          <p:nvPr/>
        </p:nvSpPr>
        <p:spPr bwMode="auto">
          <a:xfrm>
            <a:off x="2520622" y="3608365"/>
            <a:ext cx="236507" cy="18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eaLnBrk="1">
              <a:lnSpc>
                <a:spcPct val="90000"/>
              </a:lnSpc>
              <a:spcBef>
                <a:spcPct val="0"/>
              </a:spcBef>
              <a:buClrTx/>
              <a:buSzTx/>
              <a:buFontTx/>
              <a:buNone/>
            </a:pPr>
            <a:r>
              <a:rPr lang="en-US" altLang="en-US" sz="1300" b="1">
                <a:solidFill>
                  <a:srgbClr val="D9D9D9"/>
                </a:solidFill>
                <a:latin typeface="Roboto" panose="02000000000000000000" pitchFamily="2" charset="0"/>
                <a:sym typeface="Roboto" panose="02000000000000000000" pitchFamily="2" charset="0"/>
              </a:rPr>
              <a:t>IgE</a:t>
            </a:r>
          </a:p>
        </p:txBody>
      </p:sp>
      <p:sp>
        <p:nvSpPr>
          <p:cNvPr id="17422" name="Shape 732">
            <a:extLst>
              <a:ext uri="{FF2B5EF4-FFF2-40B4-BE49-F238E27FC236}">
                <a16:creationId xmlns:a16="http://schemas.microsoft.com/office/drawing/2014/main" id="{E175E5BA-2A12-4694-AD0F-C7D1BBA21AAB}"/>
              </a:ext>
            </a:extLst>
          </p:cNvPr>
          <p:cNvSpPr txBox="1">
            <a:spLocks noChangeArrowheads="1"/>
          </p:cNvSpPr>
          <p:nvPr/>
        </p:nvSpPr>
        <p:spPr bwMode="auto">
          <a:xfrm>
            <a:off x="3628552" y="3944872"/>
            <a:ext cx="298411" cy="18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eaLnBrk="1">
              <a:lnSpc>
                <a:spcPct val="90000"/>
              </a:lnSpc>
              <a:spcBef>
                <a:spcPct val="0"/>
              </a:spcBef>
              <a:buClrTx/>
              <a:buSzTx/>
              <a:buFontTx/>
              <a:buNone/>
            </a:pPr>
            <a:r>
              <a:rPr lang="en-US" altLang="en-US" sz="1300" b="1">
                <a:solidFill>
                  <a:srgbClr val="D9D9D9"/>
                </a:solidFill>
                <a:latin typeface="Roboto" panose="02000000000000000000" pitchFamily="2" charset="0"/>
                <a:sym typeface="Roboto" panose="02000000000000000000" pitchFamily="2" charset="0"/>
              </a:rPr>
              <a:t>IL-9</a:t>
            </a:r>
          </a:p>
        </p:txBody>
      </p:sp>
      <p:sp>
        <p:nvSpPr>
          <p:cNvPr id="17423" name="Shape 732">
            <a:extLst>
              <a:ext uri="{FF2B5EF4-FFF2-40B4-BE49-F238E27FC236}">
                <a16:creationId xmlns:a16="http://schemas.microsoft.com/office/drawing/2014/main" id="{22D216F9-422B-4139-9264-99362BD6555D}"/>
              </a:ext>
            </a:extLst>
          </p:cNvPr>
          <p:cNvSpPr txBox="1">
            <a:spLocks noChangeArrowheads="1"/>
          </p:cNvSpPr>
          <p:nvPr/>
        </p:nvSpPr>
        <p:spPr bwMode="auto">
          <a:xfrm>
            <a:off x="5182513" y="4613121"/>
            <a:ext cx="1071422" cy="71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eaLnBrk="1">
              <a:lnSpc>
                <a:spcPct val="90000"/>
              </a:lnSpc>
              <a:spcBef>
                <a:spcPct val="0"/>
              </a:spcBef>
              <a:buClrTx/>
              <a:buSzTx/>
              <a:buFontTx/>
              <a:buNone/>
            </a:pPr>
            <a:r>
              <a:rPr lang="en-US" altLang="en-US" sz="1300" b="1">
                <a:solidFill>
                  <a:srgbClr val="D9D9D9"/>
                </a:solidFill>
                <a:latin typeface="Roboto" panose="02000000000000000000" pitchFamily="2" charset="0"/>
                <a:sym typeface="Roboto" panose="02000000000000000000" pitchFamily="2" charset="0"/>
              </a:rPr>
              <a:t>Cysteinyl</a:t>
            </a:r>
            <a:br>
              <a:rPr lang="en-US" altLang="en-US" sz="1300" b="1">
                <a:solidFill>
                  <a:srgbClr val="D9D9D9"/>
                </a:solidFill>
                <a:latin typeface="Roboto" panose="02000000000000000000" pitchFamily="2" charset="0"/>
                <a:sym typeface="Roboto" panose="02000000000000000000" pitchFamily="2" charset="0"/>
              </a:rPr>
            </a:br>
            <a:r>
              <a:rPr lang="en-US" altLang="en-US" sz="1300" b="1">
                <a:solidFill>
                  <a:srgbClr val="D9D9D9"/>
                </a:solidFill>
                <a:latin typeface="Roboto" panose="02000000000000000000" pitchFamily="2" charset="0"/>
                <a:sym typeface="Roboto" panose="02000000000000000000" pitchFamily="2" charset="0"/>
              </a:rPr>
              <a:t>leukotrienes</a:t>
            </a:r>
            <a:br>
              <a:rPr lang="en-US" altLang="en-US" sz="1300" b="1">
                <a:solidFill>
                  <a:srgbClr val="D9D9D9"/>
                </a:solidFill>
                <a:latin typeface="Roboto" panose="02000000000000000000" pitchFamily="2" charset="0"/>
                <a:sym typeface="Roboto" panose="02000000000000000000" pitchFamily="2" charset="0"/>
              </a:rPr>
            </a:br>
            <a:r>
              <a:rPr lang="en-US" altLang="en-US" sz="1300" b="1">
                <a:solidFill>
                  <a:srgbClr val="D9D9D9"/>
                </a:solidFill>
                <a:latin typeface="Roboto" panose="02000000000000000000" pitchFamily="2" charset="0"/>
                <a:sym typeface="Roboto" panose="02000000000000000000" pitchFamily="2" charset="0"/>
              </a:rPr>
              <a:t>Basic proteins</a:t>
            </a:r>
            <a:br>
              <a:rPr lang="en-US" altLang="en-US" sz="1300" b="1">
                <a:solidFill>
                  <a:srgbClr val="D9D9D9"/>
                </a:solidFill>
                <a:latin typeface="Roboto" panose="02000000000000000000" pitchFamily="2" charset="0"/>
                <a:sym typeface="Roboto" panose="02000000000000000000" pitchFamily="2" charset="0"/>
              </a:rPr>
            </a:br>
            <a:r>
              <a:rPr lang="en-US" altLang="en-US" sz="1300" b="1">
                <a:solidFill>
                  <a:srgbClr val="D9D9D9"/>
                </a:solidFill>
                <a:latin typeface="Roboto" panose="02000000000000000000" pitchFamily="2" charset="0"/>
                <a:sym typeface="Roboto" panose="02000000000000000000" pitchFamily="2" charset="0"/>
              </a:rPr>
              <a:t>Cytokines</a:t>
            </a:r>
          </a:p>
        </p:txBody>
      </p:sp>
      <p:sp>
        <p:nvSpPr>
          <p:cNvPr id="17424" name="Shape 732">
            <a:extLst>
              <a:ext uri="{FF2B5EF4-FFF2-40B4-BE49-F238E27FC236}">
                <a16:creationId xmlns:a16="http://schemas.microsoft.com/office/drawing/2014/main" id="{84E77367-4A15-4C65-A332-C5151E59A547}"/>
              </a:ext>
            </a:extLst>
          </p:cNvPr>
          <p:cNvSpPr txBox="1">
            <a:spLocks noChangeArrowheads="1"/>
          </p:cNvSpPr>
          <p:nvPr/>
        </p:nvSpPr>
        <p:spPr bwMode="auto">
          <a:xfrm>
            <a:off x="2965064" y="5033754"/>
            <a:ext cx="842853" cy="22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600" b="1">
                <a:solidFill>
                  <a:srgbClr val="D9D9D9"/>
                </a:solidFill>
                <a:latin typeface="Roboto" panose="02000000000000000000" pitchFamily="2" charset="0"/>
                <a:sym typeface="Roboto" panose="02000000000000000000" pitchFamily="2" charset="0"/>
              </a:rPr>
              <a:t>Mast cell</a:t>
            </a:r>
          </a:p>
        </p:txBody>
      </p:sp>
      <p:sp>
        <p:nvSpPr>
          <p:cNvPr id="17425" name="Shape 732">
            <a:extLst>
              <a:ext uri="{FF2B5EF4-FFF2-40B4-BE49-F238E27FC236}">
                <a16:creationId xmlns:a16="http://schemas.microsoft.com/office/drawing/2014/main" id="{D59218F6-7B92-45CE-8119-0FABF35AFEC3}"/>
              </a:ext>
            </a:extLst>
          </p:cNvPr>
          <p:cNvSpPr txBox="1">
            <a:spLocks noChangeArrowheads="1"/>
          </p:cNvSpPr>
          <p:nvPr/>
        </p:nvSpPr>
        <p:spPr bwMode="auto">
          <a:xfrm>
            <a:off x="4577754" y="4303599"/>
            <a:ext cx="960313" cy="22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600" b="1">
                <a:solidFill>
                  <a:srgbClr val="D9D9D9"/>
                </a:solidFill>
                <a:latin typeface="Roboto" panose="02000000000000000000" pitchFamily="2" charset="0"/>
                <a:sym typeface="Roboto" panose="02000000000000000000" pitchFamily="2" charset="0"/>
              </a:rPr>
              <a:t>Eosinophil</a:t>
            </a:r>
          </a:p>
        </p:txBody>
      </p:sp>
      <p:sp>
        <p:nvSpPr>
          <p:cNvPr id="17426" name="Shape 732">
            <a:extLst>
              <a:ext uri="{FF2B5EF4-FFF2-40B4-BE49-F238E27FC236}">
                <a16:creationId xmlns:a16="http://schemas.microsoft.com/office/drawing/2014/main" id="{F0AEAEAC-D575-4BB6-A135-249AF467DC5A}"/>
              </a:ext>
            </a:extLst>
          </p:cNvPr>
          <p:cNvSpPr txBox="1">
            <a:spLocks noChangeArrowheads="1"/>
          </p:cNvSpPr>
          <p:nvPr/>
        </p:nvSpPr>
        <p:spPr bwMode="auto">
          <a:xfrm>
            <a:off x="2436495" y="5340101"/>
            <a:ext cx="1904752" cy="53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300" b="1">
                <a:solidFill>
                  <a:srgbClr val="D9D9D9"/>
                </a:solidFill>
                <a:latin typeface="Roboto" panose="02000000000000000000" pitchFamily="2" charset="0"/>
                <a:sym typeface="Roboto" panose="02000000000000000000" pitchFamily="2" charset="0"/>
              </a:rPr>
              <a:t>Histamine, Cytokines</a:t>
            </a:r>
            <a:br>
              <a:rPr lang="en-US" altLang="en-US" sz="1300" b="1">
                <a:solidFill>
                  <a:srgbClr val="D9D9D9"/>
                </a:solidFill>
                <a:latin typeface="Roboto" panose="02000000000000000000" pitchFamily="2" charset="0"/>
                <a:sym typeface="Roboto" panose="02000000000000000000" pitchFamily="2" charset="0"/>
              </a:rPr>
            </a:br>
            <a:r>
              <a:rPr lang="en-US" altLang="en-US" sz="1300" b="1">
                <a:solidFill>
                  <a:srgbClr val="D9D9D9"/>
                </a:solidFill>
                <a:latin typeface="Roboto" panose="02000000000000000000" pitchFamily="2" charset="0"/>
                <a:sym typeface="Roboto" panose="02000000000000000000" pitchFamily="2" charset="0"/>
              </a:rPr>
              <a:t>Prostaglandins, Cysteinyl</a:t>
            </a:r>
            <a:br>
              <a:rPr lang="en-US" altLang="en-US" sz="1300" b="1">
                <a:solidFill>
                  <a:srgbClr val="D9D9D9"/>
                </a:solidFill>
                <a:latin typeface="Roboto" panose="02000000000000000000" pitchFamily="2" charset="0"/>
                <a:sym typeface="Roboto" panose="02000000000000000000" pitchFamily="2" charset="0"/>
              </a:rPr>
            </a:br>
            <a:r>
              <a:rPr lang="en-US" altLang="en-US" sz="1300" b="1">
                <a:solidFill>
                  <a:srgbClr val="D9D9D9"/>
                </a:solidFill>
                <a:latin typeface="Roboto" panose="02000000000000000000" pitchFamily="2" charset="0"/>
                <a:sym typeface="Roboto" panose="02000000000000000000" pitchFamily="2" charset="0"/>
              </a:rPr>
              <a:t>leukotrienes</a:t>
            </a:r>
          </a:p>
        </p:txBody>
      </p:sp>
      <p:sp>
        <p:nvSpPr>
          <p:cNvPr id="17427" name="Shape 732">
            <a:extLst>
              <a:ext uri="{FF2B5EF4-FFF2-40B4-BE49-F238E27FC236}">
                <a16:creationId xmlns:a16="http://schemas.microsoft.com/office/drawing/2014/main" id="{5EEAE192-05ED-41BF-A6B5-BC99FC8401B8}"/>
              </a:ext>
            </a:extLst>
          </p:cNvPr>
          <p:cNvSpPr txBox="1">
            <a:spLocks noChangeArrowheads="1"/>
          </p:cNvSpPr>
          <p:nvPr/>
        </p:nvSpPr>
        <p:spPr bwMode="auto">
          <a:xfrm>
            <a:off x="7671389" y="2982971"/>
            <a:ext cx="1214279" cy="22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600" b="1">
                <a:latin typeface="Roboto" panose="02000000000000000000" pitchFamily="2" charset="0"/>
                <a:sym typeface="Roboto" panose="02000000000000000000" pitchFamily="2" charset="0"/>
              </a:rPr>
              <a:t>Dendritic cell</a:t>
            </a:r>
          </a:p>
        </p:txBody>
      </p:sp>
      <p:sp>
        <p:nvSpPr>
          <p:cNvPr id="17428" name="Shape 732">
            <a:extLst>
              <a:ext uri="{FF2B5EF4-FFF2-40B4-BE49-F238E27FC236}">
                <a16:creationId xmlns:a16="http://schemas.microsoft.com/office/drawing/2014/main" id="{FFE8200C-D8DE-4F1E-BB80-161FBC124AE0}"/>
              </a:ext>
            </a:extLst>
          </p:cNvPr>
          <p:cNvSpPr txBox="1">
            <a:spLocks noChangeArrowheads="1"/>
          </p:cNvSpPr>
          <p:nvPr/>
        </p:nvSpPr>
        <p:spPr bwMode="auto">
          <a:xfrm>
            <a:off x="5972986" y="3209954"/>
            <a:ext cx="396823" cy="36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r" eaLnBrk="1">
              <a:lnSpc>
                <a:spcPct val="90000"/>
              </a:lnSpc>
              <a:spcBef>
                <a:spcPct val="0"/>
              </a:spcBef>
              <a:buClrTx/>
              <a:buSzTx/>
              <a:buFontTx/>
              <a:buNone/>
            </a:pPr>
            <a:r>
              <a:rPr lang="en-US" altLang="en-US" sz="1300" b="1">
                <a:latin typeface="Roboto" panose="02000000000000000000" pitchFamily="2" charset="0"/>
                <a:sym typeface="Roboto" panose="02000000000000000000" pitchFamily="2" charset="0"/>
              </a:rPr>
              <a:t>IL-12</a:t>
            </a:r>
            <a:br>
              <a:rPr lang="en-US" altLang="en-US" sz="1300" b="1">
                <a:latin typeface="Roboto" panose="02000000000000000000" pitchFamily="2" charset="0"/>
                <a:sym typeface="Roboto" panose="02000000000000000000" pitchFamily="2" charset="0"/>
              </a:rPr>
            </a:br>
            <a:r>
              <a:rPr lang="en-US" altLang="en-US" sz="1300" b="1">
                <a:latin typeface="Roboto" panose="02000000000000000000" pitchFamily="2" charset="0"/>
                <a:sym typeface="Roboto" panose="02000000000000000000" pitchFamily="2" charset="0"/>
              </a:rPr>
              <a:t>IFNy</a:t>
            </a:r>
          </a:p>
        </p:txBody>
      </p:sp>
      <p:sp>
        <p:nvSpPr>
          <p:cNvPr id="17429" name="Shape 732">
            <a:extLst>
              <a:ext uri="{FF2B5EF4-FFF2-40B4-BE49-F238E27FC236}">
                <a16:creationId xmlns:a16="http://schemas.microsoft.com/office/drawing/2014/main" id="{EC26D689-C3CD-4B73-91AC-6D58790868AA}"/>
              </a:ext>
            </a:extLst>
          </p:cNvPr>
          <p:cNvSpPr txBox="1">
            <a:spLocks noChangeArrowheads="1"/>
          </p:cNvSpPr>
          <p:nvPr/>
        </p:nvSpPr>
        <p:spPr bwMode="auto">
          <a:xfrm>
            <a:off x="6653934" y="3284557"/>
            <a:ext cx="409522" cy="35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r" eaLnBrk="1">
              <a:lnSpc>
                <a:spcPct val="90000"/>
              </a:lnSpc>
              <a:spcBef>
                <a:spcPct val="0"/>
              </a:spcBef>
              <a:buClrTx/>
              <a:buSzTx/>
              <a:buFontTx/>
              <a:buNone/>
            </a:pPr>
            <a:r>
              <a:rPr lang="en-US" altLang="en-US" sz="1300" b="1">
                <a:latin typeface="Roboto" panose="02000000000000000000" pitchFamily="2" charset="0"/>
                <a:sym typeface="Roboto" panose="02000000000000000000" pitchFamily="2" charset="0"/>
              </a:rPr>
              <a:t>IL-6</a:t>
            </a:r>
            <a:br>
              <a:rPr lang="en-US" altLang="en-US" sz="1300" b="1">
                <a:latin typeface="Roboto" panose="02000000000000000000" pitchFamily="2" charset="0"/>
                <a:sym typeface="Roboto" panose="02000000000000000000" pitchFamily="2" charset="0"/>
              </a:rPr>
            </a:br>
            <a:r>
              <a:rPr lang="en-US" altLang="en-US" sz="1300" b="1">
                <a:latin typeface="Roboto" panose="02000000000000000000" pitchFamily="2" charset="0"/>
                <a:sym typeface="Roboto" panose="02000000000000000000" pitchFamily="2" charset="0"/>
              </a:rPr>
              <a:t>TGFβ</a:t>
            </a:r>
          </a:p>
        </p:txBody>
      </p:sp>
      <p:sp>
        <p:nvSpPr>
          <p:cNvPr id="17430" name="Shape 732">
            <a:extLst>
              <a:ext uri="{FF2B5EF4-FFF2-40B4-BE49-F238E27FC236}">
                <a16:creationId xmlns:a16="http://schemas.microsoft.com/office/drawing/2014/main" id="{3335D284-5E1F-41A7-B364-63F640F879EE}"/>
              </a:ext>
            </a:extLst>
          </p:cNvPr>
          <p:cNvSpPr txBox="1">
            <a:spLocks noChangeArrowheads="1"/>
          </p:cNvSpPr>
          <p:nvPr/>
        </p:nvSpPr>
        <p:spPr bwMode="auto">
          <a:xfrm>
            <a:off x="5949175" y="4341694"/>
            <a:ext cx="736504" cy="22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600" b="1">
                <a:latin typeface="Roboto" panose="02000000000000000000" pitchFamily="2" charset="0"/>
                <a:sym typeface="Roboto" panose="02000000000000000000" pitchFamily="2" charset="0"/>
              </a:rPr>
              <a:t>Th1 cell</a:t>
            </a:r>
          </a:p>
        </p:txBody>
      </p:sp>
      <p:sp>
        <p:nvSpPr>
          <p:cNvPr id="17431" name="Shape 732">
            <a:extLst>
              <a:ext uri="{FF2B5EF4-FFF2-40B4-BE49-F238E27FC236}">
                <a16:creationId xmlns:a16="http://schemas.microsoft.com/office/drawing/2014/main" id="{8ED83AE0-D4B3-4CF8-A7C1-7DCBD8D8E49A}"/>
              </a:ext>
            </a:extLst>
          </p:cNvPr>
          <p:cNvSpPr txBox="1">
            <a:spLocks noChangeArrowheads="1"/>
          </p:cNvSpPr>
          <p:nvPr/>
        </p:nvSpPr>
        <p:spPr bwMode="auto">
          <a:xfrm>
            <a:off x="7007901" y="4341694"/>
            <a:ext cx="853964" cy="22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600" b="1">
                <a:latin typeface="Roboto" panose="02000000000000000000" pitchFamily="2" charset="0"/>
                <a:sym typeface="Roboto" panose="02000000000000000000" pitchFamily="2" charset="0"/>
              </a:rPr>
              <a:t>Th17 cell</a:t>
            </a:r>
          </a:p>
        </p:txBody>
      </p:sp>
      <p:sp>
        <p:nvSpPr>
          <p:cNvPr id="17432" name="Shape 732">
            <a:extLst>
              <a:ext uri="{FF2B5EF4-FFF2-40B4-BE49-F238E27FC236}">
                <a16:creationId xmlns:a16="http://schemas.microsoft.com/office/drawing/2014/main" id="{E9F07B3A-BA26-4A89-B838-95A002C7C880}"/>
              </a:ext>
            </a:extLst>
          </p:cNvPr>
          <p:cNvSpPr txBox="1">
            <a:spLocks noChangeArrowheads="1"/>
          </p:cNvSpPr>
          <p:nvPr/>
        </p:nvSpPr>
        <p:spPr bwMode="auto">
          <a:xfrm>
            <a:off x="7006313" y="4884549"/>
            <a:ext cx="498410" cy="44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600" b="1">
                <a:latin typeface="Roboto" panose="02000000000000000000" pitchFamily="2" charset="0"/>
                <a:sym typeface="Roboto" panose="02000000000000000000" pitchFamily="2" charset="0"/>
              </a:rPr>
              <a:t>TNFα</a:t>
            </a:r>
            <a:br>
              <a:rPr lang="en-US" altLang="en-US" sz="1600" b="1">
                <a:latin typeface="Roboto" panose="02000000000000000000" pitchFamily="2" charset="0"/>
                <a:sym typeface="Roboto" panose="02000000000000000000" pitchFamily="2" charset="0"/>
              </a:rPr>
            </a:br>
            <a:r>
              <a:rPr lang="en-US" altLang="en-US" sz="1600" b="1">
                <a:latin typeface="Roboto" panose="02000000000000000000" pitchFamily="2" charset="0"/>
                <a:sym typeface="Roboto" panose="02000000000000000000" pitchFamily="2" charset="0"/>
              </a:rPr>
              <a:t>IFNy</a:t>
            </a:r>
          </a:p>
        </p:txBody>
      </p:sp>
      <p:sp>
        <p:nvSpPr>
          <p:cNvPr id="17433" name="Shape 732">
            <a:extLst>
              <a:ext uri="{FF2B5EF4-FFF2-40B4-BE49-F238E27FC236}">
                <a16:creationId xmlns:a16="http://schemas.microsoft.com/office/drawing/2014/main" id="{8E2E328C-2E60-4716-891A-87A1E8D7162B}"/>
              </a:ext>
            </a:extLst>
          </p:cNvPr>
          <p:cNvSpPr txBox="1">
            <a:spLocks noChangeArrowheads="1"/>
          </p:cNvSpPr>
          <p:nvPr/>
        </p:nvSpPr>
        <p:spPr bwMode="auto">
          <a:xfrm>
            <a:off x="8203132" y="4935342"/>
            <a:ext cx="969837" cy="22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600" b="1">
                <a:latin typeface="Roboto" panose="02000000000000000000" pitchFamily="2" charset="0"/>
                <a:sym typeface="Roboto" panose="02000000000000000000" pitchFamily="2" charset="0"/>
              </a:rPr>
              <a:t>Neutrophil</a:t>
            </a:r>
          </a:p>
        </p:txBody>
      </p:sp>
      <p:sp>
        <p:nvSpPr>
          <p:cNvPr id="17434" name="Shape 732">
            <a:extLst>
              <a:ext uri="{FF2B5EF4-FFF2-40B4-BE49-F238E27FC236}">
                <a16:creationId xmlns:a16="http://schemas.microsoft.com/office/drawing/2014/main" id="{91078D42-7AD6-4488-B2DE-11C6557C947D}"/>
              </a:ext>
            </a:extLst>
          </p:cNvPr>
          <p:cNvSpPr txBox="1">
            <a:spLocks noChangeArrowheads="1"/>
          </p:cNvSpPr>
          <p:nvPr/>
        </p:nvSpPr>
        <p:spPr bwMode="auto">
          <a:xfrm>
            <a:off x="7593611" y="5438513"/>
            <a:ext cx="1460310" cy="53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300" b="1">
                <a:latin typeface="Roboto" panose="02000000000000000000" pitchFamily="2" charset="0"/>
                <a:sym typeface="Roboto" panose="02000000000000000000" pitchFamily="2" charset="0"/>
              </a:rPr>
              <a:t>MMP</a:t>
            </a:r>
            <a:br>
              <a:rPr lang="en-US" altLang="en-US" sz="1300" b="1">
                <a:latin typeface="Roboto" panose="02000000000000000000" pitchFamily="2" charset="0"/>
                <a:sym typeface="Roboto" panose="02000000000000000000" pitchFamily="2" charset="0"/>
              </a:rPr>
            </a:br>
            <a:r>
              <a:rPr lang="en-US" altLang="en-US" sz="1300" b="1">
                <a:latin typeface="Roboto" panose="02000000000000000000" pitchFamily="2" charset="0"/>
                <a:sym typeface="Roboto" panose="02000000000000000000" pitchFamily="2" charset="0"/>
              </a:rPr>
              <a:t>Neutrophil elastase</a:t>
            </a:r>
            <a:br>
              <a:rPr lang="en-US" altLang="en-US" sz="1300" b="1">
                <a:latin typeface="Roboto" panose="02000000000000000000" pitchFamily="2" charset="0"/>
                <a:sym typeface="Roboto" panose="02000000000000000000" pitchFamily="2" charset="0"/>
              </a:rPr>
            </a:br>
            <a:r>
              <a:rPr lang="en-US" altLang="en-US" sz="1300" b="1">
                <a:latin typeface="Roboto" panose="02000000000000000000" pitchFamily="2" charset="0"/>
                <a:sym typeface="Roboto" panose="02000000000000000000" pitchFamily="2" charset="0"/>
              </a:rPr>
              <a:t>ROS</a:t>
            </a:r>
          </a:p>
        </p:txBody>
      </p:sp>
      <p:sp>
        <p:nvSpPr>
          <p:cNvPr id="17435" name="Shape 732">
            <a:extLst>
              <a:ext uri="{FF2B5EF4-FFF2-40B4-BE49-F238E27FC236}">
                <a16:creationId xmlns:a16="http://schemas.microsoft.com/office/drawing/2014/main" id="{F5FCB226-0942-405D-8447-EEB96E09F52C}"/>
              </a:ext>
            </a:extLst>
          </p:cNvPr>
          <p:cNvSpPr txBox="1">
            <a:spLocks noChangeArrowheads="1"/>
          </p:cNvSpPr>
          <p:nvPr/>
        </p:nvSpPr>
        <p:spPr bwMode="auto">
          <a:xfrm>
            <a:off x="5103149" y="5600418"/>
            <a:ext cx="1944434" cy="25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lnSpc>
                <a:spcPct val="93000"/>
              </a:lnSpc>
              <a:spcBef>
                <a:spcPts val="1413"/>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lnSpc>
                <a:spcPct val="90000"/>
              </a:lnSpc>
              <a:spcBef>
                <a:spcPct val="0"/>
              </a:spcBef>
              <a:buClrTx/>
              <a:buSzTx/>
              <a:buFontTx/>
              <a:buNone/>
            </a:pPr>
            <a:r>
              <a:rPr lang="en-US" altLang="en-US" sz="1800" b="1">
                <a:solidFill>
                  <a:srgbClr val="FFFFFF"/>
                </a:solidFill>
                <a:latin typeface="Roboto" panose="02000000000000000000" pitchFamily="2" charset="0"/>
                <a:sym typeface="Roboto" panose="02000000000000000000" pitchFamily="2" charset="0"/>
              </a:rPr>
              <a:t>Airway remodeling</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93D50-3F83-30C8-183F-FDC9E35C8352}"/>
              </a:ext>
            </a:extLst>
          </p:cNvPr>
          <p:cNvSpPr>
            <a:spLocks noGrp="1"/>
          </p:cNvSpPr>
          <p:nvPr>
            <p:ph type="title"/>
          </p:nvPr>
        </p:nvSpPr>
        <p:spPr/>
        <p:txBody>
          <a:bodyPr>
            <a:normAutofit/>
          </a:bodyPr>
          <a:lstStyle/>
          <a:p>
            <a:r>
              <a:rPr lang="en-US" sz="3600" b="1" dirty="0"/>
              <a:t>Proposed Criteria to Discontinue Biologic Therapy</a:t>
            </a:r>
          </a:p>
        </p:txBody>
      </p:sp>
      <p:sp>
        <p:nvSpPr>
          <p:cNvPr id="3" name="Content Placeholder 2">
            <a:extLst>
              <a:ext uri="{FF2B5EF4-FFF2-40B4-BE49-F238E27FC236}">
                <a16:creationId xmlns:a16="http://schemas.microsoft.com/office/drawing/2014/main" id="{7C2A592E-A918-AFE3-7284-13DDCE6FA35D}"/>
              </a:ext>
            </a:extLst>
          </p:cNvPr>
          <p:cNvSpPr>
            <a:spLocks noGrp="1"/>
          </p:cNvSpPr>
          <p:nvPr>
            <p:ph idx="1"/>
          </p:nvPr>
        </p:nvSpPr>
        <p:spPr/>
        <p:txBody>
          <a:bodyPr/>
          <a:lstStyle/>
          <a:p>
            <a:pPr marL="0" indent="0">
              <a:buNone/>
            </a:pPr>
            <a:endParaRPr lang="en-US" dirty="0"/>
          </a:p>
        </p:txBody>
      </p:sp>
      <p:sp>
        <p:nvSpPr>
          <p:cNvPr id="5" name="TextBox 4">
            <a:extLst>
              <a:ext uri="{FF2B5EF4-FFF2-40B4-BE49-F238E27FC236}">
                <a16:creationId xmlns:a16="http://schemas.microsoft.com/office/drawing/2014/main" id="{6A16EAAF-EFED-A922-FD1D-E41C3CAA9502}"/>
              </a:ext>
            </a:extLst>
          </p:cNvPr>
          <p:cNvSpPr txBox="1"/>
          <p:nvPr/>
        </p:nvSpPr>
        <p:spPr>
          <a:xfrm>
            <a:off x="1052423" y="2551837"/>
            <a:ext cx="8089420" cy="3046988"/>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ElsevierGulliver"/>
              </a:rPr>
              <a:t>A</a:t>
            </a:r>
            <a:r>
              <a:rPr lang="en-US" sz="2400" b="0" i="0" dirty="0">
                <a:effectLst/>
                <a:latin typeface="ElsevierGulliver"/>
              </a:rPr>
              <a:t>bsence of asthma symptoms (ACQ score &lt;1.5 or ACT score &gt;19)</a:t>
            </a:r>
          </a:p>
          <a:p>
            <a:pPr marL="285750" indent="-285750">
              <a:buFont typeface="Arial" panose="020B0604020202020204" pitchFamily="34" charset="0"/>
              <a:buChar char="•"/>
            </a:pPr>
            <a:r>
              <a:rPr lang="en-US" sz="2400" dirty="0">
                <a:latin typeface="ElsevierGulliver"/>
              </a:rPr>
              <a:t>N</a:t>
            </a:r>
            <a:r>
              <a:rPr lang="en-US" sz="2400" b="0" i="0" dirty="0">
                <a:effectLst/>
                <a:latin typeface="ElsevierGulliver"/>
              </a:rPr>
              <a:t>o asthma exacerbations</a:t>
            </a:r>
            <a:endParaRPr lang="en-US" sz="2400" dirty="0">
              <a:latin typeface="ElsevierGulliver"/>
            </a:endParaRPr>
          </a:p>
          <a:p>
            <a:pPr marL="285750" indent="-285750">
              <a:buFont typeface="Arial" panose="020B0604020202020204" pitchFamily="34" charset="0"/>
              <a:buChar char="•"/>
            </a:pPr>
            <a:r>
              <a:rPr lang="en-US" sz="2400" b="0" i="0" dirty="0">
                <a:effectLst/>
                <a:latin typeface="ElsevierGulliver"/>
              </a:rPr>
              <a:t>No use of oral corticosteroids</a:t>
            </a:r>
            <a:endParaRPr lang="en-US" sz="2400" dirty="0">
              <a:latin typeface="ElsevierGulliver"/>
            </a:endParaRPr>
          </a:p>
          <a:p>
            <a:pPr marL="285750" indent="-285750">
              <a:buFont typeface="Arial" panose="020B0604020202020204" pitchFamily="34" charset="0"/>
              <a:buChar char="•"/>
            </a:pPr>
            <a:r>
              <a:rPr lang="en-US" sz="2400" b="0" i="0" dirty="0">
                <a:effectLst/>
                <a:latin typeface="ElsevierGulliver"/>
              </a:rPr>
              <a:t>Normalized </a:t>
            </a:r>
            <a:r>
              <a:rPr lang="en-US" sz="2400" b="0" i="0" dirty="0">
                <a:effectLst/>
                <a:latin typeface="ElsevierGulliver"/>
                <a:hlinkClick r:id="rId2" tooltip="Learn more about spirometry from ScienceDirect's AI-generated Topic Pages">
                  <a:extLst>
                    <a:ext uri="{A12FA001-AC4F-418D-AE19-62706E023703}">
                      <ahyp:hlinkClr xmlns:ahyp="http://schemas.microsoft.com/office/drawing/2018/hyperlinkcolor" val="tx"/>
                    </a:ext>
                  </a:extLst>
                </a:hlinkClick>
              </a:rPr>
              <a:t>spirometry</a:t>
            </a:r>
            <a:r>
              <a:rPr lang="en-US" sz="2400" b="0" i="0" dirty="0">
                <a:effectLst/>
                <a:latin typeface="ElsevierGulliver"/>
              </a:rPr>
              <a:t> (FEV1 ≥80%)</a:t>
            </a:r>
          </a:p>
          <a:p>
            <a:pPr marL="285750" indent="-285750">
              <a:buFont typeface="Arial" panose="020B0604020202020204" pitchFamily="34" charset="0"/>
              <a:buChar char="•"/>
            </a:pPr>
            <a:r>
              <a:rPr lang="en-US" sz="2400" dirty="0">
                <a:latin typeface="ElsevierGulliver"/>
              </a:rPr>
              <a:t>S</a:t>
            </a:r>
            <a:r>
              <a:rPr lang="en-US" sz="2400" b="0" i="0" dirty="0">
                <a:effectLst/>
                <a:latin typeface="ElsevierGulliver"/>
              </a:rPr>
              <a:t>uppressed Type 2 inflammation (blood eosinophil counts &lt;300 </a:t>
            </a:r>
            <a:r>
              <a:rPr lang="el-GR" sz="2400" b="0" i="0" dirty="0">
                <a:effectLst/>
                <a:latin typeface="ElsevierGulliver"/>
              </a:rPr>
              <a:t>μ</a:t>
            </a:r>
            <a:r>
              <a:rPr lang="en-US" sz="2400" b="0" i="0" dirty="0">
                <a:effectLst/>
                <a:latin typeface="ElsevierGulliver"/>
              </a:rPr>
              <a:t>L and </a:t>
            </a:r>
            <a:r>
              <a:rPr lang="en-US" sz="2400" b="0" i="0" dirty="0" err="1">
                <a:effectLst/>
                <a:latin typeface="ElsevierGulliver"/>
              </a:rPr>
              <a:t>FeNO</a:t>
            </a:r>
            <a:r>
              <a:rPr lang="en-US" sz="2400" b="0" i="0" dirty="0">
                <a:effectLst/>
                <a:latin typeface="ElsevierGulliver"/>
              </a:rPr>
              <a:t> &lt;50 ppb)</a:t>
            </a:r>
          </a:p>
          <a:p>
            <a:pPr marL="285750" indent="-285750">
              <a:buFont typeface="Arial" panose="020B0604020202020204" pitchFamily="34" charset="0"/>
              <a:buChar char="•"/>
            </a:pPr>
            <a:r>
              <a:rPr lang="en-US" sz="2400" dirty="0">
                <a:latin typeface="ElsevierGulliver"/>
              </a:rPr>
              <a:t>C</a:t>
            </a:r>
            <a:r>
              <a:rPr lang="en-US" sz="2400" b="0" i="0" dirty="0">
                <a:effectLst/>
                <a:latin typeface="ElsevierGulliver"/>
              </a:rPr>
              <a:t>ontrol of comorbidities</a:t>
            </a:r>
            <a:r>
              <a:rPr lang="en-US" sz="2400" b="0" i="0" dirty="0">
                <a:solidFill>
                  <a:srgbClr val="2E2E2E"/>
                </a:solidFill>
                <a:effectLst/>
                <a:latin typeface="ElsevierGulliver"/>
              </a:rPr>
              <a:t>.</a:t>
            </a:r>
            <a:endParaRPr lang="en-US" sz="2400" dirty="0"/>
          </a:p>
        </p:txBody>
      </p:sp>
      <p:sp>
        <p:nvSpPr>
          <p:cNvPr id="6" name="Footer Placeholder 5">
            <a:extLst>
              <a:ext uri="{FF2B5EF4-FFF2-40B4-BE49-F238E27FC236}">
                <a16:creationId xmlns:a16="http://schemas.microsoft.com/office/drawing/2014/main" id="{89320F76-C842-1B4C-F5C7-F57D13C284A5}"/>
              </a:ext>
            </a:extLst>
          </p:cNvPr>
          <p:cNvSpPr>
            <a:spLocks noGrp="1"/>
          </p:cNvSpPr>
          <p:nvPr>
            <p:ph type="ftr" sz="quarter" idx="11"/>
          </p:nvPr>
        </p:nvSpPr>
        <p:spPr/>
        <p:txBody>
          <a:bodyPr/>
          <a:lstStyle/>
          <a:p>
            <a:r>
              <a:rPr lang="en-US" dirty="0">
                <a:solidFill>
                  <a:schemeClr val="tx1"/>
                </a:solidFill>
              </a:rPr>
              <a:t>H. Nagase et al. , Allergology International 72 (2023) 11e2320</a:t>
            </a:r>
          </a:p>
        </p:txBody>
      </p:sp>
    </p:spTree>
    <p:extLst>
      <p:ext uri="{BB962C8B-B14F-4D97-AF65-F5344CB8AC3E}">
        <p14:creationId xmlns:p14="http://schemas.microsoft.com/office/powerpoint/2010/main" val="8068418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4DD40-0183-96E4-E810-2F04FD4BC82C}"/>
              </a:ext>
            </a:extLst>
          </p:cNvPr>
          <p:cNvSpPr>
            <a:spLocks noGrp="1"/>
          </p:cNvSpPr>
          <p:nvPr>
            <p:ph type="title"/>
          </p:nvPr>
        </p:nvSpPr>
        <p:spPr/>
        <p:txBody>
          <a:bodyPr>
            <a:normAutofit fontScale="90000"/>
          </a:bodyPr>
          <a:lstStyle/>
          <a:p>
            <a:r>
              <a:rPr lang="en-US" sz="4400" b="1" dirty="0">
                <a:effectLst/>
                <a:latin typeface="Calibri" panose="020F0502020204030204" pitchFamily="34" charset="0"/>
                <a:ea typeface="Calibri" panose="020F0502020204030204" pitchFamily="34" charset="0"/>
                <a:cs typeface="Times New Roman" panose="02020603050405020304" pitchFamily="18" charset="0"/>
              </a:rPr>
              <a:t>“Asthma clinical remission on treatment”</a:t>
            </a:r>
            <a:br>
              <a:rPr lang="en-US" b="1" dirty="0">
                <a:latin typeface="Calibri" panose="020F0502020204030204" pitchFamily="34" charset="0"/>
                <a:ea typeface="Calibri" panose="020F0502020204030204" pitchFamily="34" charset="0"/>
                <a:cs typeface="Times New Roman" panose="02020603050405020304" pitchFamily="18" charset="0"/>
              </a:rPr>
            </a:br>
            <a:r>
              <a:rPr lang="en-US" b="1">
                <a:latin typeface="Calibri" panose="020F0502020204030204" pitchFamily="34" charset="0"/>
                <a:ea typeface="Calibri" panose="020F0502020204030204" pitchFamily="34" charset="0"/>
                <a:cs typeface="Times New Roman" panose="02020603050405020304" pitchFamily="18" charset="0"/>
              </a:rPr>
              <a:t>             </a:t>
            </a:r>
            <a:r>
              <a:rPr lang="en-US" sz="3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DRAFT</a:t>
            </a:r>
            <a:r>
              <a:rPr lang="en-US" sz="3100" b="1">
                <a:effectLst/>
                <a:latin typeface="Calibri" panose="020F0502020204030204" pitchFamily="34" charset="0"/>
                <a:ea typeface="Calibri" panose="020F0502020204030204" pitchFamily="34" charset="0"/>
                <a:cs typeface="Times New Roman" panose="02020603050405020304" pitchFamily="18" charset="0"/>
              </a:rPr>
              <a:t> </a:t>
            </a:r>
            <a:r>
              <a:rPr lang="en-US" sz="3100" b="1" dirty="0">
                <a:effectLst/>
                <a:latin typeface="Calibri" panose="020F0502020204030204" pitchFamily="34" charset="0"/>
                <a:ea typeface="Calibri" panose="020F0502020204030204" pitchFamily="34" charset="0"/>
                <a:cs typeface="Times New Roman" panose="02020603050405020304" pitchFamily="18" charset="0"/>
              </a:rPr>
              <a:t>definition </a:t>
            </a:r>
            <a:r>
              <a:rPr lang="en-US" sz="3100" b="1">
                <a:effectLst/>
                <a:latin typeface="Calibri" panose="020F0502020204030204" pitchFamily="34" charset="0"/>
                <a:ea typeface="Calibri" panose="020F0502020204030204" pitchFamily="34" charset="0"/>
                <a:cs typeface="Times New Roman" panose="02020603050405020304" pitchFamily="18" charset="0"/>
              </a:rPr>
              <a:t>from Workgroup</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36465E5-6AA1-5D08-019A-C792978C2805}"/>
              </a:ext>
            </a:extLst>
          </p:cNvPr>
          <p:cNvSpPr>
            <a:spLocks noGrp="1"/>
          </p:cNvSpPr>
          <p:nvPr>
            <p:ph idx="1"/>
          </p:nvPr>
        </p:nvSpPr>
        <p:spPr/>
        <p:txBody>
          <a:bodyPr>
            <a:normAutofit fontScale="92500" lnSpcReduction="20000"/>
          </a:bodyPr>
          <a:lstStyle/>
          <a:p>
            <a:pPr marL="0" marR="0" indent="0">
              <a:lnSpc>
                <a:spcPct val="115000"/>
              </a:lnSpc>
              <a:spcBef>
                <a:spcPts val="0"/>
              </a:spcBef>
              <a:spcAft>
                <a:spcPts val="1000"/>
              </a:spcAft>
              <a:buNone/>
            </a:pPr>
            <a:r>
              <a:rPr lang="en-US" sz="2600" dirty="0">
                <a:effectLst/>
                <a:ea typeface="Calibri" panose="020F0502020204030204" pitchFamily="34" charset="0"/>
                <a:cs typeface="Times New Roman" panose="02020603050405020304" pitchFamily="18" charset="0"/>
              </a:rPr>
              <a:t>Patients must meet these parameters over a 12-month period, and they may be applied to a patient receiving monoclonal antibody therapy (biologic) .</a:t>
            </a:r>
          </a:p>
          <a:p>
            <a:pPr marL="0" marR="0" indent="0">
              <a:lnSpc>
                <a:spcPct val="115000"/>
              </a:lnSpc>
              <a:spcBef>
                <a:spcPts val="0"/>
              </a:spcBef>
              <a:spcAft>
                <a:spcPts val="1000"/>
              </a:spcAft>
              <a:buNone/>
            </a:pPr>
            <a:r>
              <a:rPr lang="en-US" sz="1800" dirty="0">
                <a:solidFill>
                  <a:srgbClr val="000000"/>
                </a:solidFill>
                <a:effectLst/>
                <a:ea typeface="Calibri" panose="020F0502020204030204" pitchFamily="34" charset="0"/>
                <a:cs typeface="Times New Roman" panose="02020603050405020304" pitchFamily="18" charset="0"/>
              </a:rPr>
              <a:t>1.       </a:t>
            </a:r>
            <a:r>
              <a:rPr lang="en-US" sz="1800" b="1" dirty="0">
                <a:solidFill>
                  <a:srgbClr val="000000"/>
                </a:solidFill>
                <a:effectLst/>
                <a:ea typeface="Calibri" panose="020F0502020204030204" pitchFamily="34" charset="0"/>
                <a:cs typeface="Times New Roman" panose="02020603050405020304" pitchFamily="18" charset="0"/>
              </a:rPr>
              <a:t>NO</a:t>
            </a:r>
            <a:r>
              <a:rPr lang="en-US" sz="1800" dirty="0">
                <a:solidFill>
                  <a:srgbClr val="000000"/>
                </a:solidFill>
                <a:effectLst/>
                <a:ea typeface="Calibri" panose="020F0502020204030204" pitchFamily="34" charset="0"/>
                <a:cs typeface="Times New Roman" panose="02020603050405020304" pitchFamily="18" charset="0"/>
              </a:rPr>
              <a:t> exacerbations requiring physician visit, emergency care, hospitalization, and/or systemic steroid (oral, injectable)</a:t>
            </a:r>
            <a:endParaRPr lang="en-US" sz="1800" dirty="0">
              <a:effectLst/>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800" dirty="0">
                <a:solidFill>
                  <a:srgbClr val="000000"/>
                </a:solidFill>
                <a:effectLst/>
                <a:ea typeface="Calibri" panose="020F0502020204030204" pitchFamily="34" charset="0"/>
                <a:cs typeface="Times New Roman" panose="02020603050405020304" pitchFamily="18" charset="0"/>
              </a:rPr>
              <a:t>2.       </a:t>
            </a:r>
            <a:r>
              <a:rPr lang="en-US" sz="1800" b="1" dirty="0">
                <a:solidFill>
                  <a:srgbClr val="000000"/>
                </a:solidFill>
                <a:effectLst/>
                <a:ea typeface="Calibri" panose="020F0502020204030204" pitchFamily="34" charset="0"/>
                <a:cs typeface="Times New Roman" panose="02020603050405020304" pitchFamily="18" charset="0"/>
              </a:rPr>
              <a:t>NO</a:t>
            </a:r>
            <a:r>
              <a:rPr lang="en-US" sz="1800" dirty="0">
                <a:solidFill>
                  <a:srgbClr val="000000"/>
                </a:solidFill>
                <a:effectLst/>
                <a:ea typeface="Calibri" panose="020F0502020204030204" pitchFamily="34" charset="0"/>
                <a:cs typeface="Times New Roman" panose="02020603050405020304" pitchFamily="18" charset="0"/>
              </a:rPr>
              <a:t> missed work or school over a 12-month period </a:t>
            </a:r>
            <a:r>
              <a:rPr lang="en-US" sz="1800" dirty="0">
                <a:effectLst/>
                <a:ea typeface="Calibri" panose="020F0502020204030204" pitchFamily="34" charset="0"/>
                <a:cs typeface="Times New Roman" panose="02020603050405020304" pitchFamily="18" charset="0"/>
              </a:rPr>
              <a:t>due to asthma-related symptoms.</a:t>
            </a:r>
          </a:p>
          <a:p>
            <a:pPr marL="0" marR="0" indent="0">
              <a:lnSpc>
                <a:spcPct val="115000"/>
              </a:lnSpc>
              <a:spcBef>
                <a:spcPts val="0"/>
              </a:spcBef>
              <a:spcAft>
                <a:spcPts val="1000"/>
              </a:spcAft>
              <a:buNone/>
            </a:pPr>
            <a:r>
              <a:rPr lang="en-US" sz="1800" dirty="0">
                <a:solidFill>
                  <a:srgbClr val="000000"/>
                </a:solidFill>
                <a:effectLst/>
                <a:ea typeface="Calibri" panose="020F0502020204030204" pitchFamily="34" charset="0"/>
                <a:cs typeface="Times New Roman" panose="02020603050405020304" pitchFamily="18" charset="0"/>
              </a:rPr>
              <a:t>3.     Stable and optimized pulmonary function </a:t>
            </a:r>
            <a:r>
              <a:rPr lang="en-US" sz="1800" dirty="0">
                <a:effectLst/>
                <a:ea typeface="Calibri" panose="020F0502020204030204" pitchFamily="34" charset="0"/>
                <a:cs typeface="Times New Roman" panose="02020603050405020304" pitchFamily="18" charset="0"/>
              </a:rPr>
              <a:t>results</a:t>
            </a:r>
            <a:r>
              <a:rPr lang="en-US" sz="1800" dirty="0">
                <a:solidFill>
                  <a:srgbClr val="000000"/>
                </a:solidFill>
                <a:effectLst/>
                <a:ea typeface="Calibri" panose="020F0502020204030204" pitchFamily="34" charset="0"/>
                <a:cs typeface="Times New Roman" panose="02020603050405020304" pitchFamily="18" charset="0"/>
              </a:rPr>
              <a:t> on all occasions measured over a 12-month period with a minimum of two measurements during the year.    </a:t>
            </a:r>
            <a:endParaRPr lang="en-US" sz="1800" dirty="0">
              <a:effectLst/>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800" dirty="0">
                <a:solidFill>
                  <a:srgbClr val="000000"/>
                </a:solidFill>
                <a:effectLst/>
                <a:ea typeface="Calibri" panose="020F0502020204030204" pitchFamily="34" charset="0"/>
                <a:cs typeface="Times New Roman" panose="02020603050405020304" pitchFamily="18" charset="0"/>
              </a:rPr>
              <a:t>4.     Criteria will allow for continued use of controller (ICS, ICS/LABA, leukotriene receptor antagonist) ONLY at low-medium dose of ICS as defined by most recent GINA guidelines.     </a:t>
            </a:r>
            <a:endParaRPr lang="en-US" sz="1800" dirty="0">
              <a:effectLst/>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800" i="1" dirty="0">
                <a:solidFill>
                  <a:srgbClr val="000000"/>
                </a:solidFill>
                <a:effectLst/>
                <a:ea typeface="Calibri" panose="020F0502020204030204" pitchFamily="34" charset="0"/>
                <a:cs typeface="Times New Roman" panose="02020603050405020304" pitchFamily="18" charset="0"/>
              </a:rPr>
              <a:t>5.     </a:t>
            </a:r>
            <a:r>
              <a:rPr lang="en-US" sz="1800" dirty="0">
                <a:solidFill>
                  <a:srgbClr val="000000"/>
                </a:solidFill>
                <a:effectLst/>
                <a:ea typeface="Calibri" panose="020F0502020204030204" pitchFamily="34" charset="0"/>
                <a:cs typeface="Times New Roman" panose="02020603050405020304" pitchFamily="18" charset="0"/>
              </a:rPr>
              <a:t>ACT &gt;20, </a:t>
            </a:r>
            <a:r>
              <a:rPr lang="en-US" sz="1800" dirty="0" err="1">
                <a:solidFill>
                  <a:srgbClr val="000000"/>
                </a:solidFill>
                <a:effectLst/>
                <a:ea typeface="Calibri" panose="020F0502020204030204" pitchFamily="34" charset="0"/>
                <a:cs typeface="Times New Roman" panose="02020603050405020304" pitchFamily="18" charset="0"/>
              </a:rPr>
              <a:t>AirQ</a:t>
            </a:r>
            <a:r>
              <a:rPr lang="en-US" sz="1800" dirty="0">
                <a:solidFill>
                  <a:srgbClr val="000000"/>
                </a:solidFill>
                <a:effectLst/>
                <a:ea typeface="Calibri" panose="020F0502020204030204" pitchFamily="34" charset="0"/>
                <a:cs typeface="Times New Roman" panose="02020603050405020304" pitchFamily="18" charset="0"/>
              </a:rPr>
              <a:t> &lt;2, ACQ&lt;0.75 on all occasions measured in the previous 12-month</a:t>
            </a:r>
            <a:r>
              <a:rPr lang="en-US" sz="1800" dirty="0">
                <a:effectLst/>
                <a:ea typeface="Calibri" panose="020F0502020204030204" pitchFamily="34" charset="0"/>
                <a:cs typeface="Times New Roman" panose="02020603050405020304" pitchFamily="18" charset="0"/>
              </a:rPr>
              <a:t> period </a:t>
            </a:r>
            <a:r>
              <a:rPr lang="en-US" sz="1800" dirty="0">
                <a:solidFill>
                  <a:srgbClr val="000000"/>
                </a:solidFill>
                <a:effectLst/>
                <a:ea typeface="Calibri" panose="020F0502020204030204" pitchFamily="34" charset="0"/>
                <a:cs typeface="Times New Roman" panose="02020603050405020304" pitchFamily="18" charset="0"/>
              </a:rPr>
              <a:t>with a minimum of two measurements during the year.     </a:t>
            </a:r>
            <a:endParaRPr lang="en-US" sz="1800" dirty="0">
              <a:effectLst/>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800" dirty="0">
                <a:solidFill>
                  <a:srgbClr val="000000"/>
                </a:solidFill>
                <a:effectLst/>
                <a:ea typeface="Calibri" panose="020F0502020204030204" pitchFamily="34" charset="0"/>
                <a:cs typeface="Times New Roman" panose="02020603050405020304" pitchFamily="18" charset="0"/>
              </a:rPr>
              <a:t>6      Symptoms requiring one-time reliever therapy (SABA,ICS-SABA,ICS-LABA) no more than twice a year.   </a:t>
            </a:r>
            <a:r>
              <a:rPr lang="en-US" sz="1800" i="1" dirty="0">
                <a:solidFill>
                  <a:srgbClr val="000000"/>
                </a:solidFill>
                <a:effectLst/>
                <a:ea typeface="Calibri" panose="020F0502020204030204" pitchFamily="34" charset="0"/>
                <a:cs typeface="Times New Roman" panose="02020603050405020304" pitchFamily="18" charset="0"/>
              </a:rPr>
              <a:t>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A47B55E8-749E-B7E7-5573-C4A04B5DC848}"/>
              </a:ext>
            </a:extLst>
          </p:cNvPr>
          <p:cNvSpPr>
            <a:spLocks noGrp="1"/>
          </p:cNvSpPr>
          <p:nvPr>
            <p:ph type="ftr" sz="quarter" idx="11"/>
          </p:nvPr>
        </p:nvSpPr>
        <p:spPr/>
        <p:txBody>
          <a:bodyPr/>
          <a:lstStyle/>
          <a:p>
            <a:r>
              <a:rPr lang="en-US" dirty="0">
                <a:solidFill>
                  <a:schemeClr val="tx1"/>
                </a:solidFill>
              </a:rPr>
              <a:t>Draft 3/2023, Workgroup from ACAAI, AAAAI,ATS,AAP </a:t>
            </a:r>
          </a:p>
        </p:txBody>
      </p:sp>
    </p:spTree>
    <p:extLst>
      <p:ext uri="{BB962C8B-B14F-4D97-AF65-F5344CB8AC3E}">
        <p14:creationId xmlns:p14="http://schemas.microsoft.com/office/powerpoint/2010/main" val="25100720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896D4-7DBE-40ED-BC5C-C90606ED1D45}"/>
              </a:ext>
            </a:extLst>
          </p:cNvPr>
          <p:cNvSpPr>
            <a:spLocks noGrp="1"/>
          </p:cNvSpPr>
          <p:nvPr>
            <p:ph type="title"/>
          </p:nvPr>
        </p:nvSpPr>
        <p:spPr/>
        <p:txBody>
          <a:bodyPr/>
          <a:lstStyle/>
          <a:p>
            <a:r>
              <a:rPr lang="en-US" dirty="0"/>
              <a:t>Biologics and Remission in Pediatric Asthma</a:t>
            </a:r>
          </a:p>
        </p:txBody>
      </p:sp>
      <p:sp>
        <p:nvSpPr>
          <p:cNvPr id="3" name="Content Placeholder 2">
            <a:extLst>
              <a:ext uri="{FF2B5EF4-FFF2-40B4-BE49-F238E27FC236}">
                <a16:creationId xmlns:a16="http://schemas.microsoft.com/office/drawing/2014/main" id="{A69DD537-F951-4570-93F4-CB93C66FB97E}"/>
              </a:ext>
            </a:extLst>
          </p:cNvPr>
          <p:cNvSpPr>
            <a:spLocks noGrp="1"/>
          </p:cNvSpPr>
          <p:nvPr>
            <p:ph idx="1"/>
          </p:nvPr>
        </p:nvSpPr>
        <p:spPr/>
        <p:txBody>
          <a:bodyPr>
            <a:normAutofit fontScale="92500" lnSpcReduction="10000"/>
          </a:bodyPr>
          <a:lstStyle/>
          <a:p>
            <a:r>
              <a:rPr lang="en-US" dirty="0"/>
              <a:t>Mepolizumab</a:t>
            </a:r>
          </a:p>
          <a:p>
            <a:pPr lvl="1"/>
            <a:r>
              <a:rPr lang="en-US" dirty="0"/>
              <a:t>COLUMBA study showed 33% patients had no exacerbation over 3.5 years average duration</a:t>
            </a:r>
          </a:p>
          <a:p>
            <a:r>
              <a:rPr lang="en-US" dirty="0" err="1"/>
              <a:t>Benralizumab</a:t>
            </a:r>
            <a:endParaRPr lang="en-US" dirty="0"/>
          </a:p>
          <a:p>
            <a:pPr lvl="1"/>
            <a:r>
              <a:rPr lang="en-US" dirty="0"/>
              <a:t>In BORA 56-week extension study 72% of patients had no exacerbations(Only in patients with Eos greater than 300)</a:t>
            </a:r>
          </a:p>
          <a:p>
            <a:r>
              <a:rPr lang="en-US" dirty="0"/>
              <a:t>Dupilumab</a:t>
            </a:r>
          </a:p>
          <a:p>
            <a:pPr lvl="1"/>
            <a:r>
              <a:rPr lang="en-US" dirty="0"/>
              <a:t>LIBERTY study showed postbronchodilator FEV1 values at study’s completion showed a 40 mL loss of volume in the placebo-treated groups over the year-long study, but there was no loss of FEV1 with dupilumab.</a:t>
            </a:r>
          </a:p>
          <a:p>
            <a:pPr lvl="1"/>
            <a:r>
              <a:rPr lang="en-US" dirty="0"/>
              <a:t>Whether this protective effect on lung function indicates that dupilumab prevents the progressive loss of lung function seen in asthma and represents a “remission” in disease progression is not established.</a:t>
            </a:r>
          </a:p>
        </p:txBody>
      </p:sp>
      <p:sp>
        <p:nvSpPr>
          <p:cNvPr id="4" name="Footer Placeholder 3">
            <a:extLst>
              <a:ext uri="{FF2B5EF4-FFF2-40B4-BE49-F238E27FC236}">
                <a16:creationId xmlns:a16="http://schemas.microsoft.com/office/drawing/2014/main" id="{BBB48F8E-C2B5-4B1A-862A-29542DA7B47A}"/>
              </a:ext>
            </a:extLst>
          </p:cNvPr>
          <p:cNvSpPr>
            <a:spLocks noGrp="1"/>
          </p:cNvSpPr>
          <p:nvPr>
            <p:ph type="ftr" sz="quarter" idx="11"/>
          </p:nvPr>
        </p:nvSpPr>
        <p:spPr>
          <a:xfrm>
            <a:off x="4038600" y="6356350"/>
            <a:ext cx="4282440" cy="365125"/>
          </a:xfrm>
        </p:spPr>
        <p:txBody>
          <a:bodyPr/>
          <a:lstStyle/>
          <a:p>
            <a:r>
              <a:rPr lang="en-US" b="1" dirty="0">
                <a:solidFill>
                  <a:schemeClr val="tx1"/>
                </a:solidFill>
              </a:rPr>
              <a:t>Menzies-</a:t>
            </a:r>
            <a:r>
              <a:rPr lang="en-US" b="1" dirty="0" err="1">
                <a:solidFill>
                  <a:schemeClr val="tx1"/>
                </a:solidFill>
              </a:rPr>
              <a:t>Gow</a:t>
            </a:r>
            <a:r>
              <a:rPr lang="en-US" b="1" dirty="0">
                <a:solidFill>
                  <a:schemeClr val="tx1"/>
                </a:solidFill>
              </a:rPr>
              <a:t> et al, J Allergy Clin Immunol </a:t>
            </a:r>
            <a:r>
              <a:rPr lang="en-US" b="1" dirty="0" err="1">
                <a:solidFill>
                  <a:schemeClr val="tx1"/>
                </a:solidFill>
              </a:rPr>
              <a:t>Pract</a:t>
            </a:r>
            <a:r>
              <a:rPr lang="en-US" b="1" dirty="0">
                <a:solidFill>
                  <a:schemeClr val="tx1"/>
                </a:solidFill>
              </a:rPr>
              <a:t> 2021;9:1090-8</a:t>
            </a:r>
          </a:p>
        </p:txBody>
      </p:sp>
    </p:spTree>
    <p:extLst>
      <p:ext uri="{BB962C8B-B14F-4D97-AF65-F5344CB8AC3E}">
        <p14:creationId xmlns:p14="http://schemas.microsoft.com/office/powerpoint/2010/main" val="870163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1453E-C0AC-3050-80D2-4434D0007D0A}"/>
              </a:ext>
            </a:extLst>
          </p:cNvPr>
          <p:cNvSpPr>
            <a:spLocks noGrp="1"/>
          </p:cNvSpPr>
          <p:nvPr>
            <p:ph type="title"/>
          </p:nvPr>
        </p:nvSpPr>
        <p:spPr/>
        <p:txBody>
          <a:bodyPr/>
          <a:lstStyle/>
          <a:p>
            <a:r>
              <a:rPr lang="en-US" dirty="0"/>
              <a:t>        Remission with Mepolizumab?</a:t>
            </a:r>
          </a:p>
        </p:txBody>
      </p:sp>
      <p:sp>
        <p:nvSpPr>
          <p:cNvPr id="4" name="Content Placeholder 3">
            <a:extLst>
              <a:ext uri="{FF2B5EF4-FFF2-40B4-BE49-F238E27FC236}">
                <a16:creationId xmlns:a16="http://schemas.microsoft.com/office/drawing/2014/main" id="{6A9E5B09-E6B7-78B7-C83C-05FED68E7833}"/>
              </a:ext>
            </a:extLst>
          </p:cNvPr>
          <p:cNvSpPr>
            <a:spLocks noGrp="1"/>
          </p:cNvSpPr>
          <p:nvPr>
            <p:ph idx="1"/>
          </p:nvPr>
        </p:nvSpPr>
        <p:spPr/>
        <p:txBody>
          <a:bodyPr/>
          <a:lstStyle/>
          <a:p>
            <a:endParaRPr lang="en-US"/>
          </a:p>
        </p:txBody>
      </p:sp>
      <p:sp>
        <p:nvSpPr>
          <p:cNvPr id="6" name="Footer Placeholder 5">
            <a:extLst>
              <a:ext uri="{FF2B5EF4-FFF2-40B4-BE49-F238E27FC236}">
                <a16:creationId xmlns:a16="http://schemas.microsoft.com/office/drawing/2014/main" id="{688F6835-68AF-855C-9EDA-DC0752336E8A}"/>
              </a:ext>
            </a:extLst>
          </p:cNvPr>
          <p:cNvSpPr>
            <a:spLocks noGrp="1"/>
          </p:cNvSpPr>
          <p:nvPr>
            <p:ph type="ftr" sz="quarter" idx="11"/>
          </p:nvPr>
        </p:nvSpPr>
        <p:spPr>
          <a:xfrm>
            <a:off x="2639683" y="6176964"/>
            <a:ext cx="8350369" cy="544512"/>
          </a:xfrm>
        </p:spPr>
        <p:txBody>
          <a:bodyPr/>
          <a:lstStyle/>
          <a:p>
            <a:pPr algn="l" fontAlgn="base"/>
            <a:r>
              <a:rPr lang="en-US" b="0" i="0" dirty="0">
                <a:solidFill>
                  <a:srgbClr val="000000"/>
                </a:solidFill>
                <a:effectLst/>
                <a:latin typeface="Helvetica Neue"/>
              </a:rPr>
              <a:t>Moore et al., European Respiratory Journal 2022 59: 2100396; </a:t>
            </a:r>
            <a:r>
              <a:rPr lang="en-US" b="1" i="0" dirty="0">
                <a:solidFill>
                  <a:srgbClr val="000000"/>
                </a:solidFill>
                <a:effectLst/>
                <a:latin typeface="inherit"/>
              </a:rPr>
              <a:t>DOI:</a:t>
            </a:r>
            <a:r>
              <a:rPr lang="en-US" b="0" i="0" dirty="0">
                <a:solidFill>
                  <a:srgbClr val="000000"/>
                </a:solidFill>
                <a:effectLst/>
                <a:latin typeface="Helvetica Neue"/>
              </a:rPr>
              <a:t> 10.1183/13993003.00396-2021</a:t>
            </a:r>
          </a:p>
          <a:p>
            <a:endParaRPr lang="en-US" dirty="0"/>
          </a:p>
        </p:txBody>
      </p:sp>
      <p:sp>
        <p:nvSpPr>
          <p:cNvPr id="5" name="TextBox 4">
            <a:extLst>
              <a:ext uri="{FF2B5EF4-FFF2-40B4-BE49-F238E27FC236}">
                <a16:creationId xmlns:a16="http://schemas.microsoft.com/office/drawing/2014/main" id="{36078370-0817-031B-564B-FF0D1AA12B70}"/>
              </a:ext>
            </a:extLst>
          </p:cNvPr>
          <p:cNvSpPr txBox="1"/>
          <p:nvPr/>
        </p:nvSpPr>
        <p:spPr>
          <a:xfrm>
            <a:off x="294135" y="2052858"/>
            <a:ext cx="10066106" cy="4154984"/>
          </a:xfrm>
          <a:prstGeom prst="rect">
            <a:avLst/>
          </a:prstGeom>
          <a:noFill/>
        </p:spPr>
        <p:txBody>
          <a:bodyPr wrap="square">
            <a:spAutoFit/>
          </a:bodyPr>
          <a:lstStyle/>
          <a:p>
            <a:pPr marL="285750" indent="-285750">
              <a:buFont typeface="Arial" panose="020B0604020202020204" pitchFamily="34" charset="0"/>
              <a:buChar char="•"/>
            </a:pPr>
            <a:r>
              <a:rPr lang="en-US" sz="2400" b="0" i="0" dirty="0">
                <a:solidFill>
                  <a:srgbClr val="000000"/>
                </a:solidFill>
                <a:effectLst/>
                <a:latin typeface="Helvetica Neue"/>
              </a:rPr>
              <a:t>Patients who stopped mepolizumab had a significantly shorter time to first clinically significant exacerbation than patients who continued; they had a 61% increase in the risk of experiencing their first clinically significant exacerbation (stopping/continuing mepolizumab hazard ratio (HR) 1.61, 95% CI 1.17–2.22; p=0.004) over the 52-week part C period. </a:t>
            </a:r>
          </a:p>
          <a:p>
            <a:pPr marL="285750" indent="-285750">
              <a:buFont typeface="Arial" panose="020B0604020202020204" pitchFamily="34" charset="0"/>
              <a:buChar char="•"/>
            </a:pPr>
            <a:r>
              <a:rPr lang="en-US" sz="2400" b="0" i="0" dirty="0">
                <a:solidFill>
                  <a:srgbClr val="000000"/>
                </a:solidFill>
                <a:effectLst/>
                <a:latin typeface="Helvetica Neue"/>
              </a:rPr>
              <a:t>A significantly higher proportion of patients who stopped mepolizumab (placebo group) experienced at least one clinically significant exacerbation during part C compared with those continuing mepolizumab treatment (</a:t>
            </a:r>
            <a:r>
              <a:rPr lang="en-US" sz="2400" b="0" i="0" dirty="0">
                <a:solidFill>
                  <a:srgbClr val="FF0000"/>
                </a:solidFill>
                <a:effectLst/>
                <a:latin typeface="Helvetica Neue"/>
              </a:rPr>
              <a:t>59% </a:t>
            </a:r>
            <a:r>
              <a:rPr lang="en-US" sz="2400" b="0" i="1" dirty="0">
                <a:solidFill>
                  <a:srgbClr val="FF0000"/>
                </a:solidFill>
                <a:effectLst/>
                <a:latin typeface="Helvetica Neue"/>
              </a:rPr>
              <a:t>versus</a:t>
            </a:r>
            <a:r>
              <a:rPr lang="en-US" sz="2400" b="0" i="0" dirty="0">
                <a:solidFill>
                  <a:srgbClr val="FF0000"/>
                </a:solidFill>
                <a:effectLst/>
                <a:latin typeface="Helvetica Neue"/>
              </a:rPr>
              <a:t> 46%; </a:t>
            </a:r>
            <a:r>
              <a:rPr lang="en-US" sz="2400" b="0" i="0" dirty="0">
                <a:solidFill>
                  <a:srgbClr val="000000"/>
                </a:solidFill>
                <a:effectLst/>
                <a:latin typeface="Helvetica Neue"/>
              </a:rPr>
              <a:t>OR 1.99, 95% CI 1.19–3.32; p=0.009. </a:t>
            </a:r>
            <a:endParaRPr lang="en-US" sz="2400" dirty="0"/>
          </a:p>
        </p:txBody>
      </p:sp>
    </p:spTree>
    <p:extLst>
      <p:ext uri="{BB962C8B-B14F-4D97-AF65-F5344CB8AC3E}">
        <p14:creationId xmlns:p14="http://schemas.microsoft.com/office/powerpoint/2010/main" val="40732721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8F6326-9DF3-11A8-3690-7334EE717510}"/>
              </a:ext>
            </a:extLst>
          </p:cNvPr>
          <p:cNvSpPr>
            <a:spLocks noGrp="1"/>
          </p:cNvSpPr>
          <p:nvPr>
            <p:ph type="title"/>
          </p:nvPr>
        </p:nvSpPr>
        <p:spPr/>
        <p:txBody>
          <a:bodyPr/>
          <a:lstStyle/>
          <a:p>
            <a:r>
              <a:rPr lang="en-US" dirty="0"/>
              <a:t>            Remission with Mepolizumab?</a:t>
            </a:r>
          </a:p>
        </p:txBody>
      </p:sp>
      <p:pic>
        <p:nvPicPr>
          <p:cNvPr id="1026" name="Picture 2">
            <a:extLst>
              <a:ext uri="{FF2B5EF4-FFF2-40B4-BE49-F238E27FC236}">
                <a16:creationId xmlns:a16="http://schemas.microsoft.com/office/drawing/2014/main" id="{C5174582-3C8A-412F-DC70-0868AC12F7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0035" y="1317812"/>
            <a:ext cx="6370063" cy="5124104"/>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33059881-7DA5-8930-E217-E9D3C7469D57}"/>
              </a:ext>
            </a:extLst>
          </p:cNvPr>
          <p:cNvSpPr>
            <a:spLocks noGrp="1"/>
          </p:cNvSpPr>
          <p:nvPr>
            <p:ph type="ftr" sz="quarter" idx="11"/>
          </p:nvPr>
        </p:nvSpPr>
        <p:spPr>
          <a:xfrm>
            <a:off x="2320505" y="6492875"/>
            <a:ext cx="6462623" cy="365125"/>
          </a:xfrm>
        </p:spPr>
        <p:txBody>
          <a:bodyPr/>
          <a:lstStyle/>
          <a:p>
            <a:r>
              <a:rPr lang="fr-FR" dirty="0">
                <a:solidFill>
                  <a:schemeClr val="tx1"/>
                </a:solidFill>
              </a:rPr>
              <a:t>Moore et al., </a:t>
            </a:r>
            <a:r>
              <a:rPr lang="fr-FR" dirty="0" err="1">
                <a:solidFill>
                  <a:schemeClr val="tx1"/>
                </a:solidFill>
              </a:rPr>
              <a:t>European</a:t>
            </a:r>
            <a:r>
              <a:rPr lang="fr-FR" dirty="0">
                <a:solidFill>
                  <a:schemeClr val="tx1"/>
                </a:solidFill>
              </a:rPr>
              <a:t> </a:t>
            </a:r>
            <a:r>
              <a:rPr lang="fr-FR" dirty="0" err="1">
                <a:solidFill>
                  <a:schemeClr val="tx1"/>
                </a:solidFill>
              </a:rPr>
              <a:t>Respiratory</a:t>
            </a:r>
            <a:r>
              <a:rPr lang="fr-FR" dirty="0">
                <a:solidFill>
                  <a:schemeClr val="tx1"/>
                </a:solidFill>
              </a:rPr>
              <a:t> Journal 2022 59: 2100396; DOI: 10.1183/13993003.00396-2021 </a:t>
            </a:r>
            <a:endParaRPr lang="en-US" dirty="0">
              <a:solidFill>
                <a:schemeClr val="tx1"/>
              </a:solidFill>
            </a:endParaRPr>
          </a:p>
        </p:txBody>
      </p:sp>
    </p:spTree>
    <p:extLst>
      <p:ext uri="{BB962C8B-B14F-4D97-AF65-F5344CB8AC3E}">
        <p14:creationId xmlns:p14="http://schemas.microsoft.com/office/powerpoint/2010/main" val="33611656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4EB337-410C-7B99-6F5E-34E8C4283BE2}"/>
              </a:ext>
            </a:extLst>
          </p:cNvPr>
          <p:cNvSpPr>
            <a:spLocks noGrp="1"/>
          </p:cNvSpPr>
          <p:nvPr>
            <p:ph type="title"/>
          </p:nvPr>
        </p:nvSpPr>
        <p:spPr/>
        <p:txBody>
          <a:bodyPr/>
          <a:lstStyle/>
          <a:p>
            <a:r>
              <a:rPr lang="en-US" dirty="0"/>
              <a:t>Discontinuing Xolair</a:t>
            </a:r>
          </a:p>
        </p:txBody>
      </p:sp>
      <p:sp>
        <p:nvSpPr>
          <p:cNvPr id="5" name="Content Placeholder 4">
            <a:extLst>
              <a:ext uri="{FF2B5EF4-FFF2-40B4-BE49-F238E27FC236}">
                <a16:creationId xmlns:a16="http://schemas.microsoft.com/office/drawing/2014/main" id="{99E769C4-5514-20D6-377F-CA6051F1C701}"/>
              </a:ext>
            </a:extLst>
          </p:cNvPr>
          <p:cNvSpPr>
            <a:spLocks noGrp="1"/>
          </p:cNvSpPr>
          <p:nvPr>
            <p:ph idx="1"/>
          </p:nvPr>
        </p:nvSpPr>
        <p:spPr/>
        <p:txBody>
          <a:bodyPr/>
          <a:lstStyle/>
          <a:p>
            <a:r>
              <a:rPr lang="en-US" dirty="0"/>
              <a:t>Recruited subjects who had been on Omalizumab for around 5 years</a:t>
            </a:r>
          </a:p>
          <a:p>
            <a:r>
              <a:rPr lang="en-US" dirty="0"/>
              <a:t>Subjects continuing Omalizumab had significantly better asthma control</a:t>
            </a:r>
          </a:p>
          <a:p>
            <a:r>
              <a:rPr lang="en-US" dirty="0" err="1"/>
              <a:t>Xport</a:t>
            </a:r>
            <a:r>
              <a:rPr lang="en-US" dirty="0"/>
              <a:t> study followed patients for one year</a:t>
            </a:r>
          </a:p>
          <a:p>
            <a:pPr lvl="1"/>
            <a:r>
              <a:rPr lang="en-US" dirty="0"/>
              <a:t>67% in Omalizumab group had no protocol-defined exacerbations</a:t>
            </a:r>
          </a:p>
          <a:p>
            <a:pPr lvl="2"/>
            <a:r>
              <a:rPr lang="en-US" dirty="0"/>
              <a:t>Does this indicate remission?</a:t>
            </a:r>
          </a:p>
          <a:p>
            <a:pPr lvl="1"/>
            <a:r>
              <a:rPr lang="en-US" dirty="0">
                <a:solidFill>
                  <a:srgbClr val="FF0000"/>
                </a:solidFill>
              </a:rPr>
              <a:t>47.7% in Placebo group</a:t>
            </a:r>
          </a:p>
          <a:p>
            <a:endParaRPr lang="en-US" dirty="0"/>
          </a:p>
        </p:txBody>
      </p:sp>
      <p:sp>
        <p:nvSpPr>
          <p:cNvPr id="2" name="Footer Placeholder 1">
            <a:extLst>
              <a:ext uri="{FF2B5EF4-FFF2-40B4-BE49-F238E27FC236}">
                <a16:creationId xmlns:a16="http://schemas.microsoft.com/office/drawing/2014/main" id="{473105DB-4C29-5232-E323-8BCCB6F2949B}"/>
              </a:ext>
            </a:extLst>
          </p:cNvPr>
          <p:cNvSpPr>
            <a:spLocks noGrp="1"/>
          </p:cNvSpPr>
          <p:nvPr>
            <p:ph type="ftr" sz="quarter" idx="11"/>
          </p:nvPr>
        </p:nvSpPr>
        <p:spPr>
          <a:xfrm>
            <a:off x="1811547" y="6254900"/>
            <a:ext cx="7230374" cy="475950"/>
          </a:xfrm>
        </p:spPr>
        <p:txBody>
          <a:bodyPr/>
          <a:lstStyle/>
          <a:p>
            <a:r>
              <a:rPr lang="en-US" dirty="0">
                <a:solidFill>
                  <a:schemeClr val="tx1"/>
                </a:solidFill>
              </a:rPr>
              <a:t>Ledford et </a:t>
            </a:r>
            <a:r>
              <a:rPr lang="en-US" dirty="0" err="1">
                <a:solidFill>
                  <a:schemeClr val="tx1"/>
                </a:solidFill>
              </a:rPr>
              <a:t>al,Journal</a:t>
            </a:r>
            <a:r>
              <a:rPr lang="en-US" dirty="0">
                <a:solidFill>
                  <a:schemeClr val="tx1"/>
                </a:solidFill>
              </a:rPr>
              <a:t> of Allergy and Clinical Immunology 2017 140162-169.e2DOI: (10.1016/j.jaci.2016.08.054) </a:t>
            </a:r>
          </a:p>
        </p:txBody>
      </p:sp>
    </p:spTree>
    <p:extLst>
      <p:ext uri="{BB962C8B-B14F-4D97-AF65-F5344CB8AC3E}">
        <p14:creationId xmlns:p14="http://schemas.microsoft.com/office/powerpoint/2010/main" val="27697745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1BC63-624D-AACE-7D4D-A248FC0E90CA}"/>
              </a:ext>
            </a:extLst>
          </p:cNvPr>
          <p:cNvSpPr>
            <a:spLocks noGrp="1"/>
          </p:cNvSpPr>
          <p:nvPr>
            <p:ph type="title"/>
          </p:nvPr>
        </p:nvSpPr>
        <p:spPr/>
        <p:txBody>
          <a:bodyPr/>
          <a:lstStyle/>
          <a:p>
            <a:r>
              <a:rPr lang="en-US" dirty="0"/>
              <a:t>Xolair discontinuation Symptom scores</a:t>
            </a:r>
            <a:br>
              <a:rPr lang="en-US" dirty="0"/>
            </a:br>
            <a:endParaRPr lang="en-US" dirty="0"/>
          </a:p>
        </p:txBody>
      </p:sp>
      <p:sp>
        <p:nvSpPr>
          <p:cNvPr id="3" name="Content Placeholder 2">
            <a:extLst>
              <a:ext uri="{FF2B5EF4-FFF2-40B4-BE49-F238E27FC236}">
                <a16:creationId xmlns:a16="http://schemas.microsoft.com/office/drawing/2014/main" id="{DA042EE4-5028-C4C4-3B4F-2F1B95058667}"/>
              </a:ext>
            </a:extLst>
          </p:cNvPr>
          <p:cNvSpPr>
            <a:spLocks noGrp="1"/>
          </p:cNvSpPr>
          <p:nvPr>
            <p:ph idx="1"/>
          </p:nvPr>
        </p:nvSpPr>
        <p:spPr/>
        <p:txBody>
          <a:bodyPr/>
          <a:lstStyle/>
          <a:p>
            <a:endParaRPr lang="en-US" dirty="0"/>
          </a:p>
        </p:txBody>
      </p:sp>
      <p:pic>
        <p:nvPicPr>
          <p:cNvPr id="4" name="Main graphic">
            <a:extLst>
              <a:ext uri="{FF2B5EF4-FFF2-40B4-BE49-F238E27FC236}">
                <a16:creationId xmlns:a16="http://schemas.microsoft.com/office/drawing/2014/main" id="{DCBF5C0C-D29C-FE93-5DED-BB72748B8B20}"/>
              </a:ext>
            </a:extLst>
          </p:cNvPr>
          <p:cNvPicPr/>
          <p:nvPr/>
        </p:nvPicPr>
        <p:blipFill>
          <a:blip r:embed="rId2"/>
          <a:stretch/>
        </p:blipFill>
        <p:spPr>
          <a:xfrm>
            <a:off x="2920980" y="1677060"/>
            <a:ext cx="6350040" cy="3503880"/>
          </a:xfrm>
          <a:prstGeom prst="rect">
            <a:avLst/>
          </a:prstGeom>
          <a:ln>
            <a:noFill/>
          </a:ln>
        </p:spPr>
      </p:pic>
      <p:sp>
        <p:nvSpPr>
          <p:cNvPr id="5" name="Footer Placeholder 4">
            <a:extLst>
              <a:ext uri="{FF2B5EF4-FFF2-40B4-BE49-F238E27FC236}">
                <a16:creationId xmlns:a16="http://schemas.microsoft.com/office/drawing/2014/main" id="{B59333E0-7CD2-FFB9-D5A6-665B1F0342A3}"/>
              </a:ext>
            </a:extLst>
          </p:cNvPr>
          <p:cNvSpPr>
            <a:spLocks noGrp="1"/>
          </p:cNvSpPr>
          <p:nvPr>
            <p:ph type="ftr" sz="quarter" idx="11"/>
          </p:nvPr>
        </p:nvSpPr>
        <p:spPr/>
        <p:txBody>
          <a:bodyPr/>
          <a:lstStyle/>
          <a:p>
            <a:r>
              <a:rPr lang="en-US" dirty="0">
                <a:solidFill>
                  <a:schemeClr val="tx1"/>
                </a:solidFill>
              </a:rPr>
              <a:t>Ledford et </a:t>
            </a:r>
            <a:r>
              <a:rPr lang="en-US" dirty="0" err="1">
                <a:solidFill>
                  <a:schemeClr val="tx1"/>
                </a:solidFill>
              </a:rPr>
              <a:t>al,Journal</a:t>
            </a:r>
            <a:r>
              <a:rPr lang="en-US" dirty="0">
                <a:solidFill>
                  <a:schemeClr val="tx1"/>
                </a:solidFill>
              </a:rPr>
              <a:t> of Allergy and Clinical Immunology 2017 140162-169.e2DOI: (10.1016/j.jaci.2016.08.054) </a:t>
            </a:r>
          </a:p>
        </p:txBody>
      </p:sp>
    </p:spTree>
    <p:extLst>
      <p:ext uri="{BB962C8B-B14F-4D97-AF65-F5344CB8AC3E}">
        <p14:creationId xmlns:p14="http://schemas.microsoft.com/office/powerpoint/2010/main" val="36671029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2DB9-9575-1B65-C9F5-1A68018503A9}"/>
              </a:ext>
            </a:extLst>
          </p:cNvPr>
          <p:cNvSpPr>
            <a:spLocks noGrp="1"/>
          </p:cNvSpPr>
          <p:nvPr>
            <p:ph type="title"/>
          </p:nvPr>
        </p:nvSpPr>
        <p:spPr/>
        <p:txBody>
          <a:bodyPr/>
          <a:lstStyle/>
          <a:p>
            <a:r>
              <a:rPr lang="en-US" dirty="0"/>
              <a:t>Time to first exacerbation after stopping Xolair</a:t>
            </a:r>
          </a:p>
        </p:txBody>
      </p:sp>
      <p:sp>
        <p:nvSpPr>
          <p:cNvPr id="3" name="Content Placeholder 2">
            <a:extLst>
              <a:ext uri="{FF2B5EF4-FFF2-40B4-BE49-F238E27FC236}">
                <a16:creationId xmlns:a16="http://schemas.microsoft.com/office/drawing/2014/main" id="{6766DE26-2CE5-9177-01FA-B885F08D226B}"/>
              </a:ext>
            </a:extLst>
          </p:cNvPr>
          <p:cNvSpPr>
            <a:spLocks noGrp="1"/>
          </p:cNvSpPr>
          <p:nvPr>
            <p:ph idx="1"/>
          </p:nvPr>
        </p:nvSpPr>
        <p:spPr/>
        <p:txBody>
          <a:bodyPr/>
          <a:lstStyle/>
          <a:p>
            <a:endParaRPr lang="en-US" dirty="0"/>
          </a:p>
        </p:txBody>
      </p:sp>
      <p:pic>
        <p:nvPicPr>
          <p:cNvPr id="4" name="Main graphic">
            <a:extLst>
              <a:ext uri="{FF2B5EF4-FFF2-40B4-BE49-F238E27FC236}">
                <a16:creationId xmlns:a16="http://schemas.microsoft.com/office/drawing/2014/main" id="{EBBE6235-B3DD-FAC7-A105-209D8C20889E}"/>
              </a:ext>
            </a:extLst>
          </p:cNvPr>
          <p:cNvPicPr/>
          <p:nvPr/>
        </p:nvPicPr>
        <p:blipFill>
          <a:blip r:embed="rId2"/>
          <a:stretch/>
        </p:blipFill>
        <p:spPr>
          <a:xfrm>
            <a:off x="2920980" y="1847160"/>
            <a:ext cx="6350040" cy="3163680"/>
          </a:xfrm>
          <a:prstGeom prst="rect">
            <a:avLst/>
          </a:prstGeom>
          <a:ln>
            <a:noFill/>
          </a:ln>
        </p:spPr>
      </p:pic>
      <p:sp>
        <p:nvSpPr>
          <p:cNvPr id="5" name="Footer Placeholder 4">
            <a:extLst>
              <a:ext uri="{FF2B5EF4-FFF2-40B4-BE49-F238E27FC236}">
                <a16:creationId xmlns:a16="http://schemas.microsoft.com/office/drawing/2014/main" id="{10788FF8-4263-31E3-3222-79B9E423EF45}"/>
              </a:ext>
            </a:extLst>
          </p:cNvPr>
          <p:cNvSpPr>
            <a:spLocks noGrp="1"/>
          </p:cNvSpPr>
          <p:nvPr>
            <p:ph type="ftr" sz="quarter" idx="11"/>
          </p:nvPr>
        </p:nvSpPr>
        <p:spPr/>
        <p:txBody>
          <a:bodyPr/>
          <a:lstStyle/>
          <a:p>
            <a:r>
              <a:rPr lang="en-US" dirty="0">
                <a:solidFill>
                  <a:schemeClr val="tx1"/>
                </a:solidFill>
              </a:rPr>
              <a:t>Ledford et </a:t>
            </a:r>
            <a:r>
              <a:rPr lang="en-US" dirty="0" err="1">
                <a:solidFill>
                  <a:schemeClr val="tx1"/>
                </a:solidFill>
              </a:rPr>
              <a:t>al,Journal</a:t>
            </a:r>
            <a:r>
              <a:rPr lang="en-US" dirty="0">
                <a:solidFill>
                  <a:schemeClr val="tx1"/>
                </a:solidFill>
              </a:rPr>
              <a:t> of Allergy and Clinical Immunology 2017 140162-169.e2DOI: (10.1016/j.jaci.2016.08.054) </a:t>
            </a:r>
          </a:p>
        </p:txBody>
      </p:sp>
    </p:spTree>
    <p:extLst>
      <p:ext uri="{BB962C8B-B14F-4D97-AF65-F5344CB8AC3E}">
        <p14:creationId xmlns:p14="http://schemas.microsoft.com/office/powerpoint/2010/main" val="8212531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07AE-B1FA-20F1-3BBD-2096100581BD}"/>
              </a:ext>
            </a:extLst>
          </p:cNvPr>
          <p:cNvSpPr>
            <a:spLocks noGrp="1"/>
          </p:cNvSpPr>
          <p:nvPr>
            <p:ph type="title"/>
          </p:nvPr>
        </p:nvSpPr>
        <p:spPr/>
        <p:txBody>
          <a:bodyPr>
            <a:normAutofit fontScale="90000"/>
          </a:bodyPr>
          <a:lstStyle/>
          <a:p>
            <a:r>
              <a:rPr lang="en-US" b="1" dirty="0"/>
              <a:t>Quantitative and qualitative methods of evaluating response to biologics in severe asthma patients: Results from a real-world study</a:t>
            </a:r>
          </a:p>
        </p:txBody>
      </p:sp>
      <p:sp>
        <p:nvSpPr>
          <p:cNvPr id="3" name="Content Placeholder 2">
            <a:extLst>
              <a:ext uri="{FF2B5EF4-FFF2-40B4-BE49-F238E27FC236}">
                <a16:creationId xmlns:a16="http://schemas.microsoft.com/office/drawing/2014/main" id="{F96C05AC-421C-63E3-4582-A45D8A7059E3}"/>
              </a:ext>
            </a:extLst>
          </p:cNvPr>
          <p:cNvSpPr>
            <a:spLocks noGrp="1"/>
          </p:cNvSpPr>
          <p:nvPr>
            <p:ph idx="1"/>
          </p:nvPr>
        </p:nvSpPr>
        <p:spPr>
          <a:xfrm>
            <a:off x="838200" y="2274199"/>
            <a:ext cx="10515600" cy="4351338"/>
          </a:xfrm>
        </p:spPr>
        <p:txBody>
          <a:bodyPr>
            <a:normAutofit/>
          </a:bodyPr>
          <a:lstStyle/>
          <a:p>
            <a:r>
              <a:rPr lang="en-US" sz="2400" dirty="0">
                <a:latin typeface="helvetica" panose="020B0604020202020204" pitchFamily="34" charset="0"/>
              </a:rPr>
              <a:t>A</a:t>
            </a:r>
            <a:r>
              <a:rPr lang="en-US" sz="2400" b="0" i="0" dirty="0">
                <a:effectLst/>
                <a:latin typeface="helvetica" panose="020B0604020202020204" pitchFamily="34" charset="0"/>
              </a:rPr>
              <a:t>dequate measurement of the response to biologics in a holistic manner that integrates clinical variables of interest and quality of life is needed, particularly in identifying super-responder patients (SR)</a:t>
            </a:r>
          </a:p>
          <a:p>
            <a:pPr algn="l"/>
            <a:r>
              <a:rPr lang="en-US" sz="2400" b="0" i="0" dirty="0">
                <a:effectLst/>
                <a:latin typeface="helvetica" panose="020B0604020202020204" pitchFamily="34" charset="0"/>
              </a:rPr>
              <a:t>Upham et al</a:t>
            </a:r>
            <a:r>
              <a:rPr lang="en-US" sz="2400" baseline="30000" dirty="0">
                <a:latin typeface="helvetica" panose="020B0604020202020204" pitchFamily="34" charset="0"/>
              </a:rPr>
              <a:t>. </a:t>
            </a:r>
            <a:r>
              <a:rPr lang="en-US" sz="2400" b="0" i="0" dirty="0">
                <a:effectLst/>
                <a:latin typeface="helvetica" panose="020B0604020202020204" pitchFamily="34" charset="0"/>
              </a:rPr>
              <a:t>described a questionnaire to evaluate the achievement of clinical hallmarks, particularly trying to identify SRs. </a:t>
            </a:r>
          </a:p>
          <a:p>
            <a:pPr algn="l"/>
            <a:r>
              <a:rPr lang="en-US" sz="2400" b="0" i="0" dirty="0">
                <a:effectLst/>
                <a:latin typeface="helvetica" panose="020B0604020202020204" pitchFamily="34" charset="0"/>
              </a:rPr>
              <a:t>At least 2 major criteria (exacerbation elimination, major improvement in asthma control, or cessation of maintenance oral corticosteroids [OCS]) and 1 minor criterion (75% exacerbation reduction, Asthma Control Test [ACT] &gt;19, or ≥500 mL improvement in forced expiratory volume in the first second [FEV</a:t>
            </a:r>
            <a:r>
              <a:rPr lang="en-US" sz="2400" b="0" i="0" baseline="-25000" dirty="0">
                <a:effectLst/>
                <a:latin typeface="helvetica" panose="020B0604020202020204" pitchFamily="34" charset="0"/>
              </a:rPr>
              <a:t>1</a:t>
            </a:r>
            <a:r>
              <a:rPr lang="en-US" sz="2400" b="0" i="0" dirty="0">
                <a:effectLst/>
                <a:latin typeface="helvetica" panose="020B0604020202020204" pitchFamily="34" charset="0"/>
              </a:rPr>
              <a:t>]) should be fulfilled.</a:t>
            </a:r>
            <a:endParaRPr lang="en-US" sz="2400" dirty="0"/>
          </a:p>
        </p:txBody>
      </p:sp>
      <p:sp>
        <p:nvSpPr>
          <p:cNvPr id="4" name="Footer Placeholder 3">
            <a:extLst>
              <a:ext uri="{FF2B5EF4-FFF2-40B4-BE49-F238E27FC236}">
                <a16:creationId xmlns:a16="http://schemas.microsoft.com/office/drawing/2014/main" id="{6EDE52E9-BF22-DB6E-4A06-2404084AB487}"/>
              </a:ext>
            </a:extLst>
          </p:cNvPr>
          <p:cNvSpPr>
            <a:spLocks noGrp="1"/>
          </p:cNvSpPr>
          <p:nvPr>
            <p:ph type="ftr" sz="quarter" idx="11"/>
          </p:nvPr>
        </p:nvSpPr>
        <p:spPr>
          <a:xfrm>
            <a:off x="1656272" y="6356350"/>
            <a:ext cx="6497128" cy="365125"/>
          </a:xfrm>
        </p:spPr>
        <p:txBody>
          <a:bodyPr/>
          <a:lstStyle/>
          <a:p>
            <a:r>
              <a:rPr lang="fr-FR" dirty="0" err="1">
                <a:solidFill>
                  <a:schemeClr val="tx1"/>
                </a:solidFill>
              </a:rPr>
              <a:t>Estravis</a:t>
            </a:r>
            <a:r>
              <a:rPr lang="fr-FR" dirty="0">
                <a:solidFill>
                  <a:schemeClr val="tx1"/>
                </a:solidFill>
              </a:rPr>
              <a:t> M et al, J </a:t>
            </a:r>
            <a:r>
              <a:rPr lang="fr-FR" dirty="0" err="1">
                <a:solidFill>
                  <a:schemeClr val="tx1"/>
                </a:solidFill>
              </a:rPr>
              <a:t>allergy</a:t>
            </a:r>
            <a:r>
              <a:rPr lang="fr-FR" dirty="0">
                <a:solidFill>
                  <a:schemeClr val="tx1"/>
                </a:solidFill>
              </a:rPr>
              <a:t> Clin </a:t>
            </a:r>
            <a:r>
              <a:rPr lang="fr-FR" dirty="0" err="1">
                <a:solidFill>
                  <a:schemeClr val="tx1"/>
                </a:solidFill>
              </a:rPr>
              <a:t>Immunol</a:t>
            </a:r>
            <a:r>
              <a:rPr lang="fr-FR" dirty="0">
                <a:solidFill>
                  <a:schemeClr val="tx1"/>
                </a:solidFill>
              </a:rPr>
              <a:t> </a:t>
            </a:r>
            <a:r>
              <a:rPr lang="fr-FR" dirty="0" err="1">
                <a:solidFill>
                  <a:schemeClr val="tx1"/>
                </a:solidFill>
              </a:rPr>
              <a:t>Pract;https</a:t>
            </a:r>
            <a:r>
              <a:rPr lang="fr-FR" dirty="0">
                <a:solidFill>
                  <a:schemeClr val="tx1"/>
                </a:solidFill>
              </a:rPr>
              <a:t>://doi.org/10.1016/j.jaip.2022.11.009</a:t>
            </a:r>
            <a:endParaRPr lang="en-US" dirty="0">
              <a:solidFill>
                <a:schemeClr val="tx1"/>
              </a:solidFill>
            </a:endParaRPr>
          </a:p>
        </p:txBody>
      </p:sp>
    </p:spTree>
    <p:extLst>
      <p:ext uri="{BB962C8B-B14F-4D97-AF65-F5344CB8AC3E}">
        <p14:creationId xmlns:p14="http://schemas.microsoft.com/office/powerpoint/2010/main" val="35177634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4D8F-3D28-718B-0FBD-208D9CC8F258}"/>
              </a:ext>
            </a:extLst>
          </p:cNvPr>
          <p:cNvSpPr>
            <a:spLocks noGrp="1"/>
          </p:cNvSpPr>
          <p:nvPr>
            <p:ph type="title"/>
          </p:nvPr>
        </p:nvSpPr>
        <p:spPr>
          <a:xfrm>
            <a:off x="838200" y="215890"/>
            <a:ext cx="10515600" cy="1325563"/>
          </a:xfrm>
        </p:spPr>
        <p:txBody>
          <a:bodyPr>
            <a:noAutofit/>
          </a:bodyPr>
          <a:lstStyle/>
          <a:p>
            <a:r>
              <a:rPr lang="en-US" sz="3600" b="1" dirty="0"/>
              <a:t>Quantitative and qualitative methods of evaluating response to biologics in severe asthma patients: Results from a real-world study</a:t>
            </a:r>
          </a:p>
        </p:txBody>
      </p:sp>
      <p:sp>
        <p:nvSpPr>
          <p:cNvPr id="4" name="Content Placeholder 3">
            <a:extLst>
              <a:ext uri="{FF2B5EF4-FFF2-40B4-BE49-F238E27FC236}">
                <a16:creationId xmlns:a16="http://schemas.microsoft.com/office/drawing/2014/main" id="{5D5E135F-5006-D99C-0D58-A6DB849BFE16}"/>
              </a:ext>
            </a:extLst>
          </p:cNvPr>
          <p:cNvSpPr>
            <a:spLocks noGrp="1"/>
          </p:cNvSpPr>
          <p:nvPr>
            <p:ph idx="1"/>
          </p:nvPr>
        </p:nvSpPr>
        <p:spPr>
          <a:xfrm>
            <a:off x="838200" y="1923524"/>
            <a:ext cx="10515600" cy="4351338"/>
          </a:xfrm>
        </p:spPr>
        <p:txBody>
          <a:bodyPr/>
          <a:lstStyle/>
          <a:p>
            <a:endParaRPr lang="en-US" dirty="0"/>
          </a:p>
        </p:txBody>
      </p:sp>
      <p:sp>
        <p:nvSpPr>
          <p:cNvPr id="6" name="Footer Placeholder 5">
            <a:extLst>
              <a:ext uri="{FF2B5EF4-FFF2-40B4-BE49-F238E27FC236}">
                <a16:creationId xmlns:a16="http://schemas.microsoft.com/office/drawing/2014/main" id="{CE476D77-486D-AE47-C037-B9191CE157F1}"/>
              </a:ext>
            </a:extLst>
          </p:cNvPr>
          <p:cNvSpPr>
            <a:spLocks noGrp="1"/>
          </p:cNvSpPr>
          <p:nvPr>
            <p:ph type="ftr" sz="quarter" idx="11"/>
          </p:nvPr>
        </p:nvSpPr>
        <p:spPr>
          <a:xfrm>
            <a:off x="1302589" y="6356350"/>
            <a:ext cx="6850811" cy="365125"/>
          </a:xfrm>
        </p:spPr>
        <p:txBody>
          <a:bodyPr/>
          <a:lstStyle/>
          <a:p>
            <a:r>
              <a:rPr lang="fr-FR" dirty="0" err="1">
                <a:solidFill>
                  <a:schemeClr val="tx1"/>
                </a:solidFill>
              </a:rPr>
              <a:t>Estravis</a:t>
            </a:r>
            <a:r>
              <a:rPr lang="fr-FR" dirty="0">
                <a:solidFill>
                  <a:schemeClr val="tx1"/>
                </a:solidFill>
              </a:rPr>
              <a:t> M et al, J </a:t>
            </a:r>
            <a:r>
              <a:rPr lang="fr-FR" dirty="0" err="1">
                <a:solidFill>
                  <a:schemeClr val="tx1"/>
                </a:solidFill>
              </a:rPr>
              <a:t>allergy</a:t>
            </a:r>
            <a:r>
              <a:rPr lang="fr-FR" dirty="0">
                <a:solidFill>
                  <a:schemeClr val="tx1"/>
                </a:solidFill>
              </a:rPr>
              <a:t> Clin </a:t>
            </a:r>
            <a:r>
              <a:rPr lang="fr-FR" dirty="0" err="1">
                <a:solidFill>
                  <a:schemeClr val="tx1"/>
                </a:solidFill>
              </a:rPr>
              <a:t>Immunol</a:t>
            </a:r>
            <a:r>
              <a:rPr lang="fr-FR" dirty="0">
                <a:solidFill>
                  <a:schemeClr val="tx1"/>
                </a:solidFill>
              </a:rPr>
              <a:t> </a:t>
            </a:r>
            <a:r>
              <a:rPr lang="fr-FR" dirty="0" err="1">
                <a:solidFill>
                  <a:schemeClr val="tx1"/>
                </a:solidFill>
              </a:rPr>
              <a:t>Pract;https</a:t>
            </a:r>
            <a:r>
              <a:rPr lang="fr-FR" dirty="0">
                <a:solidFill>
                  <a:schemeClr val="tx1"/>
                </a:solidFill>
              </a:rPr>
              <a:t>://doi.org/10.1016/j.jaip.2022.11.009</a:t>
            </a:r>
            <a:endParaRPr lang="en-US" dirty="0">
              <a:solidFill>
                <a:schemeClr val="tx1"/>
              </a:solidFill>
            </a:endParaRPr>
          </a:p>
        </p:txBody>
      </p:sp>
      <p:sp>
        <p:nvSpPr>
          <p:cNvPr id="5" name="TextBox 4">
            <a:extLst>
              <a:ext uri="{FF2B5EF4-FFF2-40B4-BE49-F238E27FC236}">
                <a16:creationId xmlns:a16="http://schemas.microsoft.com/office/drawing/2014/main" id="{7E9E4441-90D7-6D65-4422-73E170E41820}"/>
              </a:ext>
            </a:extLst>
          </p:cNvPr>
          <p:cNvSpPr txBox="1"/>
          <p:nvPr/>
        </p:nvSpPr>
        <p:spPr>
          <a:xfrm>
            <a:off x="931653" y="1541453"/>
            <a:ext cx="8149805" cy="4893647"/>
          </a:xfrm>
          <a:prstGeom prst="rect">
            <a:avLst/>
          </a:prstGeom>
          <a:noFill/>
        </p:spPr>
        <p:txBody>
          <a:bodyPr wrap="square">
            <a:spAutoFit/>
          </a:bodyPr>
          <a:lstStyle/>
          <a:p>
            <a:pPr marL="342900" indent="-342900" algn="l">
              <a:buFont typeface="Arial" panose="020B0604020202020204" pitchFamily="34" charset="0"/>
              <a:buChar char="•"/>
            </a:pPr>
            <a:r>
              <a:rPr lang="en-US" sz="2400" b="0" i="0" dirty="0">
                <a:effectLst/>
                <a:latin typeface="helvetica" panose="020B0604020202020204" pitchFamily="34" charset="0"/>
              </a:rPr>
              <a:t>  Following the SR consensus criteria, 59.4% of the patients were considered SR and 40.6% were non-SR. According to the clinical data, the SR group showed an average FEOS score of 96.8% ± 7.6%, and the non-SR group showed an average score of 80.3% ± 16.8%. </a:t>
            </a:r>
          </a:p>
          <a:p>
            <a:pPr marL="342900" indent="-342900" algn="l">
              <a:buFont typeface="Arial" panose="020B0604020202020204" pitchFamily="34" charset="0"/>
              <a:buChar char="•"/>
            </a:pPr>
            <a:endParaRPr lang="en-US" sz="2400" b="0" i="0" dirty="0">
              <a:effectLst/>
              <a:latin typeface="helvetica" panose="020B0604020202020204" pitchFamily="34" charset="0"/>
            </a:endParaRPr>
          </a:p>
          <a:p>
            <a:pPr marL="342900" indent="-342900" algn="l">
              <a:buFont typeface="Arial" panose="020B0604020202020204" pitchFamily="34" charset="0"/>
              <a:buChar char="•"/>
            </a:pPr>
            <a:r>
              <a:rPr lang="en-US" sz="2400" b="0" i="0" dirty="0">
                <a:effectLst/>
                <a:latin typeface="helvetica" panose="020B0604020202020204" pitchFamily="34" charset="0"/>
              </a:rPr>
              <a:t>This percentage of SRs in our series is high compared with similar real-world studies.</a:t>
            </a:r>
          </a:p>
          <a:p>
            <a:pPr algn="l"/>
            <a:endParaRPr lang="en-US" sz="2400" b="0" i="0" dirty="0">
              <a:effectLst/>
              <a:latin typeface="helvetica" panose="020B0604020202020204" pitchFamily="34" charset="0"/>
            </a:endParaRPr>
          </a:p>
          <a:p>
            <a:pPr marL="342900" indent="-342900">
              <a:buFont typeface="Arial" panose="020B0604020202020204" pitchFamily="34" charset="0"/>
              <a:buChar char="•"/>
            </a:pPr>
            <a:r>
              <a:rPr lang="en-US" sz="2400" b="0" i="0" dirty="0">
                <a:effectLst/>
                <a:latin typeface="helvetica" panose="020B0604020202020204" pitchFamily="34" charset="0"/>
              </a:rPr>
              <a:t> Two factors that could have influenced the ratio of SRs are the high mean levels of eosinophils and the presence of nasal polyposis (NP), which are the factors associated with better response to T2 biologics</a:t>
            </a:r>
            <a:endParaRPr lang="en-US" sz="2400" dirty="0"/>
          </a:p>
        </p:txBody>
      </p:sp>
    </p:spTree>
    <p:extLst>
      <p:ext uri="{BB962C8B-B14F-4D97-AF65-F5344CB8AC3E}">
        <p14:creationId xmlns:p14="http://schemas.microsoft.com/office/powerpoint/2010/main" val="2526862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EED85-1955-4153-BFCD-C08309C182A3}"/>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F504B433-CCB5-418B-935B-4C4D5F3BA4C8}"/>
              </a:ext>
            </a:extLst>
          </p:cNvPr>
          <p:cNvSpPr>
            <a:spLocks noGrp="1"/>
          </p:cNvSpPr>
          <p:nvPr>
            <p:ph type="ftr" sz="quarter" idx="11"/>
          </p:nvPr>
        </p:nvSpPr>
        <p:spPr/>
        <p:txBody>
          <a:bodyPr/>
          <a:lstStyle/>
          <a:p>
            <a:r>
              <a:rPr lang="fr-FR" b="1" dirty="0" err="1">
                <a:solidFill>
                  <a:schemeClr val="tx1"/>
                </a:solidFill>
              </a:rPr>
              <a:t>Pavord</a:t>
            </a:r>
            <a:r>
              <a:rPr lang="fr-FR" b="1" dirty="0">
                <a:solidFill>
                  <a:schemeClr val="tx1"/>
                </a:solidFill>
              </a:rPr>
              <a:t> et al, J </a:t>
            </a:r>
            <a:r>
              <a:rPr lang="fr-FR" b="1" dirty="0" err="1">
                <a:solidFill>
                  <a:schemeClr val="tx1"/>
                </a:solidFill>
              </a:rPr>
              <a:t>Allergy</a:t>
            </a:r>
            <a:r>
              <a:rPr lang="fr-FR" b="1" dirty="0">
                <a:solidFill>
                  <a:schemeClr val="tx1"/>
                </a:solidFill>
              </a:rPr>
              <a:t> Clin </a:t>
            </a:r>
            <a:r>
              <a:rPr lang="fr-FR" b="1" dirty="0" err="1">
                <a:solidFill>
                  <a:schemeClr val="tx1"/>
                </a:solidFill>
              </a:rPr>
              <a:t>Immunol</a:t>
            </a:r>
            <a:r>
              <a:rPr lang="fr-FR" b="1" dirty="0">
                <a:solidFill>
                  <a:schemeClr val="tx1"/>
                </a:solidFill>
              </a:rPr>
              <a:t> </a:t>
            </a:r>
            <a:r>
              <a:rPr lang="fr-FR" b="1" dirty="0" err="1">
                <a:solidFill>
                  <a:schemeClr val="tx1"/>
                </a:solidFill>
              </a:rPr>
              <a:t>Pract</a:t>
            </a:r>
            <a:r>
              <a:rPr lang="fr-FR" b="1" dirty="0">
                <a:solidFill>
                  <a:schemeClr val="tx1"/>
                </a:solidFill>
              </a:rPr>
              <a:t> 2022;10:410-9</a:t>
            </a:r>
            <a:endParaRPr lang="en-US" b="1" dirty="0">
              <a:solidFill>
                <a:schemeClr val="tx1"/>
              </a:solidFill>
            </a:endParaRPr>
          </a:p>
        </p:txBody>
      </p:sp>
      <p:pic>
        <p:nvPicPr>
          <p:cNvPr id="1026" name="Picture 2" descr="Figure thumbnail gr1">
            <a:extLst>
              <a:ext uri="{FF2B5EF4-FFF2-40B4-BE49-F238E27FC236}">
                <a16:creationId xmlns:a16="http://schemas.microsoft.com/office/drawing/2014/main" id="{50F1DA21-1DF5-4707-A23D-60AA43730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702274"/>
            <a:ext cx="10015731" cy="545345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BDEC4F9-641D-47C0-86BE-EB7AA719B993}"/>
                  </a:ext>
                </a:extLst>
              </p14:cNvPr>
              <p14:cNvContentPartPr/>
              <p14:nvPr/>
            </p14:nvContentPartPr>
            <p14:xfrm>
              <a:off x="2717171" y="2372257"/>
              <a:ext cx="211320" cy="419760"/>
            </p14:xfrm>
          </p:contentPart>
        </mc:Choice>
        <mc:Fallback xmlns="">
          <p:pic>
            <p:nvPicPr>
              <p:cNvPr id="4" name="Ink 3">
                <a:extLst>
                  <a:ext uri="{FF2B5EF4-FFF2-40B4-BE49-F238E27FC236}">
                    <a16:creationId xmlns:a16="http://schemas.microsoft.com/office/drawing/2014/main" id="{4BDEC4F9-641D-47C0-86BE-EB7AA719B993}"/>
                  </a:ext>
                </a:extLst>
              </p:cNvPr>
              <p:cNvPicPr/>
              <p:nvPr/>
            </p:nvPicPr>
            <p:blipFill>
              <a:blip r:embed="rId4"/>
              <a:stretch>
                <a:fillRect/>
              </a:stretch>
            </p:blipFill>
            <p:spPr>
              <a:xfrm>
                <a:off x="2699171" y="2354257"/>
                <a:ext cx="24696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C3D3E4E7-D507-41B2-A622-E8BE3045918F}"/>
                  </a:ext>
                </a:extLst>
              </p14:cNvPr>
              <p14:cNvContentPartPr/>
              <p14:nvPr/>
            </p14:nvContentPartPr>
            <p14:xfrm>
              <a:off x="2775851" y="2372257"/>
              <a:ext cx="165960" cy="343800"/>
            </p14:xfrm>
          </p:contentPart>
        </mc:Choice>
        <mc:Fallback xmlns="">
          <p:pic>
            <p:nvPicPr>
              <p:cNvPr id="5" name="Ink 4">
                <a:extLst>
                  <a:ext uri="{FF2B5EF4-FFF2-40B4-BE49-F238E27FC236}">
                    <a16:creationId xmlns:a16="http://schemas.microsoft.com/office/drawing/2014/main" id="{C3D3E4E7-D507-41B2-A622-E8BE3045918F}"/>
                  </a:ext>
                </a:extLst>
              </p:cNvPr>
              <p:cNvPicPr/>
              <p:nvPr/>
            </p:nvPicPr>
            <p:blipFill>
              <a:blip r:embed="rId6"/>
              <a:stretch>
                <a:fillRect/>
              </a:stretch>
            </p:blipFill>
            <p:spPr>
              <a:xfrm>
                <a:off x="2758211" y="2354257"/>
                <a:ext cx="201600" cy="379440"/>
              </a:xfrm>
              <a:prstGeom prst="rect">
                <a:avLst/>
              </a:prstGeom>
            </p:spPr>
          </p:pic>
        </mc:Fallback>
      </mc:AlternateContent>
      <p:grpSp>
        <p:nvGrpSpPr>
          <p:cNvPr id="9" name="Group 8">
            <a:extLst>
              <a:ext uri="{FF2B5EF4-FFF2-40B4-BE49-F238E27FC236}">
                <a16:creationId xmlns:a16="http://schemas.microsoft.com/office/drawing/2014/main" id="{1D49AB0B-73DE-4F2A-8AEA-8C37C276533D}"/>
              </a:ext>
            </a:extLst>
          </p:cNvPr>
          <p:cNvGrpSpPr/>
          <p:nvPr/>
        </p:nvGrpSpPr>
        <p:grpSpPr>
          <a:xfrm>
            <a:off x="9135251" y="2648377"/>
            <a:ext cx="256320" cy="200160"/>
            <a:chOff x="9135251" y="2648377"/>
            <a:chExt cx="256320" cy="200160"/>
          </a:xfrm>
        </p:grpSpPr>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2A9C1396-4410-4FA1-A178-9648197ADA7A}"/>
                    </a:ext>
                  </a:extLst>
                </p14:cNvPr>
                <p14:cNvContentPartPr/>
                <p14:nvPr/>
              </p14:nvContentPartPr>
              <p14:xfrm>
                <a:off x="9135251" y="2648377"/>
                <a:ext cx="256320" cy="200160"/>
              </p14:xfrm>
            </p:contentPart>
          </mc:Choice>
          <mc:Fallback xmlns="">
            <p:pic>
              <p:nvPicPr>
                <p:cNvPr id="7" name="Ink 6">
                  <a:extLst>
                    <a:ext uri="{FF2B5EF4-FFF2-40B4-BE49-F238E27FC236}">
                      <a16:creationId xmlns:a16="http://schemas.microsoft.com/office/drawing/2014/main" id="{2A9C1396-4410-4FA1-A178-9648197ADA7A}"/>
                    </a:ext>
                  </a:extLst>
                </p:cNvPr>
                <p:cNvPicPr/>
                <p:nvPr/>
              </p:nvPicPr>
              <p:blipFill>
                <a:blip r:embed="rId8"/>
                <a:stretch>
                  <a:fillRect/>
                </a:stretch>
              </p:blipFill>
              <p:spPr>
                <a:xfrm>
                  <a:off x="9117251" y="2630377"/>
                  <a:ext cx="2919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9F891DEE-9141-4884-8825-FDF2B5844517}"/>
                    </a:ext>
                  </a:extLst>
                </p14:cNvPr>
                <p14:cNvContentPartPr/>
                <p14:nvPr/>
              </p14:nvContentPartPr>
              <p14:xfrm>
                <a:off x="9225251" y="2665657"/>
                <a:ext cx="151920" cy="115920"/>
              </p14:xfrm>
            </p:contentPart>
          </mc:Choice>
          <mc:Fallback xmlns="">
            <p:pic>
              <p:nvPicPr>
                <p:cNvPr id="8" name="Ink 7">
                  <a:extLst>
                    <a:ext uri="{FF2B5EF4-FFF2-40B4-BE49-F238E27FC236}">
                      <a16:creationId xmlns:a16="http://schemas.microsoft.com/office/drawing/2014/main" id="{9F891DEE-9141-4884-8825-FDF2B5844517}"/>
                    </a:ext>
                  </a:extLst>
                </p:cNvPr>
                <p:cNvPicPr/>
                <p:nvPr/>
              </p:nvPicPr>
              <p:blipFill>
                <a:blip r:embed="rId10"/>
                <a:stretch>
                  <a:fillRect/>
                </a:stretch>
              </p:blipFill>
              <p:spPr>
                <a:xfrm>
                  <a:off x="9207251" y="2647657"/>
                  <a:ext cx="187560" cy="15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E1EA64FE-82B7-4F67-A21C-83D3F138F9A1}"/>
                  </a:ext>
                </a:extLst>
              </p14:cNvPr>
              <p14:cNvContentPartPr/>
              <p14:nvPr/>
            </p14:nvContentPartPr>
            <p14:xfrm>
              <a:off x="1138571" y="3657457"/>
              <a:ext cx="360" cy="360"/>
            </p14:xfrm>
          </p:contentPart>
        </mc:Choice>
        <mc:Fallback xmlns="">
          <p:pic>
            <p:nvPicPr>
              <p:cNvPr id="10" name="Ink 9">
                <a:extLst>
                  <a:ext uri="{FF2B5EF4-FFF2-40B4-BE49-F238E27FC236}">
                    <a16:creationId xmlns:a16="http://schemas.microsoft.com/office/drawing/2014/main" id="{E1EA64FE-82B7-4F67-A21C-83D3F138F9A1}"/>
                  </a:ext>
                </a:extLst>
              </p:cNvPr>
              <p:cNvPicPr/>
              <p:nvPr/>
            </p:nvPicPr>
            <p:blipFill>
              <a:blip r:embed="rId12"/>
              <a:stretch>
                <a:fillRect/>
              </a:stretch>
            </p:blipFill>
            <p:spPr>
              <a:xfrm>
                <a:off x="1120571" y="3639457"/>
                <a:ext cx="36000" cy="36000"/>
              </a:xfrm>
              <a:prstGeom prst="rect">
                <a:avLst/>
              </a:prstGeom>
            </p:spPr>
          </p:pic>
        </mc:Fallback>
      </mc:AlternateContent>
      <p:sp>
        <p:nvSpPr>
          <p:cNvPr id="11" name="TextBox 10">
            <a:extLst>
              <a:ext uri="{FF2B5EF4-FFF2-40B4-BE49-F238E27FC236}">
                <a16:creationId xmlns:a16="http://schemas.microsoft.com/office/drawing/2014/main" id="{CAE44F2E-BABE-4E9B-99DD-ECD41D0D7BF9}"/>
              </a:ext>
            </a:extLst>
          </p:cNvPr>
          <p:cNvSpPr txBox="1"/>
          <p:nvPr/>
        </p:nvSpPr>
        <p:spPr>
          <a:xfrm>
            <a:off x="1043797" y="3657457"/>
            <a:ext cx="1104180" cy="369332"/>
          </a:xfrm>
          <a:prstGeom prst="rect">
            <a:avLst/>
          </a:prstGeom>
          <a:noFill/>
        </p:spPr>
        <p:txBody>
          <a:bodyPr wrap="square" rtlCol="0">
            <a:spAutoFit/>
          </a:bodyPr>
          <a:lstStyle/>
          <a:p>
            <a:r>
              <a:rPr lang="en-US" b="1" dirty="0">
                <a:solidFill>
                  <a:srgbClr val="B02087"/>
                </a:solidFill>
              </a:rPr>
              <a:t>Anti TSLP</a:t>
            </a:r>
          </a:p>
        </p:txBody>
      </p:sp>
    </p:spTree>
    <p:extLst>
      <p:ext uri="{BB962C8B-B14F-4D97-AF65-F5344CB8AC3E}">
        <p14:creationId xmlns:p14="http://schemas.microsoft.com/office/powerpoint/2010/main" val="42011836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7BE1C-2A49-AB22-5CBC-E6E6A6A91498}"/>
              </a:ext>
            </a:extLst>
          </p:cNvPr>
          <p:cNvSpPr>
            <a:spLocks noGrp="1"/>
          </p:cNvSpPr>
          <p:nvPr>
            <p:ph type="title"/>
          </p:nvPr>
        </p:nvSpPr>
        <p:spPr/>
        <p:txBody>
          <a:bodyPr>
            <a:noAutofit/>
          </a:bodyPr>
          <a:lstStyle/>
          <a:p>
            <a:r>
              <a:rPr lang="en-US" sz="3600" b="1" dirty="0"/>
              <a:t>Quantitative and qualitative methods of evaluating response to biologics in severe asthma patients: Results from a real-world study</a:t>
            </a:r>
          </a:p>
        </p:txBody>
      </p:sp>
      <p:sp>
        <p:nvSpPr>
          <p:cNvPr id="3" name="Content Placeholder 2">
            <a:extLst>
              <a:ext uri="{FF2B5EF4-FFF2-40B4-BE49-F238E27FC236}">
                <a16:creationId xmlns:a16="http://schemas.microsoft.com/office/drawing/2014/main" id="{DF57A5A8-888A-8A04-594B-2961094F2F62}"/>
              </a:ext>
            </a:extLst>
          </p:cNvPr>
          <p:cNvSpPr>
            <a:spLocks noGrp="1"/>
          </p:cNvSpPr>
          <p:nvPr>
            <p:ph idx="1"/>
          </p:nvPr>
        </p:nvSpPr>
        <p:spPr/>
        <p:txBody>
          <a:bodyPr/>
          <a:lstStyle/>
          <a:p>
            <a:endParaRPr lang="en-US" dirty="0"/>
          </a:p>
          <a:p>
            <a:r>
              <a:rPr lang="en-US" dirty="0"/>
              <a:t>The accurate assessment of the response to the biological therapies for severe asthma is essential, not only in case of poor response to the treatments but also to identify an optimal response.</a:t>
            </a:r>
          </a:p>
        </p:txBody>
      </p:sp>
      <p:sp>
        <p:nvSpPr>
          <p:cNvPr id="4" name="Footer Placeholder 3">
            <a:extLst>
              <a:ext uri="{FF2B5EF4-FFF2-40B4-BE49-F238E27FC236}">
                <a16:creationId xmlns:a16="http://schemas.microsoft.com/office/drawing/2014/main" id="{CC64B4D8-FCDB-2DE1-B027-9178BCE65FBC}"/>
              </a:ext>
            </a:extLst>
          </p:cNvPr>
          <p:cNvSpPr>
            <a:spLocks noGrp="1"/>
          </p:cNvSpPr>
          <p:nvPr>
            <p:ph type="ftr" sz="quarter" idx="11"/>
          </p:nvPr>
        </p:nvSpPr>
        <p:spPr>
          <a:xfrm>
            <a:off x="2389517" y="6356350"/>
            <a:ext cx="5763883" cy="365125"/>
          </a:xfrm>
        </p:spPr>
        <p:txBody>
          <a:bodyPr/>
          <a:lstStyle/>
          <a:p>
            <a:r>
              <a:rPr lang="fr-FR" dirty="0" err="1">
                <a:solidFill>
                  <a:schemeClr val="tx1"/>
                </a:solidFill>
              </a:rPr>
              <a:t>Estravis</a:t>
            </a:r>
            <a:r>
              <a:rPr lang="fr-FR" dirty="0">
                <a:solidFill>
                  <a:schemeClr val="tx1"/>
                </a:solidFill>
              </a:rPr>
              <a:t> M et al, J </a:t>
            </a:r>
            <a:r>
              <a:rPr lang="fr-FR" dirty="0" err="1">
                <a:solidFill>
                  <a:schemeClr val="tx1"/>
                </a:solidFill>
              </a:rPr>
              <a:t>allergy</a:t>
            </a:r>
            <a:r>
              <a:rPr lang="fr-FR" dirty="0">
                <a:solidFill>
                  <a:schemeClr val="tx1"/>
                </a:solidFill>
              </a:rPr>
              <a:t> Clin </a:t>
            </a:r>
            <a:r>
              <a:rPr lang="fr-FR" dirty="0" err="1">
                <a:solidFill>
                  <a:schemeClr val="tx1"/>
                </a:solidFill>
              </a:rPr>
              <a:t>Immunol</a:t>
            </a:r>
            <a:r>
              <a:rPr lang="fr-FR" dirty="0">
                <a:solidFill>
                  <a:schemeClr val="tx1"/>
                </a:solidFill>
              </a:rPr>
              <a:t> </a:t>
            </a:r>
            <a:r>
              <a:rPr lang="fr-FR" dirty="0" err="1">
                <a:solidFill>
                  <a:schemeClr val="tx1"/>
                </a:solidFill>
              </a:rPr>
              <a:t>Pract;https</a:t>
            </a:r>
            <a:r>
              <a:rPr lang="fr-FR" dirty="0">
                <a:solidFill>
                  <a:schemeClr val="tx1"/>
                </a:solidFill>
              </a:rPr>
              <a:t>://doi.org/10.1016/j.jaip.2022.11.009</a:t>
            </a:r>
            <a:endParaRPr lang="en-US" dirty="0">
              <a:solidFill>
                <a:schemeClr val="tx1"/>
              </a:solidFill>
            </a:endParaRPr>
          </a:p>
        </p:txBody>
      </p:sp>
    </p:spTree>
    <p:extLst>
      <p:ext uri="{BB962C8B-B14F-4D97-AF65-F5344CB8AC3E}">
        <p14:creationId xmlns:p14="http://schemas.microsoft.com/office/powerpoint/2010/main" val="30071683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78984-4FF9-40ED-86C1-B35C4C108E01}"/>
              </a:ext>
            </a:extLst>
          </p:cNvPr>
          <p:cNvSpPr>
            <a:spLocks noGrp="1"/>
          </p:cNvSpPr>
          <p:nvPr>
            <p:ph type="title"/>
          </p:nvPr>
        </p:nvSpPr>
        <p:spPr/>
        <p:txBody>
          <a:bodyPr/>
          <a:lstStyle/>
          <a:p>
            <a:r>
              <a:rPr lang="en-US" dirty="0"/>
              <a:t>Biologics and Remission in Pediatric Asthma</a:t>
            </a:r>
          </a:p>
        </p:txBody>
      </p:sp>
      <p:sp>
        <p:nvSpPr>
          <p:cNvPr id="3" name="Content Placeholder 2">
            <a:extLst>
              <a:ext uri="{FF2B5EF4-FFF2-40B4-BE49-F238E27FC236}">
                <a16:creationId xmlns:a16="http://schemas.microsoft.com/office/drawing/2014/main" id="{C79D072A-653E-47AA-A6C6-4AC0D7B6DD9E}"/>
              </a:ext>
            </a:extLst>
          </p:cNvPr>
          <p:cNvSpPr>
            <a:spLocks noGrp="1"/>
          </p:cNvSpPr>
          <p:nvPr>
            <p:ph idx="1"/>
          </p:nvPr>
        </p:nvSpPr>
        <p:spPr/>
        <p:txBody>
          <a:bodyPr/>
          <a:lstStyle/>
          <a:p>
            <a:r>
              <a:rPr lang="en-US" b="0" i="0" dirty="0">
                <a:effectLst/>
              </a:rPr>
              <a:t>We can conclude, as a group, that current biologics are efficacious in achieving improved disease control in patients with severe disease with characteristics of T2 inflammation </a:t>
            </a:r>
          </a:p>
          <a:p>
            <a:r>
              <a:rPr lang="en-US" dirty="0"/>
              <a:t>They </a:t>
            </a:r>
            <a:r>
              <a:rPr lang="en-US" b="0" i="0" dirty="0">
                <a:effectLst/>
              </a:rPr>
              <a:t>do not meet criteria for remission(definition still being refined) in all treated subjects, or all the criteria for remission at this point.</a:t>
            </a:r>
            <a:endParaRPr lang="en-US" dirty="0"/>
          </a:p>
        </p:txBody>
      </p:sp>
      <p:sp>
        <p:nvSpPr>
          <p:cNvPr id="4" name="Footer Placeholder 3">
            <a:extLst>
              <a:ext uri="{FF2B5EF4-FFF2-40B4-BE49-F238E27FC236}">
                <a16:creationId xmlns:a16="http://schemas.microsoft.com/office/drawing/2014/main" id="{F1C7CA3D-2289-4B32-ABE1-3A77BC22AD11}"/>
              </a:ext>
            </a:extLst>
          </p:cNvPr>
          <p:cNvSpPr>
            <a:spLocks noGrp="1"/>
          </p:cNvSpPr>
          <p:nvPr>
            <p:ph type="ftr" sz="quarter" idx="11"/>
          </p:nvPr>
        </p:nvSpPr>
        <p:spPr>
          <a:xfrm>
            <a:off x="3935896" y="6356350"/>
            <a:ext cx="4217504" cy="365125"/>
          </a:xfrm>
        </p:spPr>
        <p:txBody>
          <a:bodyPr/>
          <a:lstStyle/>
          <a:p>
            <a:r>
              <a:rPr lang="en-US" b="1" dirty="0">
                <a:solidFill>
                  <a:schemeClr val="tx1"/>
                </a:solidFill>
              </a:rPr>
              <a:t>Menzies-</a:t>
            </a:r>
            <a:r>
              <a:rPr lang="en-US" b="1" dirty="0" err="1">
                <a:solidFill>
                  <a:schemeClr val="tx1"/>
                </a:solidFill>
              </a:rPr>
              <a:t>Gow</a:t>
            </a:r>
            <a:r>
              <a:rPr lang="en-US" b="1" dirty="0">
                <a:solidFill>
                  <a:schemeClr val="tx1"/>
                </a:solidFill>
              </a:rPr>
              <a:t> et al, J Allergy Clin Immunol </a:t>
            </a:r>
            <a:r>
              <a:rPr lang="en-US" b="1" dirty="0" err="1">
                <a:solidFill>
                  <a:schemeClr val="tx1"/>
                </a:solidFill>
              </a:rPr>
              <a:t>Pract</a:t>
            </a:r>
            <a:r>
              <a:rPr lang="en-US" b="1" dirty="0">
                <a:solidFill>
                  <a:schemeClr val="tx1"/>
                </a:solidFill>
              </a:rPr>
              <a:t> 2021;9:1090-8</a:t>
            </a:r>
          </a:p>
        </p:txBody>
      </p:sp>
    </p:spTree>
    <p:extLst>
      <p:ext uri="{BB962C8B-B14F-4D97-AF65-F5344CB8AC3E}">
        <p14:creationId xmlns:p14="http://schemas.microsoft.com/office/powerpoint/2010/main" val="40904265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5653560" y="79200"/>
            <a:ext cx="88488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sz="1400" spc="-1">
                <a:solidFill>
                  <a:srgbClr val="FFFFFF"/>
                </a:solidFill>
                <a:latin typeface="Arial"/>
              </a:rPr>
              <a:t>Figure 6 </a:t>
            </a:r>
          </a:p>
        </p:txBody>
      </p:sp>
      <p:pic>
        <p:nvPicPr>
          <p:cNvPr id="48" name="Main graphic"/>
          <p:cNvPicPr/>
          <p:nvPr/>
        </p:nvPicPr>
        <p:blipFill>
          <a:blip r:embed="rId3"/>
          <a:stretch/>
        </p:blipFill>
        <p:spPr>
          <a:xfrm>
            <a:off x="2920980" y="1283108"/>
            <a:ext cx="6350040" cy="4014720"/>
          </a:xfrm>
          <a:prstGeom prst="rect">
            <a:avLst/>
          </a:prstGeom>
          <a:ln>
            <a:noFill/>
          </a:ln>
        </p:spPr>
      </p:pic>
      <p:sp>
        <p:nvSpPr>
          <p:cNvPr id="49" name="TextShape 2"/>
          <p:cNvSpPr txBox="1"/>
          <p:nvPr/>
        </p:nvSpPr>
        <p:spPr>
          <a:xfrm>
            <a:off x="2476560" y="6477120"/>
            <a:ext cx="8254800" cy="231120"/>
          </a:xfrm>
          <a:prstGeom prst="rect">
            <a:avLst/>
          </a:prstGeom>
          <a:noFill/>
          <a:ln>
            <a:noFill/>
          </a:ln>
        </p:spPr>
        <p:txBody>
          <a:bodyPr lIns="90000" tIns="45000" rIns="90000" bIns="45000"/>
          <a:lstStyle/>
          <a:p>
            <a:r>
              <a:rPr lang="en-US" sz="900" spc="-1" dirty="0">
                <a:solidFill>
                  <a:srgbClr val="FFFFFF"/>
                </a:solidFill>
                <a:latin typeface="Arial"/>
              </a:rPr>
              <a:t>) </a:t>
            </a:r>
          </a:p>
        </p:txBody>
      </p:sp>
      <p:sp>
        <p:nvSpPr>
          <p:cNvPr id="2" name="Title 1">
            <a:extLst>
              <a:ext uri="{FF2B5EF4-FFF2-40B4-BE49-F238E27FC236}">
                <a16:creationId xmlns:a16="http://schemas.microsoft.com/office/drawing/2014/main" id="{E8B74FFF-7369-4DD4-97DD-BABAC3B7E938}"/>
              </a:ext>
            </a:extLst>
          </p:cNvPr>
          <p:cNvSpPr>
            <a:spLocks noGrp="1"/>
          </p:cNvSpPr>
          <p:nvPr>
            <p:ph type="title"/>
          </p:nvPr>
        </p:nvSpPr>
        <p:spPr/>
        <p:txBody>
          <a:bodyPr>
            <a:normAutofit/>
          </a:bodyPr>
          <a:lstStyle/>
          <a:p>
            <a:r>
              <a:rPr lang="en-US" dirty="0"/>
              <a:t>Should We Start Biologics Earlier?</a:t>
            </a:r>
            <a:br>
              <a:rPr lang="en-US" dirty="0"/>
            </a:br>
            <a:endParaRPr lang="en-US" dirty="0"/>
          </a:p>
        </p:txBody>
      </p:sp>
      <p:sp>
        <p:nvSpPr>
          <p:cNvPr id="3" name="Content Placeholder 2">
            <a:extLst>
              <a:ext uri="{FF2B5EF4-FFF2-40B4-BE49-F238E27FC236}">
                <a16:creationId xmlns:a16="http://schemas.microsoft.com/office/drawing/2014/main" id="{34D05FA2-32A0-4F14-BBEA-407C88DCFD9E}"/>
              </a:ext>
            </a:extLst>
          </p:cNvPr>
          <p:cNvSpPr>
            <a:spLocks noGrp="1"/>
          </p:cNvSpPr>
          <p:nvPr>
            <p:ph sz="half" idx="1"/>
          </p:nvPr>
        </p:nvSpPr>
        <p:spPr>
          <a:xfrm>
            <a:off x="207409" y="5358213"/>
            <a:ext cx="11476383" cy="853019"/>
          </a:xfrm>
        </p:spPr>
        <p:txBody>
          <a:bodyPr>
            <a:noAutofit/>
          </a:bodyPr>
          <a:lstStyle/>
          <a:p>
            <a:r>
              <a:rPr lang="en-US" sz="1100" b="1" i="0" dirty="0">
                <a:effectLst/>
                <a:latin typeface="Helvetica" panose="020B0604020202020204" pitchFamily="34" charset="0"/>
              </a:rPr>
              <a:t>Figure 6  Possible lung function trajectories during the first 3 decades of life are shown; the lung function plotted for each age is the percentage of the maximum FEV</a:t>
            </a:r>
            <a:r>
              <a:rPr lang="en-US" sz="1100" b="1" i="0" baseline="-25000" dirty="0">
                <a:effectLst/>
                <a:latin typeface="Helvetica" panose="020B0604020202020204" pitchFamily="34" charset="0"/>
              </a:rPr>
              <a:t>1</a:t>
            </a:r>
            <a:r>
              <a:rPr lang="en-US" sz="1100" b="1" i="0" dirty="0">
                <a:effectLst/>
                <a:latin typeface="Helvetica" panose="020B0604020202020204" pitchFamily="34" charset="0"/>
              </a:rPr>
              <a:t> in a person without lung disease; the maximum value is usually attained at the age of 18 to 30 years. A normal pattern of lung function growth and decline is characterized by a steep increase during adolescence, a plateau in early adulthood, and a gradual decline into old age. Abnormal trajectories include reduced growth, normal growth and an early decline, and reduced growth and an early decline. </a:t>
            </a:r>
            <a:endParaRPr lang="en-US" sz="1100" dirty="0"/>
          </a:p>
        </p:txBody>
      </p:sp>
      <p:sp>
        <p:nvSpPr>
          <p:cNvPr id="4" name="Content Placeholder 3">
            <a:extLst>
              <a:ext uri="{FF2B5EF4-FFF2-40B4-BE49-F238E27FC236}">
                <a16:creationId xmlns:a16="http://schemas.microsoft.com/office/drawing/2014/main" id="{4845FCC4-5DAF-47F2-BC94-E29E43BDA9C2}"/>
              </a:ext>
            </a:extLst>
          </p:cNvPr>
          <p:cNvSpPr>
            <a:spLocks noGrp="1"/>
          </p:cNvSpPr>
          <p:nvPr>
            <p:ph sz="half" idx="2"/>
          </p:nvPr>
        </p:nvSpPr>
        <p:spPr>
          <a:xfrm>
            <a:off x="11237842" y="1825625"/>
            <a:ext cx="115957" cy="150988"/>
          </a:xfrm>
        </p:spPr>
        <p:txBody>
          <a:bodyPr>
            <a:normAutofit fontScale="25000" lnSpcReduction="20000"/>
          </a:bodyPr>
          <a:lstStyle/>
          <a:p>
            <a:endParaRPr lang="en-US" dirty="0"/>
          </a:p>
        </p:txBody>
      </p:sp>
      <p:sp>
        <p:nvSpPr>
          <p:cNvPr id="5" name="Footer Placeholder 4">
            <a:extLst>
              <a:ext uri="{FF2B5EF4-FFF2-40B4-BE49-F238E27FC236}">
                <a16:creationId xmlns:a16="http://schemas.microsoft.com/office/drawing/2014/main" id="{50F6B0B4-55DC-4F11-B6D1-9B30E0ED5D55}"/>
              </a:ext>
            </a:extLst>
          </p:cNvPr>
          <p:cNvSpPr>
            <a:spLocks noGrp="1"/>
          </p:cNvSpPr>
          <p:nvPr>
            <p:ph type="ftr" sz="quarter" idx="11"/>
          </p:nvPr>
        </p:nvSpPr>
        <p:spPr>
          <a:xfrm>
            <a:off x="4038600" y="6356350"/>
            <a:ext cx="4114800" cy="365125"/>
          </a:xfrm>
        </p:spPr>
        <p:txBody>
          <a:bodyPr/>
          <a:lstStyle/>
          <a:p>
            <a:r>
              <a:rPr lang="en-US" b="1" dirty="0">
                <a:solidFill>
                  <a:schemeClr val="tx1"/>
                </a:solidFill>
              </a:rPr>
              <a:t>Menzies-</a:t>
            </a:r>
            <a:r>
              <a:rPr lang="en-US" b="1" dirty="0" err="1">
                <a:solidFill>
                  <a:schemeClr val="tx1"/>
                </a:solidFill>
              </a:rPr>
              <a:t>Gow</a:t>
            </a:r>
            <a:r>
              <a:rPr lang="en-US" b="1" dirty="0">
                <a:solidFill>
                  <a:schemeClr val="tx1"/>
                </a:solidFill>
              </a:rPr>
              <a:t> et al, J Allergy Clin Immunol </a:t>
            </a:r>
            <a:r>
              <a:rPr lang="en-US" b="1" dirty="0" err="1">
                <a:solidFill>
                  <a:schemeClr val="tx1"/>
                </a:solidFill>
              </a:rPr>
              <a:t>Pract</a:t>
            </a:r>
            <a:r>
              <a:rPr lang="en-US" b="1" dirty="0">
                <a:solidFill>
                  <a:schemeClr val="tx1"/>
                </a:solidFill>
              </a:rPr>
              <a:t> 2021;9:1090-8</a:t>
            </a:r>
          </a:p>
        </p:txBody>
      </p:sp>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753287-B805-4A4F-89C8-44BEA6100F2B}"/>
              </a:ext>
            </a:extLst>
          </p:cNvPr>
          <p:cNvSpPr>
            <a:spLocks noGrp="1"/>
          </p:cNvSpPr>
          <p:nvPr>
            <p:ph type="title"/>
          </p:nvPr>
        </p:nvSpPr>
        <p:spPr/>
        <p:txBody>
          <a:bodyPr/>
          <a:lstStyle/>
          <a:p>
            <a:r>
              <a:rPr lang="en-US" dirty="0"/>
              <a:t>          Biologics in Pediatric Asthma</a:t>
            </a:r>
          </a:p>
        </p:txBody>
      </p:sp>
      <p:sp>
        <p:nvSpPr>
          <p:cNvPr id="8" name="Content Placeholder 7">
            <a:extLst>
              <a:ext uri="{FF2B5EF4-FFF2-40B4-BE49-F238E27FC236}">
                <a16:creationId xmlns:a16="http://schemas.microsoft.com/office/drawing/2014/main" id="{DA28EC91-D1EC-4442-AC58-008B9BD58842}"/>
              </a:ext>
            </a:extLst>
          </p:cNvPr>
          <p:cNvSpPr>
            <a:spLocks noGrp="1"/>
          </p:cNvSpPr>
          <p:nvPr>
            <p:ph idx="1"/>
          </p:nvPr>
        </p:nvSpPr>
        <p:spPr/>
        <p:txBody>
          <a:bodyPr>
            <a:noAutofit/>
          </a:bodyPr>
          <a:lstStyle/>
          <a:p>
            <a:pPr marL="0" indent="0">
              <a:buNone/>
            </a:pPr>
            <a:r>
              <a:rPr lang="en-US" sz="2400" dirty="0"/>
              <a:t>T</a:t>
            </a:r>
            <a:r>
              <a:rPr lang="en-US" sz="2400" b="0" i="0" dirty="0">
                <a:effectLst/>
              </a:rPr>
              <a:t>here are other studies in progress to evaluate the potential of medications to alter the natural history of asthma including:</a:t>
            </a:r>
          </a:p>
          <a:p>
            <a:pPr marL="0" indent="0">
              <a:buNone/>
            </a:pPr>
            <a:endParaRPr lang="en-US" sz="2400" dirty="0"/>
          </a:p>
          <a:p>
            <a:pPr lvl="1"/>
            <a:r>
              <a:rPr lang="en-US" b="0" i="0" dirty="0">
                <a:effectLst/>
              </a:rPr>
              <a:t>The Preventing Asthma in High-Risk Kids (PARK) study</a:t>
            </a:r>
          </a:p>
          <a:p>
            <a:pPr lvl="2"/>
            <a:r>
              <a:rPr lang="en-US" b="0" i="0" dirty="0">
                <a:effectLst/>
              </a:rPr>
              <a:t>The PARK study will test whether anti-</a:t>
            </a:r>
            <a:r>
              <a:rPr lang="en-US" b="0" i="0" dirty="0" err="1">
                <a:effectLst/>
              </a:rPr>
              <a:t>IgE</a:t>
            </a:r>
            <a:r>
              <a:rPr lang="en-US" b="0" i="0" dirty="0">
                <a:effectLst/>
              </a:rPr>
              <a:t> administered in early child may alter the natural history of asthma </a:t>
            </a:r>
          </a:p>
          <a:p>
            <a:pPr lvl="2"/>
            <a:r>
              <a:rPr lang="en-US" b="0" i="0" dirty="0">
                <a:effectLst/>
              </a:rPr>
              <a:t>A double blinded four-year study for children 24 - 47 months with the goal of identifying if injections of Omalizumab for two years, could prevent children from getting Asthma and lessen the severity of their breathing problems as they grow</a:t>
            </a:r>
          </a:p>
          <a:p>
            <a:pPr lvl="1"/>
            <a:r>
              <a:rPr lang="en-US" dirty="0"/>
              <a:t>IDEA Study</a:t>
            </a:r>
          </a:p>
          <a:p>
            <a:pPr lvl="2"/>
            <a:r>
              <a:rPr lang="en-US" b="0" i="0" dirty="0">
                <a:effectLst/>
              </a:rPr>
              <a:t>In this research study we want to learn if Dupilumab helps to control your asthma. We are particularly interested in understanding if people who have a certain genetic make-up (genotype) will respond better to this treatment</a:t>
            </a:r>
            <a:endParaRPr lang="en-US" dirty="0"/>
          </a:p>
        </p:txBody>
      </p:sp>
      <p:sp>
        <p:nvSpPr>
          <p:cNvPr id="9" name="Footer Placeholder 8">
            <a:extLst>
              <a:ext uri="{FF2B5EF4-FFF2-40B4-BE49-F238E27FC236}">
                <a16:creationId xmlns:a16="http://schemas.microsoft.com/office/drawing/2014/main" id="{C37FA263-5869-4A2C-9A99-048D327597F5}"/>
              </a:ext>
            </a:extLst>
          </p:cNvPr>
          <p:cNvSpPr>
            <a:spLocks noGrp="1"/>
          </p:cNvSpPr>
          <p:nvPr>
            <p:ph type="ftr" sz="quarter" idx="11"/>
          </p:nvPr>
        </p:nvSpPr>
        <p:spPr/>
        <p:txBody>
          <a:bodyPr/>
          <a:lstStyle/>
          <a:p>
            <a:r>
              <a:rPr lang="en-US" b="1" dirty="0">
                <a:solidFill>
                  <a:schemeClr val="tx1"/>
                </a:solidFill>
              </a:rPr>
              <a:t>Menzies-</a:t>
            </a:r>
            <a:r>
              <a:rPr lang="en-US" b="1" dirty="0" err="1">
                <a:solidFill>
                  <a:schemeClr val="tx1"/>
                </a:solidFill>
              </a:rPr>
              <a:t>Gow</a:t>
            </a:r>
            <a:r>
              <a:rPr lang="en-US" b="1" dirty="0">
                <a:solidFill>
                  <a:schemeClr val="tx1"/>
                </a:solidFill>
              </a:rPr>
              <a:t> et al, J Allergy Clin Immunol </a:t>
            </a:r>
            <a:r>
              <a:rPr lang="en-US" b="1" dirty="0" err="1">
                <a:solidFill>
                  <a:schemeClr val="tx1"/>
                </a:solidFill>
              </a:rPr>
              <a:t>Pract</a:t>
            </a:r>
            <a:r>
              <a:rPr lang="en-US" b="1" dirty="0">
                <a:solidFill>
                  <a:schemeClr val="tx1"/>
                </a:solidFill>
              </a:rPr>
              <a:t> 2021;9:1090-8</a:t>
            </a:r>
          </a:p>
        </p:txBody>
      </p:sp>
    </p:spTree>
    <p:extLst>
      <p:ext uri="{BB962C8B-B14F-4D97-AF65-F5344CB8AC3E}">
        <p14:creationId xmlns:p14="http://schemas.microsoft.com/office/powerpoint/2010/main" val="17104999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927D0-3906-339C-0F21-B7FC1949CAA9}"/>
              </a:ext>
            </a:extLst>
          </p:cNvPr>
          <p:cNvSpPr>
            <a:spLocks noGrp="1"/>
          </p:cNvSpPr>
          <p:nvPr>
            <p:ph type="title"/>
          </p:nvPr>
        </p:nvSpPr>
        <p:spPr/>
        <p:txBody>
          <a:bodyPr/>
          <a:lstStyle/>
          <a:p>
            <a:r>
              <a:rPr lang="en-US" dirty="0">
                <a:latin typeface="helvetica" panose="020B0604020202020204" pitchFamily="34" charset="0"/>
              </a:rPr>
              <a:t>C</a:t>
            </a:r>
            <a:r>
              <a:rPr lang="en-US" b="0" i="0" dirty="0">
                <a:effectLst/>
                <a:latin typeface="helvetica" panose="020B0604020202020204" pitchFamily="34" charset="0"/>
              </a:rPr>
              <a:t>an Dupilumab Attenuate the Atopic </a:t>
            </a:r>
            <a:r>
              <a:rPr lang="en-US" dirty="0">
                <a:latin typeface="helvetica" panose="020B0604020202020204" pitchFamily="34" charset="0"/>
              </a:rPr>
              <a:t>M</a:t>
            </a:r>
            <a:r>
              <a:rPr lang="en-US" b="0" i="0" dirty="0">
                <a:effectLst/>
                <a:latin typeface="helvetica" panose="020B0604020202020204" pitchFamily="34" charset="0"/>
              </a:rPr>
              <a:t>arch?</a:t>
            </a:r>
            <a:endParaRPr lang="en-US" dirty="0"/>
          </a:p>
        </p:txBody>
      </p:sp>
      <p:sp>
        <p:nvSpPr>
          <p:cNvPr id="3" name="Content Placeholder 2">
            <a:extLst>
              <a:ext uri="{FF2B5EF4-FFF2-40B4-BE49-F238E27FC236}">
                <a16:creationId xmlns:a16="http://schemas.microsoft.com/office/drawing/2014/main" id="{72829761-9B12-2A29-793F-985A98B9294E}"/>
              </a:ext>
            </a:extLst>
          </p:cNvPr>
          <p:cNvSpPr>
            <a:spLocks noGrp="1"/>
          </p:cNvSpPr>
          <p:nvPr>
            <p:ph idx="1"/>
          </p:nvPr>
        </p:nvSpPr>
        <p:spPr/>
        <p:txBody>
          <a:bodyPr>
            <a:normAutofit lnSpcReduction="10000"/>
          </a:bodyPr>
          <a:lstStyle/>
          <a:p>
            <a:r>
              <a:rPr lang="en-US" b="0" i="0" dirty="0">
                <a:effectLst/>
                <a:latin typeface="helvetica" panose="020B0604020202020204" pitchFamily="34" charset="0"/>
              </a:rPr>
              <a:t>We sought to determine the rate of acquisition of new or worsened allergic events for dupilumab versus placebo in patients with AD.</a:t>
            </a:r>
          </a:p>
          <a:p>
            <a:r>
              <a:rPr lang="en-US" b="0" i="0" dirty="0">
                <a:effectLst/>
                <a:latin typeface="helvetica" panose="020B0604020202020204" pitchFamily="34" charset="0"/>
              </a:rPr>
              <a:t>Allergy-associated events from 12 clinical trials were grouped into 17 allergy categories, and </a:t>
            </a:r>
            <a:r>
              <a:rPr lang="en-US" b="0" i="0" dirty="0" err="1">
                <a:effectLst/>
                <a:latin typeface="helvetica" panose="020B0604020202020204" pitchFamily="34" charset="0"/>
              </a:rPr>
              <a:t>IgE</a:t>
            </a:r>
            <a:r>
              <a:rPr lang="en-US" b="0" i="0" dirty="0">
                <a:effectLst/>
                <a:latin typeface="helvetica" panose="020B0604020202020204" pitchFamily="34" charset="0"/>
              </a:rPr>
              <a:t> changes from baseline were defined. </a:t>
            </a:r>
          </a:p>
          <a:p>
            <a:r>
              <a:rPr lang="en-US" b="0" i="0" dirty="0">
                <a:effectLst/>
                <a:latin typeface="helvetica" panose="020B0604020202020204" pitchFamily="34" charset="0"/>
              </a:rPr>
              <a:t>A new/worsened event was considered one step of atopic march. </a:t>
            </a:r>
          </a:p>
          <a:p>
            <a:r>
              <a:rPr lang="en-US" b="0" i="0" dirty="0">
                <a:effectLst/>
                <a:latin typeface="helvetica" panose="020B0604020202020204" pitchFamily="34" charset="0"/>
              </a:rPr>
              <a:t>The duration of pooled AD studies was 4 to 52 weeks (1359 patient-years; n = 2296 dupilumab, n = 1229 placebo, median age 35 years).</a:t>
            </a:r>
            <a:endParaRPr lang="en-US" dirty="0"/>
          </a:p>
        </p:txBody>
      </p:sp>
      <p:sp>
        <p:nvSpPr>
          <p:cNvPr id="4" name="Footer Placeholder 3">
            <a:extLst>
              <a:ext uri="{FF2B5EF4-FFF2-40B4-BE49-F238E27FC236}">
                <a16:creationId xmlns:a16="http://schemas.microsoft.com/office/drawing/2014/main" id="{D301C6D0-92EB-B037-51B8-8CD8E1E612BF}"/>
              </a:ext>
            </a:extLst>
          </p:cNvPr>
          <p:cNvSpPr>
            <a:spLocks noGrp="1"/>
          </p:cNvSpPr>
          <p:nvPr>
            <p:ph type="ftr" sz="quarter" idx="11"/>
          </p:nvPr>
        </p:nvSpPr>
        <p:spPr/>
        <p:txBody>
          <a:bodyPr/>
          <a:lstStyle/>
          <a:p>
            <a:r>
              <a:rPr lang="en-US" b="1" dirty="0" err="1">
                <a:solidFill>
                  <a:schemeClr val="tx1"/>
                </a:solidFill>
              </a:rPr>
              <a:t>Geba</a:t>
            </a:r>
            <a:r>
              <a:rPr lang="en-US" b="1" dirty="0">
                <a:solidFill>
                  <a:schemeClr val="tx1"/>
                </a:solidFill>
              </a:rPr>
              <a:t> et </a:t>
            </a:r>
            <a:r>
              <a:rPr lang="en-US" b="1" dirty="0" err="1">
                <a:solidFill>
                  <a:schemeClr val="tx1"/>
                </a:solidFill>
              </a:rPr>
              <a:t>al,tps</a:t>
            </a:r>
            <a:r>
              <a:rPr lang="en-US" b="1" dirty="0">
                <a:solidFill>
                  <a:schemeClr val="tx1"/>
                </a:solidFill>
              </a:rPr>
              <a:t>://doi.org/10.1016/j.jaci.2022.08.026</a:t>
            </a:r>
          </a:p>
        </p:txBody>
      </p:sp>
    </p:spTree>
    <p:extLst>
      <p:ext uri="{BB962C8B-B14F-4D97-AF65-F5344CB8AC3E}">
        <p14:creationId xmlns:p14="http://schemas.microsoft.com/office/powerpoint/2010/main" val="35057236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1689A5-9F8D-DA15-DE90-45EA14D93C21}"/>
              </a:ext>
            </a:extLst>
          </p:cNvPr>
          <p:cNvSpPr>
            <a:spLocks noGrp="1"/>
          </p:cNvSpPr>
          <p:nvPr>
            <p:ph type="title"/>
          </p:nvPr>
        </p:nvSpPr>
        <p:spPr/>
        <p:txBody>
          <a:bodyPr>
            <a:normAutofit fontScale="90000"/>
          </a:bodyPr>
          <a:lstStyle/>
          <a:p>
            <a:r>
              <a:rPr lang="en-US" dirty="0">
                <a:latin typeface="helvetica" panose="020B0604020202020204" pitchFamily="34" charset="0"/>
              </a:rPr>
              <a:t>C</a:t>
            </a:r>
            <a:r>
              <a:rPr lang="en-US" b="0" i="0" dirty="0">
                <a:effectLst/>
                <a:latin typeface="helvetica" panose="020B0604020202020204" pitchFamily="34" charset="0"/>
              </a:rPr>
              <a:t>an Dupilumab Attenuate the Atopic </a:t>
            </a:r>
            <a:r>
              <a:rPr lang="en-US" dirty="0">
                <a:latin typeface="helvetica" panose="020B0604020202020204" pitchFamily="34" charset="0"/>
              </a:rPr>
              <a:t>M</a:t>
            </a:r>
            <a:r>
              <a:rPr lang="en-US" b="0" i="0" dirty="0">
                <a:effectLst/>
                <a:latin typeface="helvetica" panose="020B0604020202020204" pitchFamily="34" charset="0"/>
              </a:rPr>
              <a:t>arch?</a:t>
            </a:r>
            <a:br>
              <a:rPr lang="en-US" b="0" i="0" dirty="0">
                <a:solidFill>
                  <a:srgbClr val="FFFFFF"/>
                </a:solidFill>
                <a:effectLst/>
                <a:latin typeface="helvetica" panose="020B0604020202020204" pitchFamily="34" charset="0"/>
              </a:rPr>
            </a:br>
            <a:endParaRPr lang="en-US" dirty="0"/>
          </a:p>
        </p:txBody>
      </p:sp>
      <p:sp>
        <p:nvSpPr>
          <p:cNvPr id="5" name="Content Placeholder 4">
            <a:extLst>
              <a:ext uri="{FF2B5EF4-FFF2-40B4-BE49-F238E27FC236}">
                <a16:creationId xmlns:a16="http://schemas.microsoft.com/office/drawing/2014/main" id="{AB42B635-39ED-3F95-3B26-20F802DE5CC8}"/>
              </a:ext>
            </a:extLst>
          </p:cNvPr>
          <p:cNvSpPr>
            <a:spLocks noGrp="1"/>
          </p:cNvSpPr>
          <p:nvPr>
            <p:ph idx="1"/>
          </p:nvPr>
        </p:nvSpPr>
        <p:spPr/>
        <p:txBody>
          <a:bodyPr>
            <a:normAutofit fontScale="92500" lnSpcReduction="20000"/>
          </a:bodyPr>
          <a:lstStyle/>
          <a:p>
            <a:r>
              <a:rPr lang="en-US" b="0" i="0" dirty="0">
                <a:effectLst/>
                <a:latin typeface="helvetica" panose="020B0604020202020204" pitchFamily="34" charset="0"/>
              </a:rPr>
              <a:t>Dupilumab reduced the risk of new/worsening allergies by 34% (IRR 0.66; 95% confidence interval [CI], 0.52-0.84) and new allergies by 37% (IRR 0.63; 95% CI, 0.48-0.83) versus placebo</a:t>
            </a:r>
          </a:p>
          <a:p>
            <a:r>
              <a:rPr lang="en-US" b="0" i="0" dirty="0">
                <a:effectLst/>
                <a:latin typeface="helvetica" panose="020B0604020202020204" pitchFamily="34" charset="0"/>
              </a:rPr>
              <a:t>Shifts in point estimates across subgroup analyses revealed that the treatment benefit of dupilumab appeared greater for younger patients (&lt;18 years), those with early onset of AD (&lt;2 years), those with more severe AD at baseline, and those with baseline asthma versus no asthma</a:t>
            </a:r>
          </a:p>
          <a:p>
            <a:r>
              <a:rPr lang="en-US" b="0" i="0" dirty="0">
                <a:effectLst/>
                <a:latin typeface="helvetica" panose="020B0604020202020204" pitchFamily="34" charset="0"/>
              </a:rPr>
              <a:t>A persistent, albeit attenuated, effect was observed with discontinuing dupilumab therapy in off-treatment periods; however, no rebound in allergic events was noted after dupilumab treatment had been discontinued, as evidenced by continued treatment benefits observed in follow-up periods after discontinuation of therapy.</a:t>
            </a:r>
            <a:endParaRPr lang="en-US" dirty="0"/>
          </a:p>
        </p:txBody>
      </p:sp>
      <p:sp>
        <p:nvSpPr>
          <p:cNvPr id="6" name="Footer Placeholder 5">
            <a:extLst>
              <a:ext uri="{FF2B5EF4-FFF2-40B4-BE49-F238E27FC236}">
                <a16:creationId xmlns:a16="http://schemas.microsoft.com/office/drawing/2014/main" id="{1CB1018D-96C1-F6A4-4703-7AB6C0DE857F}"/>
              </a:ext>
            </a:extLst>
          </p:cNvPr>
          <p:cNvSpPr>
            <a:spLocks noGrp="1"/>
          </p:cNvSpPr>
          <p:nvPr>
            <p:ph type="ftr" sz="quarter" idx="11"/>
          </p:nvPr>
        </p:nvSpPr>
        <p:spPr/>
        <p:txBody>
          <a:bodyPr/>
          <a:lstStyle/>
          <a:p>
            <a:r>
              <a:rPr lang="en-US" b="1" dirty="0" err="1">
                <a:solidFill>
                  <a:schemeClr val="tx1"/>
                </a:solidFill>
              </a:rPr>
              <a:t>Geba</a:t>
            </a:r>
            <a:r>
              <a:rPr lang="en-US" b="1" dirty="0">
                <a:solidFill>
                  <a:schemeClr val="tx1"/>
                </a:solidFill>
              </a:rPr>
              <a:t> et </a:t>
            </a:r>
            <a:r>
              <a:rPr lang="en-US" b="1" dirty="0" err="1">
                <a:solidFill>
                  <a:schemeClr val="tx1"/>
                </a:solidFill>
              </a:rPr>
              <a:t>al,tps</a:t>
            </a:r>
            <a:r>
              <a:rPr lang="en-US" b="1" dirty="0">
                <a:solidFill>
                  <a:schemeClr val="tx1"/>
                </a:solidFill>
              </a:rPr>
              <a:t>://doi.org/10.1016/j.jaci.2022.08.026</a:t>
            </a:r>
          </a:p>
        </p:txBody>
      </p:sp>
    </p:spTree>
    <p:extLst>
      <p:ext uri="{BB962C8B-B14F-4D97-AF65-F5344CB8AC3E}">
        <p14:creationId xmlns:p14="http://schemas.microsoft.com/office/powerpoint/2010/main" val="23555639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D6D4E-3901-B0B5-337A-301891406A24}"/>
              </a:ext>
            </a:extLst>
          </p:cNvPr>
          <p:cNvSpPr>
            <a:spLocks noGrp="1"/>
          </p:cNvSpPr>
          <p:nvPr>
            <p:ph type="title"/>
          </p:nvPr>
        </p:nvSpPr>
        <p:spPr/>
        <p:txBody>
          <a:bodyPr/>
          <a:lstStyle/>
          <a:p>
            <a:r>
              <a:rPr lang="en-US">
                <a:latin typeface="helvetica" panose="020B0604020202020204" pitchFamily="34" charset="0"/>
              </a:rPr>
              <a:t>C</a:t>
            </a:r>
            <a:r>
              <a:rPr lang="en-US" b="0" i="0">
                <a:effectLst/>
                <a:latin typeface="helvetica" panose="020B0604020202020204" pitchFamily="34" charset="0"/>
              </a:rPr>
              <a:t>an Dupilumab Attenuate the Atopic </a:t>
            </a:r>
            <a:r>
              <a:rPr lang="en-US">
                <a:latin typeface="helvetica" panose="020B0604020202020204" pitchFamily="34" charset="0"/>
              </a:rPr>
              <a:t>M</a:t>
            </a:r>
            <a:r>
              <a:rPr lang="en-US" b="0" i="0">
                <a:effectLst/>
                <a:latin typeface="helvetica" panose="020B0604020202020204" pitchFamily="34" charset="0"/>
              </a:rPr>
              <a:t>arch?</a:t>
            </a:r>
            <a:endParaRPr lang="en-US"/>
          </a:p>
        </p:txBody>
      </p:sp>
      <p:pic>
        <p:nvPicPr>
          <p:cNvPr id="4" name="Main graphic">
            <a:extLst>
              <a:ext uri="{FF2B5EF4-FFF2-40B4-BE49-F238E27FC236}">
                <a16:creationId xmlns:a16="http://schemas.microsoft.com/office/drawing/2014/main" id="{74DC48C1-7E6E-82D0-032B-3A41346B77C8}"/>
              </a:ext>
            </a:extLst>
          </p:cNvPr>
          <p:cNvPicPr>
            <a:picLocks noGrp="1"/>
          </p:cNvPicPr>
          <p:nvPr>
            <p:ph idx="1"/>
          </p:nvPr>
        </p:nvPicPr>
        <p:blipFill>
          <a:blip r:embed="rId2"/>
          <a:stretch/>
        </p:blipFill>
        <p:spPr>
          <a:xfrm>
            <a:off x="3684232" y="1690688"/>
            <a:ext cx="6001305" cy="4718989"/>
          </a:xfrm>
          <a:prstGeom prst="rect">
            <a:avLst/>
          </a:prstGeom>
          <a:ln>
            <a:noFill/>
          </a:ln>
        </p:spPr>
      </p:pic>
      <p:sp>
        <p:nvSpPr>
          <p:cNvPr id="3" name="Footer Placeholder 2">
            <a:extLst>
              <a:ext uri="{FF2B5EF4-FFF2-40B4-BE49-F238E27FC236}">
                <a16:creationId xmlns:a16="http://schemas.microsoft.com/office/drawing/2014/main" id="{A423A637-451C-4C87-5EC2-8A244A9A6CD8}"/>
              </a:ext>
            </a:extLst>
          </p:cNvPr>
          <p:cNvSpPr>
            <a:spLocks noGrp="1"/>
          </p:cNvSpPr>
          <p:nvPr>
            <p:ph type="ftr" sz="quarter" idx="11"/>
          </p:nvPr>
        </p:nvSpPr>
        <p:spPr/>
        <p:txBody>
          <a:bodyPr/>
          <a:lstStyle/>
          <a:p>
            <a:r>
              <a:rPr lang="en-US" dirty="0" err="1">
                <a:solidFill>
                  <a:schemeClr val="tx1"/>
                </a:solidFill>
              </a:rPr>
              <a:t>Geba</a:t>
            </a:r>
            <a:r>
              <a:rPr lang="en-US" dirty="0">
                <a:solidFill>
                  <a:schemeClr val="tx1"/>
                </a:solidFill>
              </a:rPr>
              <a:t> et </a:t>
            </a:r>
            <a:r>
              <a:rPr lang="en-US" dirty="0" err="1">
                <a:solidFill>
                  <a:schemeClr val="tx1"/>
                </a:solidFill>
              </a:rPr>
              <a:t>al,tps</a:t>
            </a:r>
            <a:r>
              <a:rPr lang="en-US" dirty="0">
                <a:solidFill>
                  <a:schemeClr val="tx1"/>
                </a:solidFill>
              </a:rPr>
              <a:t>://doi.org/10.1016/j.jaci.2022.08.026</a:t>
            </a:r>
          </a:p>
        </p:txBody>
      </p:sp>
    </p:spTree>
    <p:extLst>
      <p:ext uri="{BB962C8B-B14F-4D97-AF65-F5344CB8AC3E}">
        <p14:creationId xmlns:p14="http://schemas.microsoft.com/office/powerpoint/2010/main" val="37541513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9C7D-BDE3-47DD-8E3C-FDF1ED3E3CCA}"/>
              </a:ext>
            </a:extLst>
          </p:cNvPr>
          <p:cNvSpPr>
            <a:spLocks noGrp="1"/>
          </p:cNvSpPr>
          <p:nvPr>
            <p:ph type="title"/>
          </p:nvPr>
        </p:nvSpPr>
        <p:spPr/>
        <p:txBody>
          <a:bodyPr/>
          <a:lstStyle/>
          <a:p>
            <a:r>
              <a:rPr lang="en-US" dirty="0"/>
              <a:t>Biologics and Remission in Pediatric Asthma</a:t>
            </a:r>
          </a:p>
        </p:txBody>
      </p:sp>
      <p:sp>
        <p:nvSpPr>
          <p:cNvPr id="3" name="Content Placeholder 2">
            <a:extLst>
              <a:ext uri="{FF2B5EF4-FFF2-40B4-BE49-F238E27FC236}">
                <a16:creationId xmlns:a16="http://schemas.microsoft.com/office/drawing/2014/main" id="{E994EC1C-B09A-4A9A-930A-48348293E092}"/>
              </a:ext>
            </a:extLst>
          </p:cNvPr>
          <p:cNvSpPr>
            <a:spLocks noGrp="1"/>
          </p:cNvSpPr>
          <p:nvPr>
            <p:ph idx="1"/>
          </p:nvPr>
        </p:nvSpPr>
        <p:spPr/>
        <p:txBody>
          <a:bodyPr/>
          <a:lstStyle/>
          <a:p>
            <a:r>
              <a:rPr lang="en-US" dirty="0"/>
              <a:t>No data at this point that biologics ”cure” asthma</a:t>
            </a:r>
          </a:p>
          <a:p>
            <a:pPr lvl="1"/>
            <a:r>
              <a:rPr lang="en-US" dirty="0"/>
              <a:t>Patients typically worsen when medications are stopped</a:t>
            </a:r>
          </a:p>
          <a:p>
            <a:r>
              <a:rPr lang="en-US" dirty="0"/>
              <a:t>Could biologics reverse lung function decline that starts in pediatric patients?</a:t>
            </a:r>
          </a:p>
          <a:p>
            <a:r>
              <a:rPr lang="en-US" dirty="0"/>
              <a:t>Future trials needed to investigate this</a:t>
            </a:r>
          </a:p>
        </p:txBody>
      </p:sp>
      <p:sp>
        <p:nvSpPr>
          <p:cNvPr id="4" name="Footer Placeholder 3">
            <a:extLst>
              <a:ext uri="{FF2B5EF4-FFF2-40B4-BE49-F238E27FC236}">
                <a16:creationId xmlns:a16="http://schemas.microsoft.com/office/drawing/2014/main" id="{8BEB8B67-5714-4B66-9266-38000FF46AF9}"/>
              </a:ext>
            </a:extLst>
          </p:cNvPr>
          <p:cNvSpPr>
            <a:spLocks noGrp="1"/>
          </p:cNvSpPr>
          <p:nvPr>
            <p:ph type="ftr" sz="quarter" idx="11"/>
          </p:nvPr>
        </p:nvSpPr>
        <p:spPr>
          <a:xfrm>
            <a:off x="3752491" y="6356350"/>
            <a:ext cx="4400909" cy="365125"/>
          </a:xfrm>
        </p:spPr>
        <p:txBody>
          <a:bodyPr/>
          <a:lstStyle/>
          <a:p>
            <a:r>
              <a:rPr lang="en-US" b="1" dirty="0">
                <a:solidFill>
                  <a:schemeClr val="tx1"/>
                </a:solidFill>
              </a:rPr>
              <a:t>Menzies-</a:t>
            </a:r>
            <a:r>
              <a:rPr lang="en-US" b="1" dirty="0" err="1">
                <a:solidFill>
                  <a:schemeClr val="tx1"/>
                </a:solidFill>
              </a:rPr>
              <a:t>Gow</a:t>
            </a:r>
            <a:r>
              <a:rPr lang="en-US" b="1" dirty="0">
                <a:solidFill>
                  <a:schemeClr val="tx1"/>
                </a:solidFill>
              </a:rPr>
              <a:t> et al, J Allergy Clin Immunol </a:t>
            </a:r>
            <a:r>
              <a:rPr lang="en-US" b="1" dirty="0" err="1">
                <a:solidFill>
                  <a:schemeClr val="tx1"/>
                </a:solidFill>
              </a:rPr>
              <a:t>Pract</a:t>
            </a:r>
            <a:r>
              <a:rPr lang="en-US" b="1" dirty="0">
                <a:solidFill>
                  <a:schemeClr val="tx1"/>
                </a:solidFill>
              </a:rPr>
              <a:t> 2021;9:1090-8</a:t>
            </a:r>
          </a:p>
        </p:txBody>
      </p:sp>
    </p:spTree>
    <p:extLst>
      <p:ext uri="{BB962C8B-B14F-4D97-AF65-F5344CB8AC3E}">
        <p14:creationId xmlns:p14="http://schemas.microsoft.com/office/powerpoint/2010/main" val="26109543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13168647-DC0A-4FA0-9CA8-F088C3420230}"/>
              </a:ext>
            </a:extLst>
          </p:cNvPr>
          <p:cNvSpPr>
            <a:spLocks noGrp="1" noChangeArrowheads="1"/>
          </p:cNvSpPr>
          <p:nvPr>
            <p:ph type="title"/>
          </p:nvPr>
        </p:nvSpPr>
        <p:spPr/>
        <p:txBody>
          <a:bodyPr/>
          <a:lstStyle/>
          <a:p>
            <a:r>
              <a:rPr lang="en-US" altLang="en-US"/>
              <a:t>                </a:t>
            </a:r>
            <a:r>
              <a:rPr lang="en-US" altLang="en-US" dirty="0"/>
              <a:t>Biologics in Asthma </a:t>
            </a:r>
          </a:p>
        </p:txBody>
      </p:sp>
      <p:sp>
        <p:nvSpPr>
          <p:cNvPr id="3" name="Content Placeholder 2">
            <a:extLst>
              <a:ext uri="{FF2B5EF4-FFF2-40B4-BE49-F238E27FC236}">
                <a16:creationId xmlns:a16="http://schemas.microsoft.com/office/drawing/2014/main" id="{B62EA660-14C1-43E9-B626-FC04B29D3C8B}"/>
              </a:ext>
            </a:extLst>
          </p:cNvPr>
          <p:cNvSpPr>
            <a:spLocks noGrp="1"/>
          </p:cNvSpPr>
          <p:nvPr>
            <p:ph idx="1"/>
          </p:nvPr>
        </p:nvSpPr>
        <p:spPr/>
        <p:txBody>
          <a:bodyPr>
            <a:normAutofit fontScale="92500"/>
          </a:bodyPr>
          <a:lstStyle/>
          <a:p>
            <a:pPr marL="0" indent="0">
              <a:buNone/>
              <a:defRPr/>
            </a:pPr>
            <a:r>
              <a:rPr lang="en-US" sz="4200" dirty="0"/>
              <a:t>Conclusions</a:t>
            </a:r>
          </a:p>
          <a:p>
            <a:pPr marL="0" indent="0">
              <a:defRPr/>
            </a:pPr>
            <a:endParaRPr lang="en-US" sz="3900" dirty="0"/>
          </a:p>
          <a:p>
            <a:pPr>
              <a:defRPr/>
            </a:pPr>
            <a:r>
              <a:rPr lang="en-US" dirty="0"/>
              <a:t>At the present time we have no definitive biomarkers that direct therapy but using biomarker for guidance may help improve outcomes</a:t>
            </a:r>
          </a:p>
          <a:p>
            <a:pPr>
              <a:defRPr/>
            </a:pPr>
            <a:r>
              <a:rPr lang="en-US" dirty="0"/>
              <a:t>No good data to show one biologic will work better than another but it appears all biologics work better when Eosinophil counts are higher(will Tezepelumab be beneficial despite low eosinophil count??)</a:t>
            </a:r>
          </a:p>
          <a:p>
            <a:pPr>
              <a:defRPr/>
            </a:pPr>
            <a:r>
              <a:rPr lang="en-US" dirty="0"/>
              <a:t>Multiple studies show switching biologic therapies may improve patients </a:t>
            </a:r>
          </a:p>
          <a:p>
            <a:pPr>
              <a:defRPr/>
            </a:pPr>
            <a:r>
              <a:rPr lang="en-US" dirty="0"/>
              <a:t>Not enough data to make statement regarding combining therapies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EC291DA0-5C2F-4557-ABE1-233D85D470B3}"/>
              </a:ext>
            </a:extLst>
          </p:cNvPr>
          <p:cNvSpPr>
            <a:spLocks noGrp="1" noChangeArrowheads="1"/>
          </p:cNvSpPr>
          <p:nvPr>
            <p:ph type="title"/>
          </p:nvPr>
        </p:nvSpPr>
        <p:spPr/>
        <p:txBody>
          <a:bodyPr/>
          <a:lstStyle/>
          <a:p>
            <a:r>
              <a:rPr lang="en-US" altLang="en-US"/>
              <a:t>Biologics in Asthma –Switching therapies</a:t>
            </a:r>
          </a:p>
        </p:txBody>
      </p:sp>
      <p:sp>
        <p:nvSpPr>
          <p:cNvPr id="3" name="Content Placeholder 2">
            <a:extLst>
              <a:ext uri="{FF2B5EF4-FFF2-40B4-BE49-F238E27FC236}">
                <a16:creationId xmlns:a16="http://schemas.microsoft.com/office/drawing/2014/main" id="{9B3ADFC9-8634-4CF6-B77B-F6002C763B98}"/>
              </a:ext>
            </a:extLst>
          </p:cNvPr>
          <p:cNvSpPr>
            <a:spLocks noGrp="1"/>
          </p:cNvSpPr>
          <p:nvPr>
            <p:ph idx="1"/>
          </p:nvPr>
        </p:nvSpPr>
        <p:spPr/>
        <p:txBody>
          <a:bodyPr/>
          <a:lstStyle/>
          <a:p>
            <a:pPr marL="0" indent="0">
              <a:buNone/>
              <a:defRPr/>
            </a:pPr>
            <a:r>
              <a:rPr lang="en-US" sz="3600" dirty="0"/>
              <a:t>Conclusions</a:t>
            </a:r>
          </a:p>
          <a:p>
            <a:pPr marL="0" indent="0">
              <a:defRPr/>
            </a:pPr>
            <a:endParaRPr lang="en-US" sz="3600" dirty="0"/>
          </a:p>
          <a:p>
            <a:pPr>
              <a:defRPr/>
            </a:pPr>
            <a:r>
              <a:rPr lang="en-US" dirty="0"/>
              <a:t>We need comparative studies and research into more reliable biomarkers</a:t>
            </a:r>
          </a:p>
          <a:p>
            <a:pPr>
              <a:defRPr/>
            </a:pPr>
            <a:r>
              <a:rPr lang="en-US" dirty="0"/>
              <a:t>Will the future be even more patient specific treatments based on new still undefined patient biomarkers??</a:t>
            </a:r>
          </a:p>
          <a:p>
            <a:pPr>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0653FD1-99AD-4850-B5B4-A063AB51890A}"/>
              </a:ext>
            </a:extLst>
          </p:cNvPr>
          <p:cNvSpPr txBox="1">
            <a:spLocks noGrp="1" noChangeArrowheads="1"/>
          </p:cNvSpPr>
          <p:nvPr>
            <p:ph type="title"/>
          </p:nvPr>
        </p:nvSpPr>
        <p:spPr>
          <a:xfrm>
            <a:off x="269875" y="373063"/>
            <a:ext cx="11664950" cy="1211262"/>
          </a:xfrm>
        </p:spPr>
        <p:txBody>
          <a:bodyPr/>
          <a:lstStyle/>
          <a:p>
            <a:pPr algn="ctr" eaLnBrk="1" hangingPunct="1"/>
            <a:r>
              <a:rPr lang="en-US" altLang="en-US" sz="3800" b="1">
                <a:latin typeface="Calibri" panose="020F0502020204030204" pitchFamily="34" charset="0"/>
                <a:cs typeface="Calibri" panose="020F0502020204030204" pitchFamily="34" charset="0"/>
                <a:sym typeface="Calibri" panose="020F0502020204030204" pitchFamily="34" charset="0"/>
              </a:rPr>
              <a:t>Eosinophil as an Inflammatory Biomarker</a:t>
            </a:r>
          </a:p>
        </p:txBody>
      </p:sp>
      <p:sp>
        <p:nvSpPr>
          <p:cNvPr id="32771" name="Content Placeholder 2">
            <a:extLst>
              <a:ext uri="{FF2B5EF4-FFF2-40B4-BE49-F238E27FC236}">
                <a16:creationId xmlns:a16="http://schemas.microsoft.com/office/drawing/2014/main" id="{E834CB3E-03CB-4A80-9B37-F15B88524C2E}"/>
              </a:ext>
            </a:extLst>
          </p:cNvPr>
          <p:cNvSpPr txBox="1">
            <a:spLocks noGrp="1" noChangeArrowheads="1"/>
          </p:cNvSpPr>
          <p:nvPr>
            <p:ph type="body" sz="quarter" idx="1"/>
          </p:nvPr>
        </p:nvSpPr>
        <p:spPr>
          <a:xfrm>
            <a:off x="344488" y="1681163"/>
            <a:ext cx="11503025" cy="4221162"/>
          </a:xfrm>
        </p:spPr>
        <p:txBody>
          <a:bodyPr/>
          <a:lstStyle/>
          <a:p>
            <a:pPr eaLnBrk="1" hangingPunct="1">
              <a:spcBef>
                <a:spcPts val="1000"/>
              </a:spcBef>
            </a:pPr>
            <a:r>
              <a:rPr lang="en-US" altLang="en-US" sz="3000" dirty="0">
                <a:latin typeface="Calibri" panose="020F0502020204030204" pitchFamily="34" charset="0"/>
                <a:cs typeface="Arial" panose="020B0604020202020204" pitchFamily="34" charset="0"/>
                <a:sym typeface="Calibri" panose="020F0502020204030204" pitchFamily="34" charset="0"/>
              </a:rPr>
              <a:t>Variable numbers of blood and airway eosinophils are present in patients with type 2 cytokine profiles</a:t>
            </a:r>
          </a:p>
          <a:p>
            <a:pPr marL="685800" lvl="1" indent="-228600" eaLnBrk="1" hangingPunct="1">
              <a:spcBef>
                <a:spcPts val="500"/>
              </a:spcBef>
            </a:pPr>
            <a:r>
              <a:rPr lang="en-US" altLang="en-US" sz="2800" dirty="0">
                <a:latin typeface="Calibri" panose="020F0502020204030204" pitchFamily="34" charset="0"/>
                <a:cs typeface="Arial" panose="020B0604020202020204" pitchFamily="34" charset="0"/>
                <a:sym typeface="Calibri" panose="020F0502020204030204" pitchFamily="34" charset="0"/>
              </a:rPr>
              <a:t>Likely relates to level of type 2 activation</a:t>
            </a:r>
            <a:endParaRPr lang="en-US" altLang="en-US" sz="2400" dirty="0">
              <a:latin typeface="Calibri" panose="020F0502020204030204" pitchFamily="34" charset="0"/>
              <a:cs typeface="Arial" panose="020B0604020202020204" pitchFamily="34" charset="0"/>
              <a:sym typeface="Calibri" panose="020F0502020204030204" pitchFamily="34" charset="0"/>
            </a:endParaRPr>
          </a:p>
          <a:p>
            <a:pPr eaLnBrk="1" hangingPunct="1">
              <a:spcBef>
                <a:spcPts val="1000"/>
              </a:spcBef>
            </a:pPr>
            <a:r>
              <a:rPr lang="en-US" altLang="en-US" sz="3000" dirty="0">
                <a:latin typeface="Calibri" panose="020F0502020204030204" pitchFamily="34" charset="0"/>
                <a:cs typeface="Arial" panose="020B0604020202020204" pitchFamily="34" charset="0"/>
                <a:sym typeface="Calibri" panose="020F0502020204030204" pitchFamily="34" charset="0"/>
              </a:rPr>
              <a:t>Eosinophils in blood and airway are correlated with:</a:t>
            </a:r>
          </a:p>
          <a:p>
            <a:pPr marL="685800" lvl="1" indent="-228600" eaLnBrk="1" hangingPunct="1">
              <a:spcBef>
                <a:spcPts val="500"/>
              </a:spcBef>
            </a:pPr>
            <a:r>
              <a:rPr lang="en-US" altLang="en-US" sz="2800" dirty="0">
                <a:latin typeface="Calibri" panose="020F0502020204030204" pitchFamily="34" charset="0"/>
                <a:cs typeface="Arial" panose="020B0604020202020204" pitchFamily="34" charset="0"/>
                <a:sym typeface="Calibri" panose="020F0502020204030204" pitchFamily="34" charset="0"/>
              </a:rPr>
              <a:t>Frequency of asthma exacerbations</a:t>
            </a:r>
            <a:endParaRPr lang="en-US" altLang="en-US" sz="2400" dirty="0">
              <a:latin typeface="Calibri" panose="020F0502020204030204" pitchFamily="34" charset="0"/>
              <a:cs typeface="Arial" panose="020B0604020202020204" pitchFamily="34" charset="0"/>
              <a:sym typeface="Calibri" panose="020F0502020204030204" pitchFamily="34" charset="0"/>
            </a:endParaRPr>
          </a:p>
          <a:p>
            <a:pPr marL="685800" lvl="1" indent="-228600" eaLnBrk="1" hangingPunct="1">
              <a:spcBef>
                <a:spcPts val="500"/>
              </a:spcBef>
            </a:pPr>
            <a:r>
              <a:rPr lang="en-US" altLang="en-US" sz="2800" dirty="0">
                <a:latin typeface="Calibri" panose="020F0502020204030204" pitchFamily="34" charset="0"/>
                <a:cs typeface="Arial" panose="020B0604020202020204" pitchFamily="34" charset="0"/>
                <a:sym typeface="Calibri" panose="020F0502020204030204" pitchFamily="34" charset="0"/>
              </a:rPr>
              <a:t>Degree of airflow limitation</a:t>
            </a:r>
            <a:endParaRPr lang="en-US" altLang="en-US" sz="2400" dirty="0">
              <a:latin typeface="Calibri" panose="020F0502020204030204" pitchFamily="34" charset="0"/>
              <a:cs typeface="Arial" panose="020B0604020202020204" pitchFamily="34" charset="0"/>
              <a:sym typeface="Calibri" panose="020F0502020204030204" pitchFamily="34" charset="0"/>
            </a:endParaRPr>
          </a:p>
          <a:p>
            <a:pPr marL="685800" lvl="1" indent="-228600" eaLnBrk="1" hangingPunct="1">
              <a:spcBef>
                <a:spcPts val="500"/>
              </a:spcBef>
            </a:pPr>
            <a:r>
              <a:rPr lang="en-US" altLang="en-US" sz="2800" dirty="0">
                <a:latin typeface="Calibri" panose="020F0502020204030204" pitchFamily="34" charset="0"/>
                <a:cs typeface="Arial" panose="020B0604020202020204" pitchFamily="34" charset="0"/>
                <a:sym typeface="Calibri" panose="020F0502020204030204" pitchFamily="34" charset="0"/>
              </a:rPr>
              <a:t>Presence and severity of chronic rhinosinusitis/nasal polyposis</a:t>
            </a:r>
          </a:p>
        </p:txBody>
      </p:sp>
      <p:sp>
        <p:nvSpPr>
          <p:cNvPr id="32772" name="Text Placeholder 4">
            <a:extLst>
              <a:ext uri="{FF2B5EF4-FFF2-40B4-BE49-F238E27FC236}">
                <a16:creationId xmlns:a16="http://schemas.microsoft.com/office/drawing/2014/main" id="{42D35301-0676-4951-95D6-263FFE0D1A2F}"/>
              </a:ext>
            </a:extLst>
          </p:cNvPr>
          <p:cNvSpPr txBox="1">
            <a:spLocks noGrp="1" noChangeArrowheads="1"/>
          </p:cNvSpPr>
          <p:nvPr>
            <p:ph type="body" sz="quarter" idx="13"/>
          </p:nvPr>
        </p:nvSpPr>
        <p:spPr>
          <a:xfrm>
            <a:off x="-188008" y="2127903"/>
            <a:ext cx="10099114" cy="65532"/>
          </a:xfrm>
        </p:spPr>
        <p:txBody>
          <a:bodyPr>
            <a:normAutofit fontScale="25000" lnSpcReduction="20000"/>
          </a:bodyPr>
          <a:lstStyle/>
          <a:p>
            <a:pPr marL="0" indent="0" eaLnBrk="1" hangingPunct="1">
              <a:buSzTx/>
              <a:buFontTx/>
              <a:buNone/>
            </a:pPr>
            <a:endParaRPr lang="en-US" altLang="en-US" sz="2400"/>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F67F0-D36C-4895-9B16-27AB02CFB97C}"/>
              </a:ext>
            </a:extLst>
          </p:cNvPr>
          <p:cNvSpPr>
            <a:spLocks noGrp="1"/>
          </p:cNvSpPr>
          <p:nvPr>
            <p:ph type="title"/>
          </p:nvPr>
        </p:nvSpPr>
        <p:spPr/>
        <p:txBody>
          <a:bodyPr/>
          <a:lstStyle/>
          <a:p>
            <a:r>
              <a:rPr lang="en-US" dirty="0"/>
              <a:t>Biologics in Asthma</a:t>
            </a:r>
          </a:p>
        </p:txBody>
      </p:sp>
      <p:sp>
        <p:nvSpPr>
          <p:cNvPr id="3" name="Content Placeholder 2">
            <a:extLst>
              <a:ext uri="{FF2B5EF4-FFF2-40B4-BE49-F238E27FC236}">
                <a16:creationId xmlns:a16="http://schemas.microsoft.com/office/drawing/2014/main" id="{D0BC2AEA-21E6-4EF4-9E44-54B24AB2808A}"/>
              </a:ext>
            </a:extLst>
          </p:cNvPr>
          <p:cNvSpPr>
            <a:spLocks noGrp="1"/>
          </p:cNvSpPr>
          <p:nvPr>
            <p:ph idx="1"/>
          </p:nvPr>
        </p:nvSpPr>
        <p:spPr/>
        <p:txBody>
          <a:bodyPr/>
          <a:lstStyle/>
          <a:p>
            <a:r>
              <a:rPr lang="en-US" dirty="0"/>
              <a:t>Pathophysiology</a:t>
            </a:r>
          </a:p>
          <a:p>
            <a:r>
              <a:rPr lang="en-US" dirty="0"/>
              <a:t>What is severe asthma?</a:t>
            </a:r>
          </a:p>
          <a:p>
            <a:r>
              <a:rPr lang="en-US" dirty="0"/>
              <a:t>Current biologics</a:t>
            </a:r>
          </a:p>
          <a:p>
            <a:r>
              <a:rPr lang="en-US" dirty="0"/>
              <a:t>How to choose therapy</a:t>
            </a:r>
          </a:p>
          <a:p>
            <a:r>
              <a:rPr lang="en-US" dirty="0"/>
              <a:t>Switch therapy</a:t>
            </a:r>
          </a:p>
          <a:p>
            <a:r>
              <a:rPr lang="en-US" dirty="0"/>
              <a:t>Combine therapy and are biologics curative </a:t>
            </a:r>
          </a:p>
          <a:p>
            <a:r>
              <a:rPr lang="en-US" b="1" dirty="0"/>
              <a:t>Cases</a:t>
            </a:r>
          </a:p>
        </p:txBody>
      </p:sp>
    </p:spTree>
    <p:extLst>
      <p:ext uri="{BB962C8B-B14F-4D97-AF65-F5344CB8AC3E}">
        <p14:creationId xmlns:p14="http://schemas.microsoft.com/office/powerpoint/2010/main" val="22708788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F2209-C022-4549-B1AE-8DE1A820A341}"/>
              </a:ext>
            </a:extLst>
          </p:cNvPr>
          <p:cNvSpPr>
            <a:spLocks noGrp="1"/>
          </p:cNvSpPr>
          <p:nvPr>
            <p:ph type="title"/>
          </p:nvPr>
        </p:nvSpPr>
        <p:spPr/>
        <p:txBody>
          <a:bodyPr/>
          <a:lstStyle/>
          <a:p>
            <a:r>
              <a:rPr lang="en-US" dirty="0"/>
              <a:t>Biologics in Asthma- Cases</a:t>
            </a:r>
          </a:p>
        </p:txBody>
      </p:sp>
      <p:sp>
        <p:nvSpPr>
          <p:cNvPr id="3" name="Content Placeholder 2">
            <a:extLst>
              <a:ext uri="{FF2B5EF4-FFF2-40B4-BE49-F238E27FC236}">
                <a16:creationId xmlns:a16="http://schemas.microsoft.com/office/drawing/2014/main" id="{E4D915A1-760A-4F23-A238-D218A67F69CF}"/>
              </a:ext>
            </a:extLst>
          </p:cNvPr>
          <p:cNvSpPr>
            <a:spLocks noGrp="1"/>
          </p:cNvSpPr>
          <p:nvPr>
            <p:ph idx="1"/>
          </p:nvPr>
        </p:nvSpPr>
        <p:spPr/>
        <p:txBody>
          <a:bodyPr>
            <a:normAutofit/>
          </a:bodyPr>
          <a:lstStyle/>
          <a:p>
            <a:pPr marL="0" indent="0">
              <a:buNone/>
            </a:pPr>
            <a:r>
              <a:rPr lang="en-US" sz="3400" dirty="0"/>
              <a:t>Case 1</a:t>
            </a:r>
          </a:p>
          <a:p>
            <a:r>
              <a:rPr lang="en-US" dirty="0">
                <a:effectLst/>
              </a:rPr>
              <a:t>Patient with allergic sensitization to environmental aeroallergens and worsening of symptoms from aeroallergen exposures. Her total serum </a:t>
            </a:r>
            <a:r>
              <a:rPr lang="en-US" dirty="0" err="1">
                <a:effectLst/>
              </a:rPr>
              <a:t>IgE</a:t>
            </a:r>
            <a:r>
              <a:rPr lang="en-US" dirty="0">
                <a:effectLst/>
              </a:rPr>
              <a:t> level is 500 IU/</a:t>
            </a:r>
            <a:r>
              <a:rPr lang="en-US" dirty="0" err="1">
                <a:effectLst/>
              </a:rPr>
              <a:t>mL.</a:t>
            </a:r>
            <a:r>
              <a:rPr lang="en-US" dirty="0">
                <a:effectLst/>
              </a:rPr>
              <a:t> This patient has strong grass allergies and notes that asthma exacerbations typically occur in the summertime. Her evaluation results reveal absolute eosinophil count (AEC) of 200 cells/</a:t>
            </a:r>
            <a:r>
              <a:rPr lang="en-US" dirty="0" err="1">
                <a:effectLst/>
              </a:rPr>
              <a:t>mcL</a:t>
            </a:r>
            <a:r>
              <a:rPr lang="en-US" dirty="0">
                <a:effectLst/>
              </a:rPr>
              <a:t> </a:t>
            </a:r>
            <a:r>
              <a:rPr lang="en-US" dirty="0" err="1">
                <a:effectLst/>
              </a:rPr>
              <a:t>FeNO</a:t>
            </a:r>
            <a:r>
              <a:rPr lang="en-US" dirty="0">
                <a:effectLst/>
              </a:rPr>
              <a:t> 22 ppb.</a:t>
            </a:r>
          </a:p>
          <a:p>
            <a:pPr marL="0" indent="0">
              <a:buNone/>
            </a:pPr>
            <a:endParaRPr lang="en-US" dirty="0"/>
          </a:p>
        </p:txBody>
      </p:sp>
      <p:sp>
        <p:nvSpPr>
          <p:cNvPr id="4" name="Footer Placeholder 3">
            <a:extLst>
              <a:ext uri="{FF2B5EF4-FFF2-40B4-BE49-F238E27FC236}">
                <a16:creationId xmlns:a16="http://schemas.microsoft.com/office/drawing/2014/main" id="{244CB817-668B-4F37-952E-79737C1A722A}"/>
              </a:ext>
            </a:extLst>
          </p:cNvPr>
          <p:cNvSpPr>
            <a:spLocks noGrp="1"/>
          </p:cNvSpPr>
          <p:nvPr>
            <p:ph type="ftr" sz="quarter" idx="11"/>
          </p:nvPr>
        </p:nvSpPr>
        <p:spPr/>
        <p:txBody>
          <a:bodyPr/>
          <a:lstStyle/>
          <a:p>
            <a:r>
              <a:rPr lang="en-US" b="1" dirty="0">
                <a:solidFill>
                  <a:schemeClr val="tx1"/>
                </a:solidFill>
              </a:rPr>
              <a:t>Wang et al, Ann Allergy Asthma Immunol 128 (2022) 379−389</a:t>
            </a:r>
          </a:p>
        </p:txBody>
      </p:sp>
    </p:spTree>
    <p:extLst>
      <p:ext uri="{BB962C8B-B14F-4D97-AF65-F5344CB8AC3E}">
        <p14:creationId xmlns:p14="http://schemas.microsoft.com/office/powerpoint/2010/main" val="27409253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2FD2E-DE5B-4948-9DCF-D782FDD8C243}"/>
              </a:ext>
            </a:extLst>
          </p:cNvPr>
          <p:cNvSpPr>
            <a:spLocks noGrp="1"/>
          </p:cNvSpPr>
          <p:nvPr>
            <p:ph type="title"/>
          </p:nvPr>
        </p:nvSpPr>
        <p:spPr/>
        <p:txBody>
          <a:bodyPr/>
          <a:lstStyle/>
          <a:p>
            <a:r>
              <a:rPr lang="en-US" dirty="0"/>
              <a:t>Biologics in Asthma- Cases</a:t>
            </a:r>
          </a:p>
        </p:txBody>
      </p:sp>
      <p:sp>
        <p:nvSpPr>
          <p:cNvPr id="3" name="Content Placeholder 2">
            <a:extLst>
              <a:ext uri="{FF2B5EF4-FFF2-40B4-BE49-F238E27FC236}">
                <a16:creationId xmlns:a16="http://schemas.microsoft.com/office/drawing/2014/main" id="{2BFF1508-BDF0-4286-BFDE-4B0CADA3DDD0}"/>
              </a:ext>
            </a:extLst>
          </p:cNvPr>
          <p:cNvSpPr>
            <a:spLocks noGrp="1"/>
          </p:cNvSpPr>
          <p:nvPr>
            <p:ph idx="1"/>
          </p:nvPr>
        </p:nvSpPr>
        <p:spPr/>
        <p:txBody>
          <a:bodyPr/>
          <a:lstStyle/>
          <a:p>
            <a:pPr marL="0" indent="0">
              <a:buNone/>
            </a:pPr>
            <a:r>
              <a:rPr lang="en-US" b="1" dirty="0">
                <a:solidFill>
                  <a:srgbClr val="007EA8"/>
                </a:solidFill>
                <a:effectLst/>
              </a:rPr>
              <a:t>Choice</a:t>
            </a:r>
          </a:p>
          <a:p>
            <a:r>
              <a:rPr lang="en-US" dirty="0">
                <a:effectLst/>
              </a:rPr>
              <a:t>Omalizumab</a:t>
            </a:r>
          </a:p>
          <a:p>
            <a:pPr marL="0" indent="0">
              <a:buNone/>
            </a:pPr>
            <a:r>
              <a:rPr lang="en-US" b="1" dirty="0">
                <a:solidFill>
                  <a:srgbClr val="007EA8"/>
                </a:solidFill>
                <a:effectLst/>
              </a:rPr>
              <a:t>Discussion</a:t>
            </a:r>
          </a:p>
          <a:p>
            <a:r>
              <a:rPr lang="en-US" dirty="0">
                <a:effectLst/>
              </a:rPr>
              <a:t>For this patient with strong clinically relevant allergic sensitization to environmental aeroallergens, no evidence of marked eosinophilic inflammation, and low </a:t>
            </a:r>
            <a:r>
              <a:rPr lang="en-US" dirty="0" err="1">
                <a:effectLst/>
              </a:rPr>
              <a:t>FeNO</a:t>
            </a:r>
            <a:r>
              <a:rPr lang="en-US" dirty="0">
                <a:effectLst/>
              </a:rPr>
              <a:t>, </a:t>
            </a:r>
            <a:r>
              <a:rPr lang="en-US" dirty="0" err="1">
                <a:effectLst/>
              </a:rPr>
              <a:t>IgE</a:t>
            </a:r>
            <a:r>
              <a:rPr lang="en-US" dirty="0">
                <a:effectLst/>
              </a:rPr>
              <a:t> or allergic sensitization seems to be the dominant biomarker. Omalizumab would be the first choice; however, if the patient fails to achieve benefits, anti–IL-5/5R or anti–IL-4Ra strategies could be helpful.</a:t>
            </a:r>
          </a:p>
          <a:p>
            <a:endParaRPr lang="en-US" dirty="0">
              <a:effectLst/>
            </a:endParaRPr>
          </a:p>
          <a:p>
            <a:endParaRPr lang="en-US" dirty="0"/>
          </a:p>
        </p:txBody>
      </p:sp>
      <p:sp>
        <p:nvSpPr>
          <p:cNvPr id="4" name="Footer Placeholder 3">
            <a:extLst>
              <a:ext uri="{FF2B5EF4-FFF2-40B4-BE49-F238E27FC236}">
                <a16:creationId xmlns:a16="http://schemas.microsoft.com/office/drawing/2014/main" id="{BA0E37BD-959C-4004-A364-BC3E2BDAA6DC}"/>
              </a:ext>
            </a:extLst>
          </p:cNvPr>
          <p:cNvSpPr>
            <a:spLocks noGrp="1"/>
          </p:cNvSpPr>
          <p:nvPr>
            <p:ph type="ftr" sz="quarter" idx="11"/>
          </p:nvPr>
        </p:nvSpPr>
        <p:spPr/>
        <p:txBody>
          <a:bodyPr/>
          <a:lstStyle/>
          <a:p>
            <a:r>
              <a:rPr lang="en-US" b="1" dirty="0">
                <a:solidFill>
                  <a:schemeClr val="tx1"/>
                </a:solidFill>
              </a:rPr>
              <a:t>Wang et al, Ann Allergy Asthma Immunol 128 (2022) 379−389</a:t>
            </a:r>
          </a:p>
        </p:txBody>
      </p:sp>
    </p:spTree>
    <p:extLst>
      <p:ext uri="{BB962C8B-B14F-4D97-AF65-F5344CB8AC3E}">
        <p14:creationId xmlns:p14="http://schemas.microsoft.com/office/powerpoint/2010/main" val="14025853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4910-5BD9-428E-BBB8-8F8AEC55B19F}"/>
              </a:ext>
            </a:extLst>
          </p:cNvPr>
          <p:cNvSpPr>
            <a:spLocks noGrp="1"/>
          </p:cNvSpPr>
          <p:nvPr>
            <p:ph type="title"/>
          </p:nvPr>
        </p:nvSpPr>
        <p:spPr/>
        <p:txBody>
          <a:bodyPr/>
          <a:lstStyle/>
          <a:p>
            <a:r>
              <a:rPr lang="en-US" dirty="0"/>
              <a:t>Biologics in Asthma- Cases</a:t>
            </a:r>
          </a:p>
        </p:txBody>
      </p:sp>
      <p:sp>
        <p:nvSpPr>
          <p:cNvPr id="3" name="Content Placeholder 2">
            <a:extLst>
              <a:ext uri="{FF2B5EF4-FFF2-40B4-BE49-F238E27FC236}">
                <a16:creationId xmlns:a16="http://schemas.microsoft.com/office/drawing/2014/main" id="{D07737E5-0285-4C10-8784-DC8F4C1633EE}"/>
              </a:ext>
            </a:extLst>
          </p:cNvPr>
          <p:cNvSpPr>
            <a:spLocks noGrp="1"/>
          </p:cNvSpPr>
          <p:nvPr>
            <p:ph idx="1"/>
          </p:nvPr>
        </p:nvSpPr>
        <p:spPr/>
        <p:txBody>
          <a:bodyPr>
            <a:normAutofit/>
          </a:bodyPr>
          <a:lstStyle/>
          <a:p>
            <a:pPr marL="0" indent="0" algn="l">
              <a:buNone/>
            </a:pPr>
            <a:r>
              <a:rPr lang="en-US" sz="3400" b="0" i="0" dirty="0">
                <a:effectLst/>
                <a:latin typeface="Helvetica" panose="020B0604020202020204" pitchFamily="34" charset="0"/>
              </a:rPr>
              <a:t>Case 2</a:t>
            </a:r>
          </a:p>
          <a:p>
            <a:r>
              <a:rPr lang="en-US" dirty="0">
                <a:effectLst/>
              </a:rPr>
              <a:t>Patient with AEC 800 cells/</a:t>
            </a:r>
            <a:r>
              <a:rPr lang="en-US" dirty="0" err="1">
                <a:effectLst/>
              </a:rPr>
              <a:t>mcL</a:t>
            </a:r>
            <a:r>
              <a:rPr lang="en-US" dirty="0">
                <a:effectLst/>
              </a:rPr>
              <a:t>, 5% sputum eosinophils, </a:t>
            </a:r>
            <a:r>
              <a:rPr lang="en-US" dirty="0" err="1">
                <a:effectLst/>
              </a:rPr>
              <a:t>FeNO</a:t>
            </a:r>
            <a:r>
              <a:rPr lang="en-US" dirty="0">
                <a:effectLst/>
              </a:rPr>
              <a:t> 35ppb, and total serum </a:t>
            </a:r>
            <a:r>
              <a:rPr lang="en-US" dirty="0" err="1">
                <a:effectLst/>
              </a:rPr>
              <a:t>IgE</a:t>
            </a:r>
            <a:r>
              <a:rPr lang="en-US" dirty="0">
                <a:effectLst/>
              </a:rPr>
              <a:t> 300 IU/</a:t>
            </a:r>
            <a:r>
              <a:rPr lang="en-US" dirty="0" err="1">
                <a:effectLst/>
              </a:rPr>
              <a:t>mL.</a:t>
            </a:r>
            <a:r>
              <a:rPr lang="en-US" dirty="0">
                <a:effectLst/>
              </a:rPr>
              <a:t> He has allergic sensitization to a couple of trees only but notes no seasonal variation in his respiratory symptoms or known environmental triggers.</a:t>
            </a:r>
          </a:p>
          <a:p>
            <a:pPr marL="0" indent="0">
              <a:buNone/>
            </a:pPr>
            <a:endParaRPr lang="en-US" dirty="0"/>
          </a:p>
        </p:txBody>
      </p:sp>
      <p:sp>
        <p:nvSpPr>
          <p:cNvPr id="4" name="Footer Placeholder 3">
            <a:extLst>
              <a:ext uri="{FF2B5EF4-FFF2-40B4-BE49-F238E27FC236}">
                <a16:creationId xmlns:a16="http://schemas.microsoft.com/office/drawing/2014/main" id="{31C6E5F0-E6DC-458A-8D46-849B43EC36D0}"/>
              </a:ext>
            </a:extLst>
          </p:cNvPr>
          <p:cNvSpPr>
            <a:spLocks noGrp="1"/>
          </p:cNvSpPr>
          <p:nvPr>
            <p:ph type="ftr" sz="quarter" idx="11"/>
          </p:nvPr>
        </p:nvSpPr>
        <p:spPr/>
        <p:txBody>
          <a:bodyPr/>
          <a:lstStyle/>
          <a:p>
            <a:r>
              <a:rPr lang="en-US" b="1" dirty="0">
                <a:solidFill>
                  <a:schemeClr val="tx1"/>
                </a:solidFill>
              </a:rPr>
              <a:t>Wang et al, Ann Allergy Asthma Immunol 128 (2022) 379−389</a:t>
            </a:r>
          </a:p>
        </p:txBody>
      </p:sp>
    </p:spTree>
    <p:extLst>
      <p:ext uri="{BB962C8B-B14F-4D97-AF65-F5344CB8AC3E}">
        <p14:creationId xmlns:p14="http://schemas.microsoft.com/office/powerpoint/2010/main" val="25554298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E365-7323-4FF5-BA49-0263BC617FDE}"/>
              </a:ext>
            </a:extLst>
          </p:cNvPr>
          <p:cNvSpPr>
            <a:spLocks noGrp="1"/>
          </p:cNvSpPr>
          <p:nvPr>
            <p:ph type="title"/>
          </p:nvPr>
        </p:nvSpPr>
        <p:spPr/>
        <p:txBody>
          <a:bodyPr/>
          <a:lstStyle/>
          <a:p>
            <a:r>
              <a:rPr lang="en-US" dirty="0"/>
              <a:t>Biologics in Asthma- Cases</a:t>
            </a:r>
          </a:p>
        </p:txBody>
      </p:sp>
      <p:sp>
        <p:nvSpPr>
          <p:cNvPr id="3" name="Content Placeholder 2">
            <a:extLst>
              <a:ext uri="{FF2B5EF4-FFF2-40B4-BE49-F238E27FC236}">
                <a16:creationId xmlns:a16="http://schemas.microsoft.com/office/drawing/2014/main" id="{175F36E6-A73E-4773-9458-9B4780D9EB86}"/>
              </a:ext>
            </a:extLst>
          </p:cNvPr>
          <p:cNvSpPr>
            <a:spLocks noGrp="1"/>
          </p:cNvSpPr>
          <p:nvPr>
            <p:ph idx="1"/>
          </p:nvPr>
        </p:nvSpPr>
        <p:spPr/>
        <p:txBody>
          <a:bodyPr>
            <a:normAutofit fontScale="92500" lnSpcReduction="10000"/>
          </a:bodyPr>
          <a:lstStyle/>
          <a:p>
            <a:pPr marL="0" indent="0">
              <a:buNone/>
            </a:pPr>
            <a:r>
              <a:rPr lang="en-US" b="1" dirty="0">
                <a:solidFill>
                  <a:srgbClr val="007EA8"/>
                </a:solidFill>
                <a:effectLst/>
              </a:rPr>
              <a:t>Choice</a:t>
            </a:r>
          </a:p>
          <a:p>
            <a:r>
              <a:rPr lang="en-US" dirty="0">
                <a:effectLst/>
              </a:rPr>
              <a:t>Anti–IL5/5R, Anti TSLP</a:t>
            </a:r>
          </a:p>
          <a:p>
            <a:pPr marL="0" indent="0">
              <a:buNone/>
            </a:pPr>
            <a:r>
              <a:rPr lang="en-US" b="1" dirty="0">
                <a:solidFill>
                  <a:srgbClr val="007EA8"/>
                </a:solidFill>
                <a:effectLst/>
              </a:rPr>
              <a:t> Discussion</a:t>
            </a:r>
          </a:p>
          <a:p>
            <a:r>
              <a:rPr lang="en-US" dirty="0">
                <a:effectLst/>
              </a:rPr>
              <a:t>For this patient with eosinophilic asthma, relatively low </a:t>
            </a:r>
            <a:r>
              <a:rPr lang="en-US" dirty="0" err="1">
                <a:effectLst/>
              </a:rPr>
              <a:t>FeNO</a:t>
            </a:r>
            <a:r>
              <a:rPr lang="en-US" dirty="0">
                <a:effectLst/>
              </a:rPr>
              <a:t>, and allergic sensitization that does not seem to be a clinically dominant feature, eosinophilia seems to be the dominant biomarker. Although anti–IL-5/5R therapy would be our first choice, given the role of anti–IL-4Ra in preventing eosinophil trafficking and its efficacy in this population, dupilumab would be a reasonable alternative, unless there was a history of markedly high eosinophilia, such as more than 1000 to 1500 cells/</a:t>
            </a:r>
            <a:r>
              <a:rPr lang="en-US" dirty="0" err="1">
                <a:effectLst/>
              </a:rPr>
              <a:t>mcL</a:t>
            </a:r>
            <a:r>
              <a:rPr lang="en-US" dirty="0">
                <a:effectLst/>
              </a:rPr>
              <a:t>. There are no compelling data suggesting any anti–IL-5/5R therapy is better than another.</a:t>
            </a:r>
          </a:p>
          <a:p>
            <a:endParaRPr lang="en-US" dirty="0"/>
          </a:p>
        </p:txBody>
      </p:sp>
      <p:sp>
        <p:nvSpPr>
          <p:cNvPr id="4" name="Footer Placeholder 3">
            <a:extLst>
              <a:ext uri="{FF2B5EF4-FFF2-40B4-BE49-F238E27FC236}">
                <a16:creationId xmlns:a16="http://schemas.microsoft.com/office/drawing/2014/main" id="{C3C19112-34B5-4A9A-9FF0-9C9E0F5BD99D}"/>
              </a:ext>
            </a:extLst>
          </p:cNvPr>
          <p:cNvSpPr>
            <a:spLocks noGrp="1"/>
          </p:cNvSpPr>
          <p:nvPr>
            <p:ph type="ftr" sz="quarter" idx="11"/>
          </p:nvPr>
        </p:nvSpPr>
        <p:spPr>
          <a:xfrm>
            <a:off x="4124864" y="6310312"/>
            <a:ext cx="4114800" cy="365125"/>
          </a:xfrm>
        </p:spPr>
        <p:txBody>
          <a:bodyPr/>
          <a:lstStyle/>
          <a:p>
            <a:r>
              <a:rPr lang="en-US" b="1" dirty="0">
                <a:solidFill>
                  <a:schemeClr val="tx1"/>
                </a:solidFill>
              </a:rPr>
              <a:t>Wang et al, Ann Allergy Asthma Immunol 128 (2022) 379−389</a:t>
            </a:r>
          </a:p>
        </p:txBody>
      </p:sp>
    </p:spTree>
    <p:extLst>
      <p:ext uri="{BB962C8B-B14F-4D97-AF65-F5344CB8AC3E}">
        <p14:creationId xmlns:p14="http://schemas.microsoft.com/office/powerpoint/2010/main" val="17718762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46AD2-BA1C-4D98-837D-BECC05743A78}"/>
              </a:ext>
            </a:extLst>
          </p:cNvPr>
          <p:cNvSpPr>
            <a:spLocks noGrp="1"/>
          </p:cNvSpPr>
          <p:nvPr>
            <p:ph type="title"/>
          </p:nvPr>
        </p:nvSpPr>
        <p:spPr/>
        <p:txBody>
          <a:bodyPr/>
          <a:lstStyle/>
          <a:p>
            <a:r>
              <a:rPr lang="en-US" dirty="0"/>
              <a:t>Biologics in Asthma- Cases</a:t>
            </a:r>
          </a:p>
        </p:txBody>
      </p:sp>
      <p:sp>
        <p:nvSpPr>
          <p:cNvPr id="3" name="Content Placeholder 2">
            <a:extLst>
              <a:ext uri="{FF2B5EF4-FFF2-40B4-BE49-F238E27FC236}">
                <a16:creationId xmlns:a16="http://schemas.microsoft.com/office/drawing/2014/main" id="{F93372E0-2EDF-41BB-8267-F2E1149C0C97}"/>
              </a:ext>
            </a:extLst>
          </p:cNvPr>
          <p:cNvSpPr>
            <a:spLocks noGrp="1"/>
          </p:cNvSpPr>
          <p:nvPr>
            <p:ph idx="1"/>
          </p:nvPr>
        </p:nvSpPr>
        <p:spPr/>
        <p:txBody>
          <a:bodyPr>
            <a:normAutofit/>
          </a:bodyPr>
          <a:lstStyle/>
          <a:p>
            <a:pPr marL="0" indent="0" algn="l">
              <a:buNone/>
            </a:pPr>
            <a:r>
              <a:rPr lang="en-US" b="0" i="0" dirty="0">
                <a:solidFill>
                  <a:srgbClr val="007EA8"/>
                </a:solidFill>
                <a:effectLst/>
                <a:latin typeface="Helvetica" panose="020B0604020202020204" pitchFamily="34" charset="0"/>
              </a:rPr>
              <a:t> </a:t>
            </a:r>
            <a:r>
              <a:rPr lang="en-US" sz="3800" b="0" i="0" dirty="0">
                <a:effectLst/>
                <a:latin typeface="Helvetica" panose="020B0604020202020204" pitchFamily="34" charset="0"/>
              </a:rPr>
              <a:t>Case 3</a:t>
            </a:r>
          </a:p>
          <a:p>
            <a:r>
              <a:rPr lang="en-US" dirty="0">
                <a:effectLst/>
              </a:rPr>
              <a:t>Patient with AEC 300 cells/</a:t>
            </a:r>
            <a:r>
              <a:rPr lang="en-US" dirty="0" err="1">
                <a:effectLst/>
              </a:rPr>
              <a:t>mcL</a:t>
            </a:r>
            <a:r>
              <a:rPr lang="en-US" dirty="0">
                <a:effectLst/>
              </a:rPr>
              <a:t>, </a:t>
            </a:r>
            <a:r>
              <a:rPr lang="en-US" dirty="0" err="1">
                <a:effectLst/>
              </a:rPr>
              <a:t>FeNO</a:t>
            </a:r>
            <a:r>
              <a:rPr lang="en-US" dirty="0">
                <a:effectLst/>
              </a:rPr>
              <a:t> 85ppb, and total serum </a:t>
            </a:r>
            <a:r>
              <a:rPr lang="en-US" dirty="0" err="1">
                <a:effectLst/>
              </a:rPr>
              <a:t>IgE</a:t>
            </a:r>
            <a:r>
              <a:rPr lang="en-US" dirty="0">
                <a:effectLst/>
              </a:rPr>
              <a:t> 500 IU/</a:t>
            </a:r>
            <a:r>
              <a:rPr lang="en-US" dirty="0" err="1">
                <a:effectLst/>
              </a:rPr>
              <a:t>mL.</a:t>
            </a:r>
            <a:r>
              <a:rPr lang="en-US" dirty="0">
                <a:effectLst/>
              </a:rPr>
              <a:t> He has sensitization to pollens and animal dander and notes perennial respiratory issues. He notes great response to OCS bursts.</a:t>
            </a:r>
            <a:r>
              <a:rPr lang="en-US" b="1" dirty="0">
                <a:solidFill>
                  <a:srgbClr val="007EA8"/>
                </a:solidFill>
                <a:effectLst/>
              </a:rPr>
              <a:t> </a:t>
            </a:r>
            <a:endParaRPr lang="en-US" dirty="0"/>
          </a:p>
        </p:txBody>
      </p:sp>
      <p:sp>
        <p:nvSpPr>
          <p:cNvPr id="4" name="Footer Placeholder 3">
            <a:extLst>
              <a:ext uri="{FF2B5EF4-FFF2-40B4-BE49-F238E27FC236}">
                <a16:creationId xmlns:a16="http://schemas.microsoft.com/office/drawing/2014/main" id="{DF6EFE87-67CC-440E-87BE-56D85182D9F3}"/>
              </a:ext>
            </a:extLst>
          </p:cNvPr>
          <p:cNvSpPr>
            <a:spLocks noGrp="1"/>
          </p:cNvSpPr>
          <p:nvPr>
            <p:ph type="ftr" sz="quarter" idx="11"/>
          </p:nvPr>
        </p:nvSpPr>
        <p:spPr/>
        <p:txBody>
          <a:bodyPr/>
          <a:lstStyle/>
          <a:p>
            <a:r>
              <a:rPr lang="en-US" b="1" dirty="0">
                <a:solidFill>
                  <a:schemeClr val="tx1"/>
                </a:solidFill>
              </a:rPr>
              <a:t>Wang et al, Ann Allergy Asthma Immunol 128 (2022) 379−389</a:t>
            </a:r>
          </a:p>
        </p:txBody>
      </p:sp>
    </p:spTree>
    <p:extLst>
      <p:ext uri="{BB962C8B-B14F-4D97-AF65-F5344CB8AC3E}">
        <p14:creationId xmlns:p14="http://schemas.microsoft.com/office/powerpoint/2010/main" val="35928066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7714-4E29-4384-B57B-90950D1B18B1}"/>
              </a:ext>
            </a:extLst>
          </p:cNvPr>
          <p:cNvSpPr>
            <a:spLocks noGrp="1"/>
          </p:cNvSpPr>
          <p:nvPr>
            <p:ph type="title"/>
          </p:nvPr>
        </p:nvSpPr>
        <p:spPr/>
        <p:txBody>
          <a:bodyPr/>
          <a:lstStyle/>
          <a:p>
            <a:r>
              <a:rPr lang="en-US" dirty="0"/>
              <a:t>Biologics in Asthma- Cases</a:t>
            </a:r>
          </a:p>
        </p:txBody>
      </p:sp>
      <p:sp>
        <p:nvSpPr>
          <p:cNvPr id="3" name="Content Placeholder 2">
            <a:extLst>
              <a:ext uri="{FF2B5EF4-FFF2-40B4-BE49-F238E27FC236}">
                <a16:creationId xmlns:a16="http://schemas.microsoft.com/office/drawing/2014/main" id="{EA37C8D8-C80F-4ED1-8F0E-ED0068984879}"/>
              </a:ext>
            </a:extLst>
          </p:cNvPr>
          <p:cNvSpPr>
            <a:spLocks noGrp="1"/>
          </p:cNvSpPr>
          <p:nvPr>
            <p:ph idx="1"/>
          </p:nvPr>
        </p:nvSpPr>
        <p:spPr/>
        <p:txBody>
          <a:bodyPr>
            <a:normAutofit fontScale="92500" lnSpcReduction="10000"/>
          </a:bodyPr>
          <a:lstStyle/>
          <a:p>
            <a:pPr marL="0" indent="0">
              <a:buNone/>
            </a:pPr>
            <a:r>
              <a:rPr lang="en-US" b="1" dirty="0">
                <a:solidFill>
                  <a:srgbClr val="007EA8"/>
                </a:solidFill>
                <a:effectLst/>
              </a:rPr>
              <a:t>Choice</a:t>
            </a:r>
          </a:p>
          <a:p>
            <a:r>
              <a:rPr lang="en-US" dirty="0">
                <a:effectLst/>
              </a:rPr>
              <a:t>Dupilumab.</a:t>
            </a:r>
          </a:p>
          <a:p>
            <a:pPr marL="0" indent="0">
              <a:buNone/>
            </a:pPr>
            <a:r>
              <a:rPr lang="en-US" b="1" dirty="0">
                <a:solidFill>
                  <a:srgbClr val="007EA8"/>
                </a:solidFill>
                <a:effectLst/>
              </a:rPr>
              <a:t> Discussion</a:t>
            </a:r>
          </a:p>
          <a:p>
            <a:r>
              <a:rPr lang="en-US" dirty="0">
                <a:effectLst/>
              </a:rPr>
              <a:t>He would qualify for anti–IL-5/5R, anti-</a:t>
            </a:r>
            <a:r>
              <a:rPr lang="en-US" dirty="0" err="1">
                <a:effectLst/>
              </a:rPr>
              <a:t>IgE</a:t>
            </a:r>
            <a:r>
              <a:rPr lang="en-US" dirty="0">
                <a:effectLst/>
              </a:rPr>
              <a:t>, and anti–IL-4Ra. Our initial choice would be dupilumab given the milder eosinophilic inflammation and allergic sensitization without clinical dominance. Of note, elevation in total serum </a:t>
            </a:r>
            <a:r>
              <a:rPr lang="en-US" dirty="0" err="1">
                <a:effectLst/>
              </a:rPr>
              <a:t>IgE</a:t>
            </a:r>
            <a:r>
              <a:rPr lang="en-US" dirty="0">
                <a:effectLst/>
              </a:rPr>
              <a:t> is not a strong predictor alone of an allergic phenotype.</a:t>
            </a:r>
            <a:r>
              <a:rPr lang="en-US" baseline="30000" dirty="0">
                <a:solidFill>
                  <a:srgbClr val="005789"/>
                </a:solidFill>
              </a:rPr>
              <a:t>2</a:t>
            </a:r>
            <a:endParaRPr lang="en-US" dirty="0">
              <a:effectLst/>
            </a:endParaRPr>
          </a:p>
          <a:p>
            <a:r>
              <a:rPr lang="en-US" dirty="0">
                <a:effectLst/>
              </a:rPr>
              <a:t> The elevated </a:t>
            </a:r>
            <a:r>
              <a:rPr lang="en-US" dirty="0" err="1">
                <a:effectLst/>
              </a:rPr>
              <a:t>FeNO</a:t>
            </a:r>
            <a:r>
              <a:rPr lang="en-US" dirty="0">
                <a:effectLst/>
              </a:rPr>
              <a:t> level indicates high activity of the IL-13 pathway</a:t>
            </a:r>
            <a:r>
              <a:rPr lang="en-US" baseline="30000" dirty="0">
                <a:solidFill>
                  <a:srgbClr val="005789"/>
                </a:solidFill>
                <a:effectLst/>
              </a:rPr>
              <a:t> </a:t>
            </a:r>
            <a:r>
              <a:rPr lang="en-US" dirty="0">
                <a:effectLst/>
              </a:rPr>
              <a:t>and both IL-4 and IL-13 mediate </a:t>
            </a:r>
            <a:r>
              <a:rPr lang="en-US" dirty="0" err="1">
                <a:effectLst/>
              </a:rPr>
              <a:t>IgE</a:t>
            </a:r>
            <a:r>
              <a:rPr lang="en-US" dirty="0">
                <a:effectLst/>
              </a:rPr>
              <a:t> production and eosinophil recruitment.</a:t>
            </a:r>
          </a:p>
          <a:p>
            <a:r>
              <a:rPr lang="en-US" dirty="0">
                <a:effectLst/>
              </a:rPr>
              <a:t> Dupilumab targets both IL-4 and IL-13 pathways and has broad effects beyond just eosinophils or </a:t>
            </a:r>
            <a:r>
              <a:rPr lang="en-US" dirty="0" err="1">
                <a:effectLst/>
              </a:rPr>
              <a:t>IgE</a:t>
            </a:r>
            <a:r>
              <a:rPr lang="en-US" dirty="0">
                <a:effectLst/>
              </a:rPr>
              <a:t>.</a:t>
            </a:r>
          </a:p>
          <a:p>
            <a:endParaRPr lang="en-US" dirty="0"/>
          </a:p>
        </p:txBody>
      </p:sp>
      <p:sp>
        <p:nvSpPr>
          <p:cNvPr id="4" name="Footer Placeholder 3">
            <a:extLst>
              <a:ext uri="{FF2B5EF4-FFF2-40B4-BE49-F238E27FC236}">
                <a16:creationId xmlns:a16="http://schemas.microsoft.com/office/drawing/2014/main" id="{E7DD9E4F-7C69-4E9A-AE34-5A8ED0F6E24B}"/>
              </a:ext>
            </a:extLst>
          </p:cNvPr>
          <p:cNvSpPr>
            <a:spLocks noGrp="1"/>
          </p:cNvSpPr>
          <p:nvPr>
            <p:ph type="ftr" sz="quarter" idx="11"/>
          </p:nvPr>
        </p:nvSpPr>
        <p:spPr/>
        <p:txBody>
          <a:bodyPr/>
          <a:lstStyle/>
          <a:p>
            <a:r>
              <a:rPr lang="en-US" b="1" dirty="0">
                <a:solidFill>
                  <a:schemeClr val="tx1"/>
                </a:solidFill>
              </a:rPr>
              <a:t>Wang et al, Ann Allergy Asthma Immunol 128 (2022) 379−389</a:t>
            </a:r>
          </a:p>
        </p:txBody>
      </p:sp>
    </p:spTree>
    <p:extLst>
      <p:ext uri="{BB962C8B-B14F-4D97-AF65-F5344CB8AC3E}">
        <p14:creationId xmlns:p14="http://schemas.microsoft.com/office/powerpoint/2010/main" val="13044960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69AC7-7C7B-4098-8FBE-D909338003AE}"/>
              </a:ext>
            </a:extLst>
          </p:cNvPr>
          <p:cNvSpPr>
            <a:spLocks noGrp="1"/>
          </p:cNvSpPr>
          <p:nvPr>
            <p:ph type="title"/>
          </p:nvPr>
        </p:nvSpPr>
        <p:spPr/>
        <p:txBody>
          <a:bodyPr/>
          <a:lstStyle/>
          <a:p>
            <a:r>
              <a:rPr lang="en-US" dirty="0"/>
              <a:t>Biologics in Asthma- Cases</a:t>
            </a:r>
          </a:p>
        </p:txBody>
      </p:sp>
      <p:sp>
        <p:nvSpPr>
          <p:cNvPr id="3" name="Content Placeholder 2">
            <a:extLst>
              <a:ext uri="{FF2B5EF4-FFF2-40B4-BE49-F238E27FC236}">
                <a16:creationId xmlns:a16="http://schemas.microsoft.com/office/drawing/2014/main" id="{A30ED355-F06B-45BD-BA28-3048756E6043}"/>
              </a:ext>
            </a:extLst>
          </p:cNvPr>
          <p:cNvSpPr>
            <a:spLocks noGrp="1"/>
          </p:cNvSpPr>
          <p:nvPr>
            <p:ph idx="1"/>
          </p:nvPr>
        </p:nvSpPr>
        <p:spPr/>
        <p:txBody>
          <a:bodyPr>
            <a:normAutofit/>
          </a:bodyPr>
          <a:lstStyle/>
          <a:p>
            <a:pPr marL="0" indent="0" algn="l">
              <a:buNone/>
            </a:pPr>
            <a:r>
              <a:rPr lang="en-US" sz="3400" b="0" i="0" dirty="0">
                <a:effectLst/>
                <a:latin typeface="Helvetica" panose="020B0604020202020204" pitchFamily="34" charset="0"/>
              </a:rPr>
              <a:t>Case 4</a:t>
            </a:r>
          </a:p>
          <a:p>
            <a:r>
              <a:rPr lang="en-US" dirty="0">
                <a:effectLst/>
              </a:rPr>
              <a:t>Patient with AEC 400 cells/</a:t>
            </a:r>
            <a:r>
              <a:rPr lang="en-US" dirty="0" err="1">
                <a:effectLst/>
              </a:rPr>
              <a:t>mcL</a:t>
            </a:r>
            <a:r>
              <a:rPr lang="en-US" dirty="0">
                <a:effectLst/>
              </a:rPr>
              <a:t>, allergic sensitization to environmental aeroallergens, </a:t>
            </a:r>
            <a:r>
              <a:rPr lang="en-US" dirty="0" err="1">
                <a:effectLst/>
              </a:rPr>
              <a:t>FeNO</a:t>
            </a:r>
            <a:r>
              <a:rPr lang="en-US" dirty="0">
                <a:effectLst/>
              </a:rPr>
              <a:t> 42ppb, sputum and BAL eosinophils 1%, and total serum </a:t>
            </a:r>
            <a:r>
              <a:rPr lang="en-US" dirty="0" err="1">
                <a:effectLst/>
              </a:rPr>
              <a:t>IgE</a:t>
            </a:r>
            <a:r>
              <a:rPr lang="en-US" dirty="0">
                <a:effectLst/>
              </a:rPr>
              <a:t> 120 IU/</a:t>
            </a:r>
            <a:r>
              <a:rPr lang="en-US" dirty="0" err="1">
                <a:effectLst/>
              </a:rPr>
              <a:t>mL.</a:t>
            </a:r>
            <a:r>
              <a:rPr lang="en-US" dirty="0">
                <a:effectLst/>
              </a:rPr>
              <a:t> She has sensitization to animal dander, and she reports worsening respiratory symptoms around animals. Nevertheless, she notes that she has asthma exacerbations not obviously triggered by her allergies.</a:t>
            </a:r>
          </a:p>
          <a:p>
            <a:endParaRPr lang="en-US" dirty="0"/>
          </a:p>
        </p:txBody>
      </p:sp>
      <p:sp>
        <p:nvSpPr>
          <p:cNvPr id="4" name="Footer Placeholder 3">
            <a:extLst>
              <a:ext uri="{FF2B5EF4-FFF2-40B4-BE49-F238E27FC236}">
                <a16:creationId xmlns:a16="http://schemas.microsoft.com/office/drawing/2014/main" id="{B4478769-EB8A-4E7D-82A9-2CD81BB31F08}"/>
              </a:ext>
            </a:extLst>
          </p:cNvPr>
          <p:cNvSpPr>
            <a:spLocks noGrp="1"/>
          </p:cNvSpPr>
          <p:nvPr>
            <p:ph type="ftr" sz="quarter" idx="11"/>
          </p:nvPr>
        </p:nvSpPr>
        <p:spPr/>
        <p:txBody>
          <a:bodyPr/>
          <a:lstStyle/>
          <a:p>
            <a:r>
              <a:rPr lang="en-US" b="1" dirty="0">
                <a:solidFill>
                  <a:schemeClr val="tx1"/>
                </a:solidFill>
              </a:rPr>
              <a:t>Wang et al, Ann Allergy Asthma Immunol 128 (2022) 379−389</a:t>
            </a:r>
          </a:p>
        </p:txBody>
      </p:sp>
    </p:spTree>
    <p:extLst>
      <p:ext uri="{BB962C8B-B14F-4D97-AF65-F5344CB8AC3E}">
        <p14:creationId xmlns:p14="http://schemas.microsoft.com/office/powerpoint/2010/main" val="11026912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7864-190D-4623-88A1-A441777CDFAB}"/>
              </a:ext>
            </a:extLst>
          </p:cNvPr>
          <p:cNvSpPr>
            <a:spLocks noGrp="1"/>
          </p:cNvSpPr>
          <p:nvPr>
            <p:ph type="title"/>
          </p:nvPr>
        </p:nvSpPr>
        <p:spPr/>
        <p:txBody>
          <a:bodyPr/>
          <a:lstStyle/>
          <a:p>
            <a:r>
              <a:rPr lang="en-US" dirty="0"/>
              <a:t>Biologics in Asthma- Cases</a:t>
            </a:r>
          </a:p>
        </p:txBody>
      </p:sp>
      <p:sp>
        <p:nvSpPr>
          <p:cNvPr id="3" name="Content Placeholder 2">
            <a:extLst>
              <a:ext uri="{FF2B5EF4-FFF2-40B4-BE49-F238E27FC236}">
                <a16:creationId xmlns:a16="http://schemas.microsoft.com/office/drawing/2014/main" id="{063FFDA6-7BA0-4BAB-ADF1-515FA6F48881}"/>
              </a:ext>
            </a:extLst>
          </p:cNvPr>
          <p:cNvSpPr>
            <a:spLocks noGrp="1"/>
          </p:cNvSpPr>
          <p:nvPr>
            <p:ph idx="1"/>
          </p:nvPr>
        </p:nvSpPr>
        <p:spPr/>
        <p:txBody>
          <a:bodyPr>
            <a:normAutofit fontScale="92500" lnSpcReduction="20000"/>
          </a:bodyPr>
          <a:lstStyle/>
          <a:p>
            <a:pPr marL="0" indent="0">
              <a:buNone/>
            </a:pPr>
            <a:r>
              <a:rPr lang="en-US" b="1" dirty="0">
                <a:solidFill>
                  <a:srgbClr val="007EA8"/>
                </a:solidFill>
                <a:effectLst/>
              </a:rPr>
              <a:t> Choice</a:t>
            </a:r>
          </a:p>
          <a:p>
            <a:r>
              <a:rPr lang="en-US" dirty="0">
                <a:effectLst/>
              </a:rPr>
              <a:t>Any biologic.</a:t>
            </a:r>
          </a:p>
          <a:p>
            <a:pPr marL="0" indent="0">
              <a:buNone/>
            </a:pPr>
            <a:r>
              <a:rPr lang="en-US" b="1" dirty="0">
                <a:solidFill>
                  <a:srgbClr val="007EA8"/>
                </a:solidFill>
                <a:effectLst/>
              </a:rPr>
              <a:t> Discussion</a:t>
            </a:r>
          </a:p>
          <a:p>
            <a:r>
              <a:rPr lang="en-US" dirty="0">
                <a:effectLst/>
              </a:rPr>
              <a:t>There is no single dominant biomarker. She has moderate blood eosinophilia without evidence of tissue eosinophilia, slightly elevated </a:t>
            </a:r>
            <a:r>
              <a:rPr lang="en-US" dirty="0" err="1">
                <a:effectLst/>
              </a:rPr>
              <a:t>FeNO</a:t>
            </a:r>
            <a:r>
              <a:rPr lang="en-US" dirty="0">
                <a:effectLst/>
              </a:rPr>
              <a:t>, and clinically relevant allergic sensitization that is not sufficient to explain all of her asthma exacerbations. </a:t>
            </a:r>
          </a:p>
          <a:p>
            <a:r>
              <a:rPr lang="en-US" dirty="0">
                <a:effectLst/>
              </a:rPr>
              <a:t>Evaluation of historical values may be helpful to elucidate which pathway may be a stronger driver. For instance, if she were noted to have had blood eosinophils ranging from 400 to 1200 cells/</a:t>
            </a:r>
            <a:r>
              <a:rPr lang="en-US" dirty="0" err="1">
                <a:effectLst/>
              </a:rPr>
              <a:t>mcL</a:t>
            </a:r>
            <a:r>
              <a:rPr lang="en-US" dirty="0">
                <a:effectLst/>
              </a:rPr>
              <a:t> in the previous few months, anti–IL-5/5R would be appropriate. If a given therapy fails to achieve success, another could be tried.</a:t>
            </a:r>
          </a:p>
          <a:p>
            <a:endParaRPr lang="en-US" dirty="0"/>
          </a:p>
        </p:txBody>
      </p:sp>
      <p:sp>
        <p:nvSpPr>
          <p:cNvPr id="4" name="Footer Placeholder 3">
            <a:extLst>
              <a:ext uri="{FF2B5EF4-FFF2-40B4-BE49-F238E27FC236}">
                <a16:creationId xmlns:a16="http://schemas.microsoft.com/office/drawing/2014/main" id="{A0E3B49E-0DF4-46C5-A3E3-1BCD3361065F}"/>
              </a:ext>
            </a:extLst>
          </p:cNvPr>
          <p:cNvSpPr>
            <a:spLocks noGrp="1"/>
          </p:cNvSpPr>
          <p:nvPr>
            <p:ph type="ftr" sz="quarter" idx="11"/>
          </p:nvPr>
        </p:nvSpPr>
        <p:spPr/>
        <p:txBody>
          <a:bodyPr/>
          <a:lstStyle/>
          <a:p>
            <a:r>
              <a:rPr lang="en-US" b="1" dirty="0">
                <a:solidFill>
                  <a:schemeClr val="tx1"/>
                </a:solidFill>
              </a:rPr>
              <a:t>Wang et al, Ann Allergy Asthma Immunol 128 (2022) 379−389</a:t>
            </a:r>
          </a:p>
        </p:txBody>
      </p:sp>
    </p:spTree>
    <p:extLst>
      <p:ext uri="{BB962C8B-B14F-4D97-AF65-F5344CB8AC3E}">
        <p14:creationId xmlns:p14="http://schemas.microsoft.com/office/powerpoint/2010/main" val="29207674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4533-315F-432E-8909-3AF48B51870F}"/>
              </a:ext>
            </a:extLst>
          </p:cNvPr>
          <p:cNvSpPr>
            <a:spLocks noGrp="1"/>
          </p:cNvSpPr>
          <p:nvPr>
            <p:ph type="title"/>
          </p:nvPr>
        </p:nvSpPr>
        <p:spPr/>
        <p:txBody>
          <a:bodyPr/>
          <a:lstStyle/>
          <a:p>
            <a:r>
              <a:rPr lang="en-US" dirty="0"/>
              <a:t>Biologics in Asthma- Cases</a:t>
            </a:r>
          </a:p>
        </p:txBody>
      </p:sp>
      <p:sp>
        <p:nvSpPr>
          <p:cNvPr id="3" name="Content Placeholder 2">
            <a:extLst>
              <a:ext uri="{FF2B5EF4-FFF2-40B4-BE49-F238E27FC236}">
                <a16:creationId xmlns:a16="http://schemas.microsoft.com/office/drawing/2014/main" id="{61AC7F6F-28F1-40DF-8F17-8B4BA9AFF7C1}"/>
              </a:ext>
            </a:extLst>
          </p:cNvPr>
          <p:cNvSpPr>
            <a:spLocks noGrp="1"/>
          </p:cNvSpPr>
          <p:nvPr>
            <p:ph idx="1"/>
          </p:nvPr>
        </p:nvSpPr>
        <p:spPr/>
        <p:txBody>
          <a:bodyPr>
            <a:normAutofit/>
          </a:bodyPr>
          <a:lstStyle/>
          <a:p>
            <a:pPr marL="0" indent="0" algn="l">
              <a:buNone/>
            </a:pPr>
            <a:r>
              <a:rPr lang="en-US" b="0" i="0" dirty="0">
                <a:solidFill>
                  <a:srgbClr val="007EA8"/>
                </a:solidFill>
                <a:effectLst/>
                <a:latin typeface="Helvetica" panose="020B0604020202020204" pitchFamily="34" charset="0"/>
              </a:rPr>
              <a:t> </a:t>
            </a:r>
            <a:r>
              <a:rPr lang="en-US" b="0" i="0" dirty="0">
                <a:effectLst/>
                <a:latin typeface="Helvetica" panose="020B0604020202020204" pitchFamily="34" charset="0"/>
              </a:rPr>
              <a:t>Case 5</a:t>
            </a:r>
          </a:p>
          <a:p>
            <a:r>
              <a:rPr lang="en-US" dirty="0">
                <a:effectLst/>
              </a:rPr>
              <a:t>Patient on maintenance OCS for years with inability to taper. A previous taper attempt led to an exacerbation requiring hospitalization. Although on prednisone, her AEC is 0, BAL eosinophils are 0%, </a:t>
            </a:r>
            <a:r>
              <a:rPr lang="en-US" dirty="0" err="1">
                <a:effectLst/>
              </a:rPr>
              <a:t>FeNO</a:t>
            </a:r>
            <a:r>
              <a:rPr lang="en-US" dirty="0">
                <a:effectLst/>
              </a:rPr>
              <a:t> is 20 ppb, total serum </a:t>
            </a:r>
            <a:r>
              <a:rPr lang="en-US" dirty="0" err="1">
                <a:effectLst/>
              </a:rPr>
              <a:t>IgE</a:t>
            </a:r>
            <a:r>
              <a:rPr lang="en-US" dirty="0">
                <a:effectLst/>
              </a:rPr>
              <a:t> is 130 IU/mL, and she has no history of atopy or allergic sensitization.</a:t>
            </a:r>
          </a:p>
          <a:p>
            <a:pPr marL="0" indent="0">
              <a:buNone/>
            </a:pPr>
            <a:endParaRPr lang="en-US" dirty="0">
              <a:effectLst/>
            </a:endParaRPr>
          </a:p>
          <a:p>
            <a:endParaRPr lang="en-US" dirty="0"/>
          </a:p>
        </p:txBody>
      </p:sp>
      <p:sp>
        <p:nvSpPr>
          <p:cNvPr id="4" name="Footer Placeholder 3">
            <a:extLst>
              <a:ext uri="{FF2B5EF4-FFF2-40B4-BE49-F238E27FC236}">
                <a16:creationId xmlns:a16="http://schemas.microsoft.com/office/drawing/2014/main" id="{AAA2F775-1407-428C-B1BC-E7D09371D018}"/>
              </a:ext>
            </a:extLst>
          </p:cNvPr>
          <p:cNvSpPr>
            <a:spLocks noGrp="1"/>
          </p:cNvSpPr>
          <p:nvPr>
            <p:ph type="ftr" sz="quarter" idx="11"/>
          </p:nvPr>
        </p:nvSpPr>
        <p:spPr/>
        <p:txBody>
          <a:bodyPr/>
          <a:lstStyle/>
          <a:p>
            <a:r>
              <a:rPr lang="en-US" b="1" dirty="0">
                <a:solidFill>
                  <a:schemeClr val="tx1"/>
                </a:solidFill>
              </a:rPr>
              <a:t>Wang et al, Ann Allergy Asthma Immunol 128 (2022) 379−389</a:t>
            </a:r>
          </a:p>
        </p:txBody>
      </p:sp>
    </p:spTree>
    <p:extLst>
      <p:ext uri="{BB962C8B-B14F-4D97-AF65-F5344CB8AC3E}">
        <p14:creationId xmlns:p14="http://schemas.microsoft.com/office/powerpoint/2010/main" val="281593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itle 1">
            <a:extLst>
              <a:ext uri="{FF2B5EF4-FFF2-40B4-BE49-F238E27FC236}">
                <a16:creationId xmlns:a16="http://schemas.microsoft.com/office/drawing/2014/main" id="{7E402A69-BBB5-4B90-B26E-76DB829BAD89}"/>
              </a:ext>
            </a:extLst>
          </p:cNvPr>
          <p:cNvSpPr txBox="1">
            <a:spLocks noGrp="1"/>
          </p:cNvSpPr>
          <p:nvPr>
            <p:ph type="title"/>
          </p:nvPr>
        </p:nvSpPr>
        <p:spPr>
          <a:xfrm>
            <a:off x="269875" y="60325"/>
            <a:ext cx="11664950" cy="1044575"/>
          </a:xfrm>
        </p:spPr>
        <p:txBody>
          <a:bodyPr>
            <a:normAutofit/>
          </a:bodyPr>
          <a:lstStyle/>
          <a:p>
            <a:pPr algn="ctr" defTabSz="804672" eaLnBrk="1" fontAlgn="auto" hangingPunct="1">
              <a:spcBef>
                <a:spcPts val="0"/>
              </a:spcBef>
              <a:spcAft>
                <a:spcPts val="0"/>
              </a:spcAft>
              <a:defRPr sz="3343" b="1">
                <a:latin typeface="+mj-lt"/>
                <a:ea typeface="+mj-ea"/>
                <a:cs typeface="+mj-cs"/>
                <a:sym typeface="Calibri"/>
              </a:defRPr>
            </a:pPr>
            <a:r>
              <a:rPr sz="3343" b="1">
                <a:latin typeface="+mj-lt"/>
                <a:ea typeface="+mj-ea"/>
                <a:cs typeface="+mj-cs"/>
                <a:sym typeface="Calibri"/>
              </a:rPr>
              <a:t>Blood Eosinophil Counts Correlate With </a:t>
            </a:r>
            <a:br>
              <a:rPr sz="3343" b="1">
                <a:latin typeface="+mj-lt"/>
                <a:ea typeface="+mj-ea"/>
                <a:cs typeface="+mj-cs"/>
                <a:sym typeface="Calibri"/>
              </a:rPr>
            </a:br>
            <a:r>
              <a:rPr sz="3343" b="1">
                <a:latin typeface="+mj-lt"/>
                <a:ea typeface="+mj-ea"/>
                <a:cs typeface="+mj-cs"/>
                <a:sym typeface="Calibri"/>
              </a:rPr>
              <a:t>Risk of Asthma Exacerbations</a:t>
            </a:r>
          </a:p>
        </p:txBody>
      </p:sp>
      <p:sp>
        <p:nvSpPr>
          <p:cNvPr id="33795" name="Body">
            <a:extLst>
              <a:ext uri="{FF2B5EF4-FFF2-40B4-BE49-F238E27FC236}">
                <a16:creationId xmlns:a16="http://schemas.microsoft.com/office/drawing/2014/main" id="{78A66B2D-58DB-466A-BBB0-3CACA98139A9}"/>
              </a:ext>
            </a:extLst>
          </p:cNvPr>
          <p:cNvSpPr txBox="1">
            <a:spLocks noGrp="1" noChangeArrowheads="1"/>
          </p:cNvSpPr>
          <p:nvPr>
            <p:ph type="body" sz="quarter" idx="1"/>
          </p:nvPr>
        </p:nvSpPr>
        <p:spPr/>
        <p:txBody>
          <a:bodyPr/>
          <a:lstStyle/>
          <a:p>
            <a:pPr eaLnBrk="1" hangingPunct="1">
              <a:spcBef>
                <a:spcPts val="1000"/>
              </a:spcBef>
            </a:pPr>
            <a:endParaRPr lang="en-US" altLang="en-US" sz="2800" dirty="0">
              <a:solidFill>
                <a:srgbClr val="000000"/>
              </a:solidFill>
              <a:latin typeface="Calibri" panose="020F0502020204030204" pitchFamily="34" charset="0"/>
              <a:cs typeface="Arial" panose="020B0604020202020204" pitchFamily="34" charset="0"/>
              <a:sym typeface="Calibri" panose="020F0502020204030204" pitchFamily="34" charset="0"/>
            </a:endParaRPr>
          </a:p>
        </p:txBody>
      </p:sp>
      <p:sp>
        <p:nvSpPr>
          <p:cNvPr id="33796" name="Text Placeholder 4">
            <a:extLst>
              <a:ext uri="{FF2B5EF4-FFF2-40B4-BE49-F238E27FC236}">
                <a16:creationId xmlns:a16="http://schemas.microsoft.com/office/drawing/2014/main" id="{92257F7B-267A-4089-94DB-EF61A1D4545F}"/>
              </a:ext>
            </a:extLst>
          </p:cNvPr>
          <p:cNvSpPr txBox="1">
            <a:spLocks noGrp="1" noChangeArrowheads="1"/>
          </p:cNvSpPr>
          <p:nvPr>
            <p:ph type="body" sz="quarter" idx="13"/>
          </p:nvPr>
        </p:nvSpPr>
        <p:spPr/>
        <p:txBody>
          <a:bodyPr/>
          <a:lstStyle/>
          <a:p>
            <a:pPr marL="0" indent="0" eaLnBrk="1" hangingPunct="1">
              <a:buSzTx/>
              <a:buFontTx/>
              <a:buNone/>
            </a:pPr>
            <a:endParaRPr lang="en-US" altLang="en-US" sz="2400">
              <a:solidFill>
                <a:srgbClr val="535353"/>
              </a:solidFill>
            </a:endParaRPr>
          </a:p>
        </p:txBody>
      </p:sp>
      <p:sp>
        <p:nvSpPr>
          <p:cNvPr id="380" name="TextBox 4">
            <a:extLst>
              <a:ext uri="{FF2B5EF4-FFF2-40B4-BE49-F238E27FC236}">
                <a16:creationId xmlns:a16="http://schemas.microsoft.com/office/drawing/2014/main" id="{49BC0A2C-6177-40C6-A867-FA6A626A4EA7}"/>
              </a:ext>
            </a:extLst>
          </p:cNvPr>
          <p:cNvSpPr txBox="1"/>
          <p:nvPr/>
        </p:nvSpPr>
        <p:spPr>
          <a:xfrm>
            <a:off x="914400" y="1182688"/>
            <a:ext cx="10375900" cy="801687"/>
          </a:xfrm>
          <a:prstGeom prst="rect">
            <a:avLst/>
          </a:prstGeom>
          <a:ln w="12700">
            <a:miter lim="400000"/>
          </a:ln>
        </p:spPr>
        <p:txBody>
          <a:bodyPr lIns="45719" rIns="45719">
            <a:spAutoFit/>
          </a:bodyPr>
          <a:lstStyle/>
          <a:p>
            <a:pPr algn="ctr" eaLnBrk="1" fontAlgn="auto">
              <a:spcBef>
                <a:spcPts val="0"/>
              </a:spcBef>
              <a:spcAft>
                <a:spcPts val="0"/>
              </a:spcAft>
              <a:defRPr sz="2400">
                <a:solidFill>
                  <a:srgbClr val="FFFFFF"/>
                </a:solidFill>
                <a:latin typeface="+mj-lt"/>
                <a:ea typeface="+mj-ea"/>
                <a:cs typeface="+mj-cs"/>
                <a:sym typeface="Calibri"/>
              </a:defRPr>
            </a:pPr>
            <a:r>
              <a:rPr sz="2400" kern="0">
                <a:solidFill>
                  <a:srgbClr val="FFFFFF"/>
                </a:solidFill>
                <a:latin typeface="+mj-lt"/>
                <a:ea typeface="+mj-ea"/>
                <a:cs typeface="+mj-cs"/>
                <a:sym typeface="Calibri"/>
              </a:rPr>
              <a:t>Claims database analysis examining eosinophil count and exacerbations </a:t>
            </a:r>
            <a:br>
              <a:rPr sz="2400" kern="0">
                <a:solidFill>
                  <a:srgbClr val="FFFFFF"/>
                </a:solidFill>
                <a:latin typeface="+mj-lt"/>
                <a:ea typeface="+mj-ea"/>
                <a:cs typeface="+mj-cs"/>
                <a:sym typeface="Calibri"/>
              </a:rPr>
            </a:br>
            <a:r>
              <a:rPr sz="2400" kern="0">
                <a:solidFill>
                  <a:srgbClr val="FFFFFF"/>
                </a:solidFill>
                <a:latin typeface="+mj-lt"/>
                <a:ea typeface="+mj-ea"/>
                <a:cs typeface="+mj-cs"/>
                <a:sym typeface="Calibri"/>
              </a:rPr>
              <a:t>requiring systemic CS or ER/hospital care</a:t>
            </a:r>
          </a:p>
        </p:txBody>
      </p:sp>
      <p:sp>
        <p:nvSpPr>
          <p:cNvPr id="381" name="TextBox 5">
            <a:extLst>
              <a:ext uri="{FF2B5EF4-FFF2-40B4-BE49-F238E27FC236}">
                <a16:creationId xmlns:a16="http://schemas.microsoft.com/office/drawing/2014/main" id="{FFD45F90-F137-400A-B8EE-F7BE6057380A}"/>
              </a:ext>
            </a:extLst>
          </p:cNvPr>
          <p:cNvSpPr txBox="1"/>
          <p:nvPr/>
        </p:nvSpPr>
        <p:spPr>
          <a:xfrm>
            <a:off x="2833688" y="6059488"/>
            <a:ext cx="8305800" cy="261610"/>
          </a:xfrm>
          <a:prstGeom prst="rect">
            <a:avLst/>
          </a:prstGeom>
          <a:ln w="12700">
            <a:miter lim="400000"/>
          </a:ln>
        </p:spPr>
        <p:txBody>
          <a:bodyPr lIns="45719" rIns="45719">
            <a:spAutoFit/>
          </a:bodyPr>
          <a:lstStyle/>
          <a:p>
            <a:pPr eaLnBrk="1" fontAlgn="auto">
              <a:spcBef>
                <a:spcPts val="0"/>
              </a:spcBef>
              <a:spcAft>
                <a:spcPts val="0"/>
              </a:spcAft>
              <a:defRPr sz="1100">
                <a:solidFill>
                  <a:srgbClr val="FFFFFF"/>
                </a:solidFill>
                <a:latin typeface="+mj-lt"/>
                <a:ea typeface="+mj-ea"/>
                <a:cs typeface="+mj-cs"/>
                <a:sym typeface="Calibri"/>
              </a:defRPr>
            </a:pPr>
            <a:r>
              <a:rPr sz="1100" kern="0" dirty="0">
                <a:latin typeface="+mj-lt"/>
                <a:ea typeface="+mj-ea"/>
                <a:cs typeface="+mj-cs"/>
                <a:sym typeface="Calibri"/>
              </a:rPr>
              <a:t>Adapted from Price DB, et al. </a:t>
            </a:r>
            <a:r>
              <a:rPr sz="1100" i="1" kern="0" dirty="0">
                <a:latin typeface="+mj-lt"/>
                <a:ea typeface="+mj-ea"/>
                <a:cs typeface="+mj-cs"/>
                <a:sym typeface="Calibri"/>
              </a:rPr>
              <a:t>Lancet Respir Med</a:t>
            </a:r>
            <a:r>
              <a:rPr sz="1100" kern="0" dirty="0">
                <a:latin typeface="+mj-lt"/>
                <a:ea typeface="+mj-ea"/>
                <a:cs typeface="+mj-cs"/>
                <a:sym typeface="Calibri"/>
              </a:rPr>
              <a:t>. 2015;3:849-858</a:t>
            </a:r>
            <a:r>
              <a:rPr sz="1100" kern="0" dirty="0">
                <a:solidFill>
                  <a:srgbClr val="FFFFFF"/>
                </a:solidFill>
                <a:latin typeface="+mj-lt"/>
                <a:ea typeface="+mj-ea"/>
                <a:cs typeface="+mj-cs"/>
                <a:sym typeface="Calibri"/>
              </a:rPr>
              <a:t>.</a:t>
            </a:r>
          </a:p>
        </p:txBody>
      </p:sp>
      <p:graphicFrame>
        <p:nvGraphicFramePr>
          <p:cNvPr id="382" name="Content Placeholder 7">
            <a:extLst>
              <a:ext uri="{FF2B5EF4-FFF2-40B4-BE49-F238E27FC236}">
                <a16:creationId xmlns:a16="http://schemas.microsoft.com/office/drawing/2014/main" id="{91F6C779-A1FF-436F-B692-766A0EB0A8C9}"/>
              </a:ext>
            </a:extLst>
          </p:cNvPr>
          <p:cNvGraphicFramePr/>
          <p:nvPr/>
        </p:nvGraphicFramePr>
        <p:xfrm>
          <a:off x="2093913" y="2068513"/>
          <a:ext cx="8004176" cy="3937000"/>
        </p:xfrm>
        <a:graphic>
          <a:graphicData uri="http://schemas.openxmlformats.org/drawingml/2006/table">
            <a:tbl>
              <a:tblPr firstRow="1" bandRow="1"/>
              <a:tblGrid>
                <a:gridCol w="4002088">
                  <a:extLst>
                    <a:ext uri="{9D8B030D-6E8A-4147-A177-3AD203B41FA5}">
                      <a16:colId xmlns:a16="http://schemas.microsoft.com/office/drawing/2014/main" val="20000"/>
                    </a:ext>
                  </a:extLst>
                </a:gridCol>
                <a:gridCol w="4002088">
                  <a:extLst>
                    <a:ext uri="{9D8B030D-6E8A-4147-A177-3AD203B41FA5}">
                      <a16:colId xmlns:a16="http://schemas.microsoft.com/office/drawing/2014/main" val="20001"/>
                    </a:ext>
                  </a:extLst>
                </a:gridCol>
              </a:tblGrid>
              <a:tr h="370840">
                <a:tc>
                  <a:txBody>
                    <a:bodyPr/>
                    <a:lstStyle/>
                    <a:p>
                      <a:pPr algn="ctr">
                        <a:defRPr sz="1800" b="0">
                          <a:solidFill>
                            <a:srgbClr val="000000"/>
                          </a:solidFill>
                        </a:defRPr>
                      </a:pPr>
                      <a:r>
                        <a:rPr b="1">
                          <a:solidFill>
                            <a:srgbClr val="FFFFFF"/>
                          </a:solidFill>
                          <a:latin typeface="+mj-lt"/>
                          <a:ea typeface="+mj-ea"/>
                          <a:cs typeface="+mj-cs"/>
                        </a:rPr>
                        <a:t>Eosinophil Stratum</a:t>
                      </a:r>
                    </a:p>
                  </a:txBody>
                  <a:tcPr marL="45719" marR="45719" horzOverflow="overflow">
                    <a:solidFill>
                      <a:srgbClr val="4472C4"/>
                    </a:solidFill>
                  </a:tcPr>
                </a:tc>
                <a:tc>
                  <a:txBody>
                    <a:bodyPr/>
                    <a:lstStyle/>
                    <a:p>
                      <a:pPr algn="ctr">
                        <a:defRPr sz="1800" b="0">
                          <a:solidFill>
                            <a:srgbClr val="000000"/>
                          </a:solidFill>
                        </a:defRPr>
                      </a:pPr>
                      <a:r>
                        <a:rPr b="1">
                          <a:solidFill>
                            <a:srgbClr val="FFFFFF"/>
                          </a:solidFill>
                          <a:latin typeface="+mj-lt"/>
                          <a:ea typeface="+mj-ea"/>
                          <a:cs typeface="+mj-cs"/>
                        </a:rPr>
                        <a:t>Severe Exacerbations Relative Risk</a:t>
                      </a:r>
                    </a:p>
                  </a:txBody>
                  <a:tcPr marL="45719" marR="45719" horzOverflow="overflow">
                    <a:solidFill>
                      <a:srgbClr val="4472C4"/>
                    </a:solidFill>
                  </a:tcPr>
                </a:tc>
                <a:extLst>
                  <a:ext uri="{0D108BD9-81ED-4DB2-BD59-A6C34878D82A}">
                    <a16:rowId xmlns:a16="http://schemas.microsoft.com/office/drawing/2014/main" val="10000"/>
                  </a:ext>
                </a:extLst>
              </a:tr>
              <a:tr h="370840">
                <a:tc>
                  <a:txBody>
                    <a:bodyPr/>
                    <a:lstStyle/>
                    <a:p>
                      <a:pPr algn="l">
                        <a:defRPr sz="1800"/>
                      </a:pPr>
                      <a:r>
                        <a:rPr sz="2000">
                          <a:latin typeface="+mj-lt"/>
                          <a:ea typeface="+mj-ea"/>
                          <a:cs typeface="+mj-cs"/>
                        </a:rPr>
                        <a:t>201–300 cells per µL (n=25,882)</a:t>
                      </a:r>
                    </a:p>
                  </a:txBody>
                  <a:tcPr marL="45719" marR="45719" horzOverflow="overflow">
                    <a:solidFill>
                      <a:srgbClr val="CDD4EA"/>
                    </a:solidFill>
                  </a:tcPr>
                </a:tc>
                <a:tc>
                  <a:txBody>
                    <a:bodyPr/>
                    <a:lstStyle/>
                    <a:p>
                      <a:pPr algn="ctr">
                        <a:defRPr sz="1800"/>
                      </a:pPr>
                      <a:r>
                        <a:rPr sz="2000">
                          <a:latin typeface="+mj-lt"/>
                          <a:ea typeface="+mj-ea"/>
                          <a:cs typeface="+mj-cs"/>
                        </a:rPr>
                        <a:t>.8</a:t>
                      </a:r>
                    </a:p>
                  </a:txBody>
                  <a:tcPr marL="45719" marR="45719" horzOverflow="overflow">
                    <a:solidFill>
                      <a:srgbClr val="CDD4EA"/>
                    </a:solidFill>
                  </a:tcPr>
                </a:tc>
                <a:extLst>
                  <a:ext uri="{0D108BD9-81ED-4DB2-BD59-A6C34878D82A}">
                    <a16:rowId xmlns:a16="http://schemas.microsoft.com/office/drawing/2014/main" val="10001"/>
                  </a:ext>
                </a:extLst>
              </a:tr>
              <a:tr h="370840">
                <a:tc>
                  <a:txBody>
                    <a:bodyPr/>
                    <a:lstStyle/>
                    <a:p>
                      <a:pPr algn="l">
                        <a:defRPr sz="1800"/>
                      </a:pPr>
                      <a:r>
                        <a:rPr sz="2000">
                          <a:latin typeface="+mj-lt"/>
                          <a:ea typeface="+mj-ea"/>
                          <a:cs typeface="+mj-cs"/>
                        </a:rPr>
                        <a:t>301–400 cells per µL (n=15,030)</a:t>
                      </a:r>
                    </a:p>
                  </a:txBody>
                  <a:tcPr marL="45719" marR="45719" horzOverflow="overflow">
                    <a:solidFill>
                      <a:srgbClr val="E8EBF5"/>
                    </a:solidFill>
                  </a:tcPr>
                </a:tc>
                <a:tc>
                  <a:txBody>
                    <a:bodyPr/>
                    <a:lstStyle/>
                    <a:p>
                      <a:pPr algn="ctr">
                        <a:defRPr sz="1800"/>
                      </a:pPr>
                      <a:r>
                        <a:rPr sz="2000">
                          <a:latin typeface="+mj-lt"/>
                          <a:ea typeface="+mj-ea"/>
                          <a:cs typeface="+mj-cs"/>
                        </a:rPr>
                        <a:t>1.1</a:t>
                      </a:r>
                    </a:p>
                  </a:txBody>
                  <a:tcPr marL="45719" marR="45719" horzOverflow="overflow">
                    <a:solidFill>
                      <a:srgbClr val="E8EBF5"/>
                    </a:solidFill>
                  </a:tcPr>
                </a:tc>
                <a:extLst>
                  <a:ext uri="{0D108BD9-81ED-4DB2-BD59-A6C34878D82A}">
                    <a16:rowId xmlns:a16="http://schemas.microsoft.com/office/drawing/2014/main" val="10002"/>
                  </a:ext>
                </a:extLst>
              </a:tr>
              <a:tr h="370840">
                <a:tc>
                  <a:txBody>
                    <a:bodyPr/>
                    <a:lstStyle/>
                    <a:p>
                      <a:pPr algn="l">
                        <a:defRPr sz="1800"/>
                      </a:pPr>
                      <a:r>
                        <a:rPr sz="2000">
                          <a:latin typeface="+mj-lt"/>
                          <a:ea typeface="+mj-ea"/>
                          <a:cs typeface="+mj-cs"/>
                        </a:rPr>
                        <a:t>401–500 cells per µL (n=8659)</a:t>
                      </a:r>
                    </a:p>
                  </a:txBody>
                  <a:tcPr marL="45719" marR="45719" horzOverflow="overflow">
                    <a:solidFill>
                      <a:srgbClr val="CDD4EA"/>
                    </a:solidFill>
                  </a:tcPr>
                </a:tc>
                <a:tc>
                  <a:txBody>
                    <a:bodyPr/>
                    <a:lstStyle/>
                    <a:p>
                      <a:pPr algn="ctr">
                        <a:defRPr sz="1800"/>
                      </a:pPr>
                      <a:r>
                        <a:rPr sz="2000">
                          <a:latin typeface="+mj-lt"/>
                          <a:ea typeface="+mj-ea"/>
                          <a:cs typeface="+mj-cs"/>
                        </a:rPr>
                        <a:t>1.2</a:t>
                      </a:r>
                    </a:p>
                  </a:txBody>
                  <a:tcPr marL="45719" marR="45719" horzOverflow="overflow">
                    <a:solidFill>
                      <a:srgbClr val="CDD4EA"/>
                    </a:solidFill>
                  </a:tcPr>
                </a:tc>
                <a:extLst>
                  <a:ext uri="{0D108BD9-81ED-4DB2-BD59-A6C34878D82A}">
                    <a16:rowId xmlns:a16="http://schemas.microsoft.com/office/drawing/2014/main" val="10003"/>
                  </a:ext>
                </a:extLst>
              </a:tr>
              <a:tr h="370840">
                <a:tc>
                  <a:txBody>
                    <a:bodyPr/>
                    <a:lstStyle/>
                    <a:p>
                      <a:pPr algn="l">
                        <a:defRPr sz="1800"/>
                      </a:pPr>
                      <a:r>
                        <a:rPr sz="2000">
                          <a:latin typeface="+mj-lt"/>
                          <a:ea typeface="+mj-ea"/>
                          <a:cs typeface="+mj-cs"/>
                        </a:rPr>
                        <a:t>501–600 cells per µL (n=4928)</a:t>
                      </a:r>
                    </a:p>
                  </a:txBody>
                  <a:tcPr marL="45719" marR="45719" horzOverflow="overflow">
                    <a:solidFill>
                      <a:srgbClr val="E8EBF5"/>
                    </a:solidFill>
                  </a:tcPr>
                </a:tc>
                <a:tc>
                  <a:txBody>
                    <a:bodyPr/>
                    <a:lstStyle/>
                    <a:p>
                      <a:pPr algn="ctr">
                        <a:defRPr sz="1800"/>
                      </a:pPr>
                      <a:r>
                        <a:rPr sz="2000">
                          <a:latin typeface="+mj-lt"/>
                          <a:ea typeface="+mj-ea"/>
                          <a:cs typeface="+mj-cs"/>
                        </a:rPr>
                        <a:t>1.4</a:t>
                      </a:r>
                    </a:p>
                  </a:txBody>
                  <a:tcPr marL="45719" marR="45719" horzOverflow="overflow">
                    <a:solidFill>
                      <a:srgbClr val="E8EBF5"/>
                    </a:solidFill>
                  </a:tcPr>
                </a:tc>
                <a:extLst>
                  <a:ext uri="{0D108BD9-81ED-4DB2-BD59-A6C34878D82A}">
                    <a16:rowId xmlns:a16="http://schemas.microsoft.com/office/drawing/2014/main" val="10004"/>
                  </a:ext>
                </a:extLst>
              </a:tr>
              <a:tr h="370840">
                <a:tc>
                  <a:txBody>
                    <a:bodyPr/>
                    <a:lstStyle/>
                    <a:p>
                      <a:pPr algn="l">
                        <a:defRPr sz="1800"/>
                      </a:pPr>
                      <a:r>
                        <a:rPr sz="2000">
                          <a:latin typeface="+mj-lt"/>
                          <a:ea typeface="+mj-ea"/>
                          <a:cs typeface="+mj-cs"/>
                        </a:rPr>
                        <a:t>601–700 cells per µL (n=2726)</a:t>
                      </a:r>
                    </a:p>
                  </a:txBody>
                  <a:tcPr marL="45719" marR="45719" horzOverflow="overflow">
                    <a:solidFill>
                      <a:srgbClr val="CDD4EA"/>
                    </a:solidFill>
                  </a:tcPr>
                </a:tc>
                <a:tc>
                  <a:txBody>
                    <a:bodyPr/>
                    <a:lstStyle/>
                    <a:p>
                      <a:pPr algn="ctr">
                        <a:defRPr sz="1800"/>
                      </a:pPr>
                      <a:r>
                        <a:rPr sz="2000">
                          <a:latin typeface="+mj-lt"/>
                          <a:ea typeface="+mj-ea"/>
                          <a:cs typeface="+mj-cs"/>
                        </a:rPr>
                        <a:t>1.6</a:t>
                      </a:r>
                    </a:p>
                  </a:txBody>
                  <a:tcPr marL="45719" marR="45719" horzOverflow="overflow">
                    <a:solidFill>
                      <a:srgbClr val="CDD4EA"/>
                    </a:solidFill>
                  </a:tcPr>
                </a:tc>
                <a:extLst>
                  <a:ext uri="{0D108BD9-81ED-4DB2-BD59-A6C34878D82A}">
                    <a16:rowId xmlns:a16="http://schemas.microsoft.com/office/drawing/2014/main" val="10005"/>
                  </a:ext>
                </a:extLst>
              </a:tr>
              <a:tr h="370840">
                <a:tc>
                  <a:txBody>
                    <a:bodyPr/>
                    <a:lstStyle/>
                    <a:p>
                      <a:pPr algn="l">
                        <a:defRPr sz="1800"/>
                      </a:pPr>
                      <a:r>
                        <a:rPr sz="2000">
                          <a:latin typeface="+mj-lt"/>
                          <a:ea typeface="+mj-ea"/>
                          <a:cs typeface="+mj-cs"/>
                        </a:rPr>
                        <a:t>701–800 cells per µL (n=1631)</a:t>
                      </a:r>
                    </a:p>
                  </a:txBody>
                  <a:tcPr marL="45719" marR="45719" horzOverflow="overflow">
                    <a:solidFill>
                      <a:srgbClr val="E8EBF5"/>
                    </a:solidFill>
                  </a:tcPr>
                </a:tc>
                <a:tc>
                  <a:txBody>
                    <a:bodyPr/>
                    <a:lstStyle/>
                    <a:p>
                      <a:pPr algn="ctr">
                        <a:defRPr sz="1800"/>
                      </a:pPr>
                      <a:r>
                        <a:rPr sz="2000">
                          <a:latin typeface="+mj-lt"/>
                          <a:ea typeface="+mj-ea"/>
                          <a:cs typeface="+mj-cs"/>
                        </a:rPr>
                        <a:t>1.5</a:t>
                      </a:r>
                    </a:p>
                  </a:txBody>
                  <a:tcPr marL="45719" marR="45719" horzOverflow="overflow">
                    <a:solidFill>
                      <a:srgbClr val="E8EBF5"/>
                    </a:solidFill>
                  </a:tcPr>
                </a:tc>
                <a:extLst>
                  <a:ext uri="{0D108BD9-81ED-4DB2-BD59-A6C34878D82A}">
                    <a16:rowId xmlns:a16="http://schemas.microsoft.com/office/drawing/2014/main" val="10006"/>
                  </a:ext>
                </a:extLst>
              </a:tr>
              <a:tr h="370840">
                <a:tc>
                  <a:txBody>
                    <a:bodyPr/>
                    <a:lstStyle/>
                    <a:p>
                      <a:pPr algn="l">
                        <a:defRPr sz="1800"/>
                      </a:pPr>
                      <a:r>
                        <a:rPr sz="2000">
                          <a:latin typeface="+mj-lt"/>
                          <a:ea typeface="+mj-ea"/>
                          <a:cs typeface="+mj-cs"/>
                        </a:rPr>
                        <a:t>801–900 cells per µL (n=947)</a:t>
                      </a:r>
                    </a:p>
                  </a:txBody>
                  <a:tcPr marL="45719" marR="45719" horzOverflow="overflow">
                    <a:solidFill>
                      <a:srgbClr val="CDD4EA"/>
                    </a:solidFill>
                  </a:tcPr>
                </a:tc>
                <a:tc>
                  <a:txBody>
                    <a:bodyPr/>
                    <a:lstStyle/>
                    <a:p>
                      <a:pPr algn="ctr">
                        <a:defRPr sz="1800"/>
                      </a:pPr>
                      <a:r>
                        <a:rPr sz="2000">
                          <a:latin typeface="+mj-lt"/>
                          <a:ea typeface="+mj-ea"/>
                          <a:cs typeface="+mj-cs"/>
                        </a:rPr>
                        <a:t>1.6</a:t>
                      </a:r>
                    </a:p>
                  </a:txBody>
                  <a:tcPr marL="45719" marR="45719" horzOverflow="overflow">
                    <a:solidFill>
                      <a:srgbClr val="CDD4EA"/>
                    </a:solidFill>
                  </a:tcPr>
                </a:tc>
                <a:extLst>
                  <a:ext uri="{0D108BD9-81ED-4DB2-BD59-A6C34878D82A}">
                    <a16:rowId xmlns:a16="http://schemas.microsoft.com/office/drawing/2014/main" val="10007"/>
                  </a:ext>
                </a:extLst>
              </a:tr>
              <a:tr h="370840">
                <a:tc>
                  <a:txBody>
                    <a:bodyPr/>
                    <a:lstStyle/>
                    <a:p>
                      <a:pPr algn="l">
                        <a:defRPr sz="1800"/>
                      </a:pPr>
                      <a:r>
                        <a:rPr sz="2000">
                          <a:latin typeface="+mj-lt"/>
                          <a:ea typeface="+mj-ea"/>
                          <a:cs typeface="+mj-cs"/>
                        </a:rPr>
                        <a:t>901–1000 cells per µL (n=1019)</a:t>
                      </a:r>
                    </a:p>
                  </a:txBody>
                  <a:tcPr marL="45719" marR="45719" horzOverflow="overflow">
                    <a:solidFill>
                      <a:srgbClr val="E8EBF5"/>
                    </a:solidFill>
                  </a:tcPr>
                </a:tc>
                <a:tc>
                  <a:txBody>
                    <a:bodyPr/>
                    <a:lstStyle/>
                    <a:p>
                      <a:pPr algn="ctr">
                        <a:defRPr sz="1800"/>
                      </a:pPr>
                      <a:r>
                        <a:rPr sz="2000">
                          <a:latin typeface="+mj-lt"/>
                          <a:ea typeface="+mj-ea"/>
                          <a:cs typeface="+mj-cs"/>
                        </a:rPr>
                        <a:t>2.1</a:t>
                      </a:r>
                    </a:p>
                  </a:txBody>
                  <a:tcPr marL="45719" marR="45719" horzOverflow="overflow">
                    <a:solidFill>
                      <a:srgbClr val="E8EBF5"/>
                    </a:solidFill>
                  </a:tcPr>
                </a:tc>
                <a:extLst>
                  <a:ext uri="{0D108BD9-81ED-4DB2-BD59-A6C34878D82A}">
                    <a16:rowId xmlns:a16="http://schemas.microsoft.com/office/drawing/2014/main" val="10008"/>
                  </a:ext>
                </a:extLst>
              </a:tr>
              <a:tr h="370840">
                <a:tc>
                  <a:txBody>
                    <a:bodyPr/>
                    <a:lstStyle/>
                    <a:p>
                      <a:pPr algn="l">
                        <a:defRPr sz="1800"/>
                      </a:pPr>
                      <a:r>
                        <a:rPr sz="2000">
                          <a:latin typeface="+mj-lt"/>
                          <a:ea typeface="+mj-ea"/>
                          <a:cs typeface="+mj-cs"/>
                        </a:rPr>
                        <a:t>&gt;1000 cells per µL (n=1019)</a:t>
                      </a:r>
                    </a:p>
                  </a:txBody>
                  <a:tcPr marL="45719" marR="45719" horzOverflow="overflow">
                    <a:solidFill>
                      <a:srgbClr val="CDD4EA"/>
                    </a:solidFill>
                  </a:tcPr>
                </a:tc>
                <a:tc>
                  <a:txBody>
                    <a:bodyPr/>
                    <a:lstStyle/>
                    <a:p>
                      <a:pPr algn="ctr">
                        <a:defRPr sz="1800"/>
                      </a:pPr>
                      <a:r>
                        <a:rPr sz="2000">
                          <a:latin typeface="+mj-lt"/>
                          <a:ea typeface="+mj-ea"/>
                          <a:cs typeface="+mj-cs"/>
                        </a:rPr>
                        <a:t>2.4</a:t>
                      </a:r>
                    </a:p>
                  </a:txBody>
                  <a:tcPr marL="45719" marR="45719" horzOverflow="overflow">
                    <a:solidFill>
                      <a:srgbClr val="CDD4EA"/>
                    </a:solidFill>
                  </a:tcPr>
                </a:tc>
                <a:extLst>
                  <a:ext uri="{0D108BD9-81ED-4DB2-BD59-A6C34878D82A}">
                    <a16:rowId xmlns:a16="http://schemas.microsoft.com/office/drawing/2014/main" val="10009"/>
                  </a:ext>
                </a:extLst>
              </a:tr>
            </a:tbl>
          </a:graphicData>
        </a:graphic>
      </p:graphicFrame>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DE90-E39B-477E-9828-645C26FE7A05}"/>
              </a:ext>
            </a:extLst>
          </p:cNvPr>
          <p:cNvSpPr>
            <a:spLocks noGrp="1"/>
          </p:cNvSpPr>
          <p:nvPr>
            <p:ph type="title"/>
          </p:nvPr>
        </p:nvSpPr>
        <p:spPr/>
        <p:txBody>
          <a:bodyPr/>
          <a:lstStyle/>
          <a:p>
            <a:r>
              <a:rPr lang="en-US" dirty="0"/>
              <a:t>Biologics in Asthma- Cases</a:t>
            </a:r>
          </a:p>
        </p:txBody>
      </p:sp>
      <p:sp>
        <p:nvSpPr>
          <p:cNvPr id="3" name="Content Placeholder 2">
            <a:extLst>
              <a:ext uri="{FF2B5EF4-FFF2-40B4-BE49-F238E27FC236}">
                <a16:creationId xmlns:a16="http://schemas.microsoft.com/office/drawing/2014/main" id="{024A1750-F95D-4EE4-93E9-6D13C8AD0FDC}"/>
              </a:ext>
            </a:extLst>
          </p:cNvPr>
          <p:cNvSpPr>
            <a:spLocks noGrp="1"/>
          </p:cNvSpPr>
          <p:nvPr>
            <p:ph idx="1"/>
          </p:nvPr>
        </p:nvSpPr>
        <p:spPr/>
        <p:txBody>
          <a:bodyPr/>
          <a:lstStyle/>
          <a:p>
            <a:pPr marL="0" indent="0">
              <a:buNone/>
            </a:pPr>
            <a:r>
              <a:rPr lang="en-US" b="1" dirty="0">
                <a:solidFill>
                  <a:srgbClr val="007EA8"/>
                </a:solidFill>
                <a:effectLst/>
              </a:rPr>
              <a:t>Choice</a:t>
            </a:r>
          </a:p>
          <a:p>
            <a:r>
              <a:rPr lang="en-US" dirty="0">
                <a:effectLst/>
              </a:rPr>
              <a:t>Dupilumab.</a:t>
            </a:r>
          </a:p>
          <a:p>
            <a:pPr marL="0" indent="0">
              <a:buNone/>
            </a:pPr>
            <a:r>
              <a:rPr lang="en-US" b="1" dirty="0">
                <a:solidFill>
                  <a:srgbClr val="007EA8"/>
                </a:solidFill>
                <a:effectLst/>
              </a:rPr>
              <a:t> Discussion</a:t>
            </a:r>
          </a:p>
          <a:p>
            <a:r>
              <a:rPr lang="en-US" dirty="0">
                <a:effectLst/>
              </a:rPr>
              <a:t>Indication of dupilumab for corticosteroid-dependent asthma allows for use in patients who have difficulty tapering down maintenance OCS for evaluation of potential inflammatory phenotypes. Although she does not qualify for other asthma biologic therapeutics, data from OCS studies with mepolizumab and </a:t>
            </a:r>
            <a:r>
              <a:rPr lang="en-US" dirty="0" err="1">
                <a:effectLst/>
              </a:rPr>
              <a:t>benralizumab</a:t>
            </a:r>
            <a:r>
              <a:rPr lang="en-US" dirty="0">
                <a:effectLst/>
              </a:rPr>
              <a:t> suggest that either of these could be effective if there were any history of systemic eosinophilia</a:t>
            </a:r>
            <a:endParaRPr lang="en-US" dirty="0"/>
          </a:p>
        </p:txBody>
      </p:sp>
      <p:sp>
        <p:nvSpPr>
          <p:cNvPr id="4" name="Footer Placeholder 3">
            <a:extLst>
              <a:ext uri="{FF2B5EF4-FFF2-40B4-BE49-F238E27FC236}">
                <a16:creationId xmlns:a16="http://schemas.microsoft.com/office/drawing/2014/main" id="{450F891D-989A-4F4E-BE65-404535A4B038}"/>
              </a:ext>
            </a:extLst>
          </p:cNvPr>
          <p:cNvSpPr>
            <a:spLocks noGrp="1"/>
          </p:cNvSpPr>
          <p:nvPr>
            <p:ph type="ftr" sz="quarter" idx="11"/>
          </p:nvPr>
        </p:nvSpPr>
        <p:spPr/>
        <p:txBody>
          <a:bodyPr/>
          <a:lstStyle/>
          <a:p>
            <a:r>
              <a:rPr lang="en-US" b="1" dirty="0">
                <a:solidFill>
                  <a:schemeClr val="tx1"/>
                </a:solidFill>
              </a:rPr>
              <a:t>Wang et al, Ann Allergy Asthma Immunol 128 (2022) 379−389</a:t>
            </a:r>
          </a:p>
        </p:txBody>
      </p:sp>
    </p:spTree>
    <p:extLst>
      <p:ext uri="{BB962C8B-B14F-4D97-AF65-F5344CB8AC3E}">
        <p14:creationId xmlns:p14="http://schemas.microsoft.com/office/powerpoint/2010/main" val="36381968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D64AB-F973-4EED-910C-A7485D739AA0}"/>
              </a:ext>
            </a:extLst>
          </p:cNvPr>
          <p:cNvSpPr>
            <a:spLocks noGrp="1"/>
          </p:cNvSpPr>
          <p:nvPr>
            <p:ph type="title"/>
          </p:nvPr>
        </p:nvSpPr>
        <p:spPr/>
        <p:txBody>
          <a:bodyPr/>
          <a:lstStyle/>
          <a:p>
            <a:r>
              <a:rPr lang="en-US" dirty="0"/>
              <a:t>Biologics in Asthma- Cases</a:t>
            </a:r>
          </a:p>
        </p:txBody>
      </p:sp>
      <p:sp>
        <p:nvSpPr>
          <p:cNvPr id="3" name="Content Placeholder 2">
            <a:extLst>
              <a:ext uri="{FF2B5EF4-FFF2-40B4-BE49-F238E27FC236}">
                <a16:creationId xmlns:a16="http://schemas.microsoft.com/office/drawing/2014/main" id="{BF005393-6682-47A9-A6D6-98D9363DDD67}"/>
              </a:ext>
            </a:extLst>
          </p:cNvPr>
          <p:cNvSpPr>
            <a:spLocks noGrp="1"/>
          </p:cNvSpPr>
          <p:nvPr>
            <p:ph idx="1"/>
          </p:nvPr>
        </p:nvSpPr>
        <p:spPr/>
        <p:txBody>
          <a:bodyPr>
            <a:normAutofit/>
          </a:bodyPr>
          <a:lstStyle/>
          <a:p>
            <a:pPr marL="0" indent="0" algn="l">
              <a:buNone/>
            </a:pPr>
            <a:r>
              <a:rPr lang="en-US" b="0" i="0" dirty="0">
                <a:solidFill>
                  <a:srgbClr val="007EA8"/>
                </a:solidFill>
                <a:effectLst/>
                <a:latin typeface="Helvetica" panose="020B0604020202020204" pitchFamily="34" charset="0"/>
              </a:rPr>
              <a:t> </a:t>
            </a:r>
            <a:r>
              <a:rPr lang="en-US" sz="3100" b="0" i="0" dirty="0">
                <a:effectLst/>
                <a:latin typeface="Helvetica" panose="020B0604020202020204" pitchFamily="34" charset="0"/>
              </a:rPr>
              <a:t>Case 6</a:t>
            </a:r>
          </a:p>
          <a:p>
            <a:r>
              <a:rPr lang="en-US" dirty="0">
                <a:effectLst/>
              </a:rPr>
              <a:t>Patient on dupilumab. He had initial good response of his asthma and atopic dermatitis but has had recurrent exacerbations in the previous year that remain refractory to improved management of his comorbidities and adherence. Re-evaluation reveals blood eosinophils of 200 cells/</a:t>
            </a:r>
            <a:r>
              <a:rPr lang="en-US" dirty="0" err="1">
                <a:effectLst/>
              </a:rPr>
              <a:t>mcL</a:t>
            </a:r>
            <a:r>
              <a:rPr lang="en-US" dirty="0">
                <a:effectLst/>
              </a:rPr>
              <a:t>, </a:t>
            </a:r>
            <a:r>
              <a:rPr lang="en-US" dirty="0" err="1">
                <a:effectLst/>
              </a:rPr>
              <a:t>FeNO</a:t>
            </a:r>
            <a:r>
              <a:rPr lang="en-US" dirty="0">
                <a:effectLst/>
              </a:rPr>
              <a:t> 15 ppb (before dupilumab was 55 ppb), and environmental aeroallergen sensitization. BAL has 11% eosinophils.</a:t>
            </a:r>
          </a:p>
          <a:p>
            <a:pPr marL="0" indent="0">
              <a:buNone/>
            </a:pPr>
            <a:endParaRPr lang="en-US" dirty="0"/>
          </a:p>
        </p:txBody>
      </p:sp>
      <p:sp>
        <p:nvSpPr>
          <p:cNvPr id="4" name="Footer Placeholder 3">
            <a:extLst>
              <a:ext uri="{FF2B5EF4-FFF2-40B4-BE49-F238E27FC236}">
                <a16:creationId xmlns:a16="http://schemas.microsoft.com/office/drawing/2014/main" id="{6415739B-93AB-4663-A795-660094973A23}"/>
              </a:ext>
            </a:extLst>
          </p:cNvPr>
          <p:cNvSpPr>
            <a:spLocks noGrp="1"/>
          </p:cNvSpPr>
          <p:nvPr>
            <p:ph type="ftr" sz="quarter" idx="11"/>
          </p:nvPr>
        </p:nvSpPr>
        <p:spPr/>
        <p:txBody>
          <a:bodyPr/>
          <a:lstStyle/>
          <a:p>
            <a:r>
              <a:rPr lang="en-US" b="1" dirty="0">
                <a:solidFill>
                  <a:schemeClr val="tx1"/>
                </a:solidFill>
              </a:rPr>
              <a:t>Wang et al, Ann Allergy Asthma Immunol 128 (2022) 379−389</a:t>
            </a:r>
          </a:p>
        </p:txBody>
      </p:sp>
    </p:spTree>
    <p:extLst>
      <p:ext uri="{BB962C8B-B14F-4D97-AF65-F5344CB8AC3E}">
        <p14:creationId xmlns:p14="http://schemas.microsoft.com/office/powerpoint/2010/main" val="28142337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AA72C-856B-437B-866D-14182D2AFB1E}"/>
              </a:ext>
            </a:extLst>
          </p:cNvPr>
          <p:cNvSpPr>
            <a:spLocks noGrp="1"/>
          </p:cNvSpPr>
          <p:nvPr>
            <p:ph type="title"/>
          </p:nvPr>
        </p:nvSpPr>
        <p:spPr>
          <a:xfrm>
            <a:off x="838200" y="391004"/>
            <a:ext cx="10515600" cy="1325563"/>
          </a:xfrm>
        </p:spPr>
        <p:txBody>
          <a:bodyPr/>
          <a:lstStyle/>
          <a:p>
            <a:r>
              <a:rPr lang="en-US" dirty="0"/>
              <a:t>Biologics in Asthma- Cases</a:t>
            </a:r>
          </a:p>
        </p:txBody>
      </p:sp>
      <p:sp>
        <p:nvSpPr>
          <p:cNvPr id="3" name="Content Placeholder 2">
            <a:extLst>
              <a:ext uri="{FF2B5EF4-FFF2-40B4-BE49-F238E27FC236}">
                <a16:creationId xmlns:a16="http://schemas.microsoft.com/office/drawing/2014/main" id="{0293EAF1-7CC1-4F79-908A-5ECB60A85178}"/>
              </a:ext>
            </a:extLst>
          </p:cNvPr>
          <p:cNvSpPr>
            <a:spLocks noGrp="1"/>
          </p:cNvSpPr>
          <p:nvPr>
            <p:ph idx="1"/>
          </p:nvPr>
        </p:nvSpPr>
        <p:spPr/>
        <p:txBody>
          <a:bodyPr>
            <a:normAutofit lnSpcReduction="10000"/>
          </a:bodyPr>
          <a:lstStyle/>
          <a:p>
            <a:pPr marL="0" indent="0">
              <a:buNone/>
            </a:pPr>
            <a:r>
              <a:rPr lang="en-US" b="1" dirty="0">
                <a:solidFill>
                  <a:srgbClr val="007EA8"/>
                </a:solidFill>
                <a:effectLst/>
              </a:rPr>
              <a:t>Choice</a:t>
            </a:r>
          </a:p>
          <a:p>
            <a:r>
              <a:rPr lang="en-US" dirty="0">
                <a:effectLst/>
              </a:rPr>
              <a:t>Switched to anti–IL-5/5R(</a:t>
            </a:r>
            <a:r>
              <a:rPr lang="en-US" dirty="0" err="1">
                <a:effectLst/>
              </a:rPr>
              <a:t>tezepelumab</a:t>
            </a:r>
            <a:r>
              <a:rPr lang="en-US" dirty="0">
                <a:effectLst/>
              </a:rPr>
              <a:t>).</a:t>
            </a:r>
          </a:p>
          <a:p>
            <a:pPr marL="0" indent="0">
              <a:buNone/>
            </a:pPr>
            <a:r>
              <a:rPr lang="en-US" b="1" dirty="0">
                <a:solidFill>
                  <a:srgbClr val="007EA8"/>
                </a:solidFill>
                <a:effectLst/>
              </a:rPr>
              <a:t> Discussion</a:t>
            </a:r>
          </a:p>
          <a:p>
            <a:r>
              <a:rPr lang="en-US" dirty="0">
                <a:effectLst/>
              </a:rPr>
              <a:t>Discordance between systemic and airway eosinophilia is not uncommon.</a:t>
            </a:r>
          </a:p>
          <a:p>
            <a:r>
              <a:rPr lang="en-US" dirty="0">
                <a:effectLst/>
              </a:rPr>
              <a:t> This patient has marked airway without blood eosinophilia while on dupilumab. Given this and his clinical loss of response, we would switch to an anti–IL-5/5R to target eosinophilic inflammation. </a:t>
            </a:r>
          </a:p>
          <a:p>
            <a:r>
              <a:rPr lang="en-US" dirty="0">
                <a:effectLst/>
              </a:rPr>
              <a:t>Given the lack of safety data of dual-biologic therapy, and its high cost, we would switch rather than add-on in this case.</a:t>
            </a:r>
          </a:p>
          <a:p>
            <a:endParaRPr lang="en-US" dirty="0"/>
          </a:p>
        </p:txBody>
      </p:sp>
      <p:sp>
        <p:nvSpPr>
          <p:cNvPr id="4" name="Footer Placeholder 3">
            <a:extLst>
              <a:ext uri="{FF2B5EF4-FFF2-40B4-BE49-F238E27FC236}">
                <a16:creationId xmlns:a16="http://schemas.microsoft.com/office/drawing/2014/main" id="{108A650C-4596-4AE8-AD64-8DFCB759552E}"/>
              </a:ext>
            </a:extLst>
          </p:cNvPr>
          <p:cNvSpPr>
            <a:spLocks noGrp="1"/>
          </p:cNvSpPr>
          <p:nvPr>
            <p:ph type="ftr" sz="quarter" idx="11"/>
          </p:nvPr>
        </p:nvSpPr>
        <p:spPr/>
        <p:txBody>
          <a:bodyPr/>
          <a:lstStyle/>
          <a:p>
            <a:r>
              <a:rPr lang="en-US" b="1" dirty="0">
                <a:solidFill>
                  <a:schemeClr val="tx1"/>
                </a:solidFill>
              </a:rPr>
              <a:t>Wang et al, Ann Allergy Asthma Immunol 128 (2022) 379−389</a:t>
            </a:r>
          </a:p>
        </p:txBody>
      </p:sp>
    </p:spTree>
    <p:extLst>
      <p:ext uri="{BB962C8B-B14F-4D97-AF65-F5344CB8AC3E}">
        <p14:creationId xmlns:p14="http://schemas.microsoft.com/office/powerpoint/2010/main" val="29381553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D9D59-1646-472D-B8E5-F31ABA995542}"/>
              </a:ext>
            </a:extLst>
          </p:cNvPr>
          <p:cNvSpPr>
            <a:spLocks noGrp="1"/>
          </p:cNvSpPr>
          <p:nvPr>
            <p:ph type="title"/>
          </p:nvPr>
        </p:nvSpPr>
        <p:spPr/>
        <p:txBody>
          <a:bodyPr/>
          <a:lstStyle/>
          <a:p>
            <a:r>
              <a:rPr lang="en-US" dirty="0"/>
              <a:t>Biologics in Asthma- Cases</a:t>
            </a:r>
          </a:p>
        </p:txBody>
      </p:sp>
      <p:sp>
        <p:nvSpPr>
          <p:cNvPr id="3" name="Content Placeholder 2">
            <a:extLst>
              <a:ext uri="{FF2B5EF4-FFF2-40B4-BE49-F238E27FC236}">
                <a16:creationId xmlns:a16="http://schemas.microsoft.com/office/drawing/2014/main" id="{9C42A989-67DA-4CDD-81BC-0613FC42E6CB}"/>
              </a:ext>
            </a:extLst>
          </p:cNvPr>
          <p:cNvSpPr>
            <a:spLocks noGrp="1"/>
          </p:cNvSpPr>
          <p:nvPr>
            <p:ph idx="1"/>
          </p:nvPr>
        </p:nvSpPr>
        <p:spPr/>
        <p:txBody>
          <a:bodyPr>
            <a:normAutofit/>
          </a:bodyPr>
          <a:lstStyle/>
          <a:p>
            <a:pPr marL="0" indent="0" algn="l">
              <a:buNone/>
            </a:pPr>
            <a:r>
              <a:rPr lang="en-US" b="0" i="0" dirty="0">
                <a:solidFill>
                  <a:srgbClr val="007EA8"/>
                </a:solidFill>
                <a:effectLst/>
                <a:latin typeface="Helvetica" panose="020B0604020202020204" pitchFamily="34" charset="0"/>
              </a:rPr>
              <a:t> </a:t>
            </a:r>
            <a:r>
              <a:rPr lang="en-US" sz="3100" b="0" i="0" dirty="0">
                <a:effectLst/>
                <a:latin typeface="Helvetica" panose="020B0604020202020204" pitchFamily="34" charset="0"/>
              </a:rPr>
              <a:t>Case 7</a:t>
            </a:r>
          </a:p>
          <a:p>
            <a:r>
              <a:rPr lang="en-US" dirty="0">
                <a:effectLst/>
              </a:rPr>
              <a:t>Patient on </a:t>
            </a:r>
            <a:r>
              <a:rPr lang="en-US" dirty="0" err="1">
                <a:effectLst/>
              </a:rPr>
              <a:t>benralizumab</a:t>
            </a:r>
            <a:r>
              <a:rPr lang="en-US" dirty="0">
                <a:effectLst/>
              </a:rPr>
              <a:t>. She had initial considerable clinical improvement, but in the previous year, has had worsened symptoms and repeated exacerbations despite re-evaluation and management of medication adherence and comorbidities. She has blood eosinophils of 0 cells/</a:t>
            </a:r>
            <a:r>
              <a:rPr lang="en-US" dirty="0" err="1">
                <a:effectLst/>
              </a:rPr>
              <a:t>mcL</a:t>
            </a:r>
            <a:r>
              <a:rPr lang="en-US" dirty="0">
                <a:effectLst/>
              </a:rPr>
              <a:t> (before </a:t>
            </a:r>
            <a:r>
              <a:rPr lang="en-US" dirty="0" err="1">
                <a:effectLst/>
              </a:rPr>
              <a:t>benralizumab</a:t>
            </a:r>
            <a:r>
              <a:rPr lang="en-US" dirty="0">
                <a:effectLst/>
              </a:rPr>
              <a:t> ranged from 300 to 600 cells/</a:t>
            </a:r>
            <a:r>
              <a:rPr lang="en-US" dirty="0" err="1">
                <a:effectLst/>
              </a:rPr>
              <a:t>mcL</a:t>
            </a:r>
            <a:r>
              <a:rPr lang="en-US" dirty="0">
                <a:effectLst/>
              </a:rPr>
              <a:t>), environmental aeroallergen sensitization with corresponding seasonal triggers, sputum eosinophils of 0%, and </a:t>
            </a:r>
            <a:r>
              <a:rPr lang="en-US" dirty="0" err="1">
                <a:effectLst/>
              </a:rPr>
              <a:t>FeNO</a:t>
            </a:r>
            <a:r>
              <a:rPr lang="en-US" dirty="0">
                <a:effectLst/>
              </a:rPr>
              <a:t> of 77 ppb.</a:t>
            </a:r>
          </a:p>
          <a:p>
            <a:pPr marL="0" indent="0">
              <a:buNone/>
            </a:pPr>
            <a:endParaRPr lang="en-US" dirty="0"/>
          </a:p>
        </p:txBody>
      </p:sp>
      <p:sp>
        <p:nvSpPr>
          <p:cNvPr id="4" name="Footer Placeholder 3">
            <a:extLst>
              <a:ext uri="{FF2B5EF4-FFF2-40B4-BE49-F238E27FC236}">
                <a16:creationId xmlns:a16="http://schemas.microsoft.com/office/drawing/2014/main" id="{5FCDDF63-9B68-469E-96A7-64ED008FDAAE}"/>
              </a:ext>
            </a:extLst>
          </p:cNvPr>
          <p:cNvSpPr>
            <a:spLocks noGrp="1"/>
          </p:cNvSpPr>
          <p:nvPr>
            <p:ph type="ftr" sz="quarter" idx="11"/>
          </p:nvPr>
        </p:nvSpPr>
        <p:spPr/>
        <p:txBody>
          <a:bodyPr/>
          <a:lstStyle/>
          <a:p>
            <a:r>
              <a:rPr lang="en-US" b="1" dirty="0">
                <a:solidFill>
                  <a:schemeClr val="tx1"/>
                </a:solidFill>
              </a:rPr>
              <a:t>Wang et al, Ann Allergy Asthma Immunol 128 (2022) 379−389</a:t>
            </a:r>
          </a:p>
        </p:txBody>
      </p:sp>
    </p:spTree>
    <p:extLst>
      <p:ext uri="{BB962C8B-B14F-4D97-AF65-F5344CB8AC3E}">
        <p14:creationId xmlns:p14="http://schemas.microsoft.com/office/powerpoint/2010/main" val="26145128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C97B5-442D-41C9-BACD-E5FF2B9D6431}"/>
              </a:ext>
            </a:extLst>
          </p:cNvPr>
          <p:cNvSpPr>
            <a:spLocks noGrp="1"/>
          </p:cNvSpPr>
          <p:nvPr>
            <p:ph type="title"/>
          </p:nvPr>
        </p:nvSpPr>
        <p:spPr/>
        <p:txBody>
          <a:bodyPr/>
          <a:lstStyle/>
          <a:p>
            <a:r>
              <a:rPr lang="en-US" dirty="0"/>
              <a:t>Biologics in Asthma- Cases</a:t>
            </a:r>
          </a:p>
        </p:txBody>
      </p:sp>
      <p:sp>
        <p:nvSpPr>
          <p:cNvPr id="3" name="Content Placeholder 2">
            <a:extLst>
              <a:ext uri="{FF2B5EF4-FFF2-40B4-BE49-F238E27FC236}">
                <a16:creationId xmlns:a16="http://schemas.microsoft.com/office/drawing/2014/main" id="{56B01F86-328F-4678-87E0-30A12E2EE148}"/>
              </a:ext>
            </a:extLst>
          </p:cNvPr>
          <p:cNvSpPr>
            <a:spLocks noGrp="1"/>
          </p:cNvSpPr>
          <p:nvPr>
            <p:ph idx="1"/>
          </p:nvPr>
        </p:nvSpPr>
        <p:spPr/>
        <p:txBody>
          <a:bodyPr/>
          <a:lstStyle/>
          <a:p>
            <a:pPr marL="0" indent="0">
              <a:buNone/>
            </a:pPr>
            <a:r>
              <a:rPr lang="en-US" b="1" dirty="0">
                <a:solidFill>
                  <a:srgbClr val="007EA8"/>
                </a:solidFill>
                <a:effectLst/>
              </a:rPr>
              <a:t>Choice</a:t>
            </a:r>
          </a:p>
          <a:p>
            <a:r>
              <a:rPr lang="en-US" dirty="0">
                <a:effectLst/>
              </a:rPr>
              <a:t>Switched to dupilumab(? </a:t>
            </a:r>
            <a:r>
              <a:rPr lang="en-US" dirty="0" err="1"/>
              <a:t>t</a:t>
            </a:r>
            <a:r>
              <a:rPr lang="en-US" dirty="0" err="1">
                <a:effectLst/>
              </a:rPr>
              <a:t>ezepelumab</a:t>
            </a:r>
            <a:r>
              <a:rPr lang="en-US" dirty="0">
                <a:effectLst/>
              </a:rPr>
              <a:t>).</a:t>
            </a:r>
          </a:p>
          <a:p>
            <a:pPr marL="0" indent="0">
              <a:buNone/>
            </a:pPr>
            <a:r>
              <a:rPr lang="en-US" b="1" dirty="0">
                <a:solidFill>
                  <a:srgbClr val="007EA8"/>
                </a:solidFill>
                <a:effectLst/>
              </a:rPr>
              <a:t> Discussion</a:t>
            </a:r>
          </a:p>
          <a:p>
            <a:r>
              <a:rPr lang="en-US" dirty="0">
                <a:effectLst/>
              </a:rPr>
              <a:t>Despite no evidence of systemic or airway eosinophilia, this patient seemed to lose response to </a:t>
            </a:r>
            <a:r>
              <a:rPr lang="en-US" dirty="0" err="1">
                <a:effectLst/>
              </a:rPr>
              <a:t>benralizumab</a:t>
            </a:r>
            <a:r>
              <a:rPr lang="en-US" dirty="0">
                <a:effectLst/>
              </a:rPr>
              <a:t>. Her elevated </a:t>
            </a:r>
            <a:r>
              <a:rPr lang="en-US" dirty="0" err="1">
                <a:effectLst/>
              </a:rPr>
              <a:t>FeNO</a:t>
            </a:r>
            <a:r>
              <a:rPr lang="en-US" dirty="0">
                <a:effectLst/>
              </a:rPr>
              <a:t> level and clinically relevant history of environmental allergies lead us to choose dupilumab.</a:t>
            </a:r>
          </a:p>
          <a:p>
            <a:endParaRPr lang="en-US" dirty="0"/>
          </a:p>
        </p:txBody>
      </p:sp>
      <p:sp>
        <p:nvSpPr>
          <p:cNvPr id="4" name="Footer Placeholder 3">
            <a:extLst>
              <a:ext uri="{FF2B5EF4-FFF2-40B4-BE49-F238E27FC236}">
                <a16:creationId xmlns:a16="http://schemas.microsoft.com/office/drawing/2014/main" id="{29E6F67B-E63E-449A-876F-EFF3F3427CE7}"/>
              </a:ext>
            </a:extLst>
          </p:cNvPr>
          <p:cNvSpPr>
            <a:spLocks noGrp="1"/>
          </p:cNvSpPr>
          <p:nvPr>
            <p:ph type="ftr" sz="quarter" idx="11"/>
          </p:nvPr>
        </p:nvSpPr>
        <p:spPr/>
        <p:txBody>
          <a:bodyPr/>
          <a:lstStyle/>
          <a:p>
            <a:r>
              <a:rPr lang="en-US" b="1" dirty="0">
                <a:solidFill>
                  <a:schemeClr val="tx1"/>
                </a:solidFill>
              </a:rPr>
              <a:t>Wang et al, Ann Allergy Asthma Immunol 128 (2022) 379−389</a:t>
            </a:r>
          </a:p>
        </p:txBody>
      </p:sp>
    </p:spTree>
    <p:extLst>
      <p:ext uri="{BB962C8B-B14F-4D97-AF65-F5344CB8AC3E}">
        <p14:creationId xmlns:p14="http://schemas.microsoft.com/office/powerpoint/2010/main" val="3223781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EF318974DDAC468B01BA9AC7767099" ma:contentTypeVersion="4" ma:contentTypeDescription="Create a new document." ma:contentTypeScope="" ma:versionID="48cbef8e54f4510412f58077111cfa2a">
  <xsd:schema xmlns:xsd="http://www.w3.org/2001/XMLSchema" xmlns:xs="http://www.w3.org/2001/XMLSchema" xmlns:p="http://schemas.microsoft.com/office/2006/metadata/properties" xmlns:ns1="http://schemas.microsoft.com/sharepoint/v3" targetNamespace="http://schemas.microsoft.com/office/2006/metadata/properties" ma:root="true" ma:fieldsID="8b4138599832faa7dbab8f9f17c133d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04B6578-B821-48A9-A2DB-01484DB656C2}"/>
</file>

<file path=customXml/itemProps2.xml><?xml version="1.0" encoding="utf-8"?>
<ds:datastoreItem xmlns:ds="http://schemas.openxmlformats.org/officeDocument/2006/customXml" ds:itemID="{E51493F4-DB16-4332-BAC0-E7874D9A028D}"/>
</file>

<file path=customXml/itemProps3.xml><?xml version="1.0" encoding="utf-8"?>
<ds:datastoreItem xmlns:ds="http://schemas.openxmlformats.org/officeDocument/2006/customXml" ds:itemID="{B2375D0A-485F-4E42-B258-497D559EE245}"/>
</file>

<file path=docProps/app.xml><?xml version="1.0" encoding="utf-8"?>
<Properties xmlns="http://schemas.openxmlformats.org/officeDocument/2006/extended-properties" xmlns:vt="http://schemas.openxmlformats.org/officeDocument/2006/docPropsVTypes">
  <TotalTime>4688</TotalTime>
  <Words>7002</Words>
  <Application>Microsoft Office PowerPoint</Application>
  <PresentationFormat>Widescreen</PresentationFormat>
  <Paragraphs>623</Paragraphs>
  <Slides>94</Slides>
  <Notes>4</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94</vt:i4>
      </vt:variant>
    </vt:vector>
  </HeadingPairs>
  <TitlesOfParts>
    <vt:vector size="107" baseType="lpstr">
      <vt:lpstr>AdvHelN-L</vt:lpstr>
      <vt:lpstr>AdvPSHN-M</vt:lpstr>
      <vt:lpstr>Arial</vt:lpstr>
      <vt:lpstr>Calibri</vt:lpstr>
      <vt:lpstr>Calibri Light</vt:lpstr>
      <vt:lpstr>ElsevierGulliver</vt:lpstr>
      <vt:lpstr>helvetica</vt:lpstr>
      <vt:lpstr>helvetica</vt:lpstr>
      <vt:lpstr>Helvetica Neue</vt:lpstr>
      <vt:lpstr>inherit</vt:lpstr>
      <vt:lpstr>Roboto</vt:lpstr>
      <vt:lpstr>Times New Roman</vt:lpstr>
      <vt:lpstr>Office Theme</vt:lpstr>
      <vt:lpstr>Biologics in the Treatment of Severe Asthma</vt:lpstr>
      <vt:lpstr>Disclosures</vt:lpstr>
      <vt:lpstr>Learning Objectives</vt:lpstr>
      <vt:lpstr>Biologics in Asthma</vt:lpstr>
      <vt:lpstr>T2-Mediated Inflammation</vt:lpstr>
      <vt:lpstr>Non-T2-Mediated Inflammation</vt:lpstr>
      <vt:lpstr>PowerPoint Presentation</vt:lpstr>
      <vt:lpstr>Eosinophil as an Inflammatory Biomarker</vt:lpstr>
      <vt:lpstr>Blood Eosinophil Counts Correlate With  Risk of Asthma Exacerbations</vt:lpstr>
      <vt:lpstr>PowerPoint Presentation</vt:lpstr>
      <vt:lpstr>Biologics in Asthma</vt:lpstr>
      <vt:lpstr>Beyond First Line Therapies for Recalcitrant Asthma</vt:lpstr>
      <vt:lpstr>        </vt:lpstr>
      <vt:lpstr>PowerPoint Presentation</vt:lpstr>
      <vt:lpstr>Beyond First Line Therapies for Recalcitrant Asthma</vt:lpstr>
      <vt:lpstr>         Before Starting a Biologic</vt:lpstr>
      <vt:lpstr>Treatment for the Hard to Control Asthmatic</vt:lpstr>
      <vt:lpstr>Real World Oral Steroid Reduction with Biologic</vt:lpstr>
      <vt:lpstr>Steroid Use on Biologics- Real World Study</vt:lpstr>
      <vt:lpstr>Biologics in Asthma</vt:lpstr>
      <vt:lpstr>Anti IgE therapy</vt:lpstr>
      <vt:lpstr>Anti-IL-5 Therapy in Eosinophilic Asthma</vt:lpstr>
      <vt:lpstr>Anti-IL-4/IL-13 Therapy</vt:lpstr>
      <vt:lpstr>TSLP Acts Across the Spectrum of Asthma Inflammation</vt:lpstr>
      <vt:lpstr>Approved Biologic Therapies for Asthma</vt:lpstr>
      <vt:lpstr>Tezepelumab</vt:lpstr>
      <vt:lpstr>Tezepelumab Resulted in Early, Sustained, and Significant  Improvement in Lung Function versus Placebo at 52 Weeks1,2</vt:lpstr>
      <vt:lpstr>Biologics in Asthma</vt:lpstr>
      <vt:lpstr>How To Choose a Biologic for Your Patient</vt:lpstr>
      <vt:lpstr>Choosing Biologic in Asthma- Algorithm</vt:lpstr>
      <vt:lpstr>Choosing Biologic in Asthma Algorithm</vt:lpstr>
      <vt:lpstr>Choosing Biologic in Asthma Algorithm</vt:lpstr>
      <vt:lpstr>Choosing Biologic in Asthma</vt:lpstr>
      <vt:lpstr>Biologics in Asthma Algorithm</vt:lpstr>
      <vt:lpstr>Choosing Biologic in Asthma</vt:lpstr>
      <vt:lpstr>Choosing Biologic in Asthma</vt:lpstr>
      <vt:lpstr>Choosing Biologic in Asthma</vt:lpstr>
      <vt:lpstr>What Occurred in Clinical Trials?</vt:lpstr>
      <vt:lpstr>Asthma Therapy - Omalizumab</vt:lpstr>
      <vt:lpstr>STELLAIR</vt:lpstr>
      <vt:lpstr>Mepolizumab Dream and Mensa studies</vt:lpstr>
      <vt:lpstr>        Dupilumab Liberty Asthma Quest</vt:lpstr>
      <vt:lpstr>    Tezepelumab</vt:lpstr>
      <vt:lpstr>Mepo and Dupi response by biomarker</vt:lpstr>
      <vt:lpstr>Prognostic and Predictive Value of Blood Eosinophil Count, Fractional Exhaled Nitric Oxide, and Their Combination in Severe Asthma: A Post Hoc Analysis</vt:lpstr>
      <vt:lpstr>Further Analysis of Dupilumab Studies</vt:lpstr>
      <vt:lpstr>Further Analysis of Dupilumab Studies</vt:lpstr>
      <vt:lpstr>PowerPoint Presentation</vt:lpstr>
      <vt:lpstr>Further Analysis of Dupilumab Studies</vt:lpstr>
      <vt:lpstr>       How to Choose Biologic for Asthma</vt:lpstr>
      <vt:lpstr>Biologics in Asthma</vt:lpstr>
      <vt:lpstr>Biologics in Asthma-Switching Therapy</vt:lpstr>
      <vt:lpstr>Biologics in Asthma –Switching therapies</vt:lpstr>
      <vt:lpstr>Comparing Biologics Bayesian Network Meta-Analysis</vt:lpstr>
      <vt:lpstr>Comparing Tezepelumab to other biologics</vt:lpstr>
      <vt:lpstr>Biologics in Asthma</vt:lpstr>
      <vt:lpstr>Biologics in Asthma</vt:lpstr>
      <vt:lpstr>Biologics in Asthma -Combination therapy</vt:lpstr>
      <vt:lpstr>      Biologics in Asthma    Can their use lead to disease remission? </vt:lpstr>
      <vt:lpstr>Proposed Criteria to Discontinue Biologic Therapy</vt:lpstr>
      <vt:lpstr>“Asthma clinical remission on treatment”              DRAFT definition from Workgroup </vt:lpstr>
      <vt:lpstr>Biologics and Remission in Pediatric Asthma</vt:lpstr>
      <vt:lpstr>        Remission with Mepolizumab?</vt:lpstr>
      <vt:lpstr>            Remission with Mepolizumab?</vt:lpstr>
      <vt:lpstr>Discontinuing Xolair</vt:lpstr>
      <vt:lpstr>Xolair discontinuation Symptom scores </vt:lpstr>
      <vt:lpstr>Time to first exacerbation after stopping Xolair</vt:lpstr>
      <vt:lpstr>Quantitative and qualitative methods of evaluating response to biologics in severe asthma patients: Results from a real-world study</vt:lpstr>
      <vt:lpstr>Quantitative and qualitative methods of evaluating response to biologics in severe asthma patients: Results from a real-world study</vt:lpstr>
      <vt:lpstr>Quantitative and qualitative methods of evaluating response to biologics in severe asthma patients: Results from a real-world study</vt:lpstr>
      <vt:lpstr>Biologics and Remission in Pediatric Asthma</vt:lpstr>
      <vt:lpstr>Should We Start Biologics Earlier? </vt:lpstr>
      <vt:lpstr>          Biologics in Pediatric Asthma</vt:lpstr>
      <vt:lpstr>Can Dupilumab Attenuate the Atopic March?</vt:lpstr>
      <vt:lpstr>Can Dupilumab Attenuate the Atopic March? </vt:lpstr>
      <vt:lpstr>Can Dupilumab Attenuate the Atopic March?</vt:lpstr>
      <vt:lpstr>Biologics and Remission in Pediatric Asthma</vt:lpstr>
      <vt:lpstr>                Biologics in Asthma </vt:lpstr>
      <vt:lpstr>Biologics in Asthma –Switching therapies</vt:lpstr>
      <vt:lpstr>Biologics in Asthma</vt:lpstr>
      <vt:lpstr>Biologics in Asthma- Cases</vt:lpstr>
      <vt:lpstr>Biologics in Asthma- Cases</vt:lpstr>
      <vt:lpstr>Biologics in Asthma- Cases</vt:lpstr>
      <vt:lpstr>Biologics in Asthma- Cases</vt:lpstr>
      <vt:lpstr>Biologics in Asthma- Cases</vt:lpstr>
      <vt:lpstr>Biologics in Asthma- Cases</vt:lpstr>
      <vt:lpstr>Biologics in Asthma- Cases</vt:lpstr>
      <vt:lpstr>Biologics in Asthma- Cases</vt:lpstr>
      <vt:lpstr>Biologics in Asthma- Cases</vt:lpstr>
      <vt:lpstr>Biologics in Asthma- Cases</vt:lpstr>
      <vt:lpstr>Biologics in Asthma- Cases</vt:lpstr>
      <vt:lpstr>Biologics in Asthma- Cases</vt:lpstr>
      <vt:lpstr>Biologics in Asthma- Cases</vt:lpstr>
      <vt:lpstr>Biologics in Asthma- Cases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Mark</cp:lastModifiedBy>
  <cp:revision>39</cp:revision>
  <dcterms:created xsi:type="dcterms:W3CDTF">2022-02-03T14:45:42Z</dcterms:created>
  <dcterms:modified xsi:type="dcterms:W3CDTF">2023-04-29T10:51:50Z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0x0101005AEF318974DDAC468B01BA9AC7767099</vt:lpwstr>
  </property>
</Properties>
</file>