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71" r:id="rId5"/>
    <p:sldMasterId id="2147483783" r:id="rId6"/>
  </p:sldMasterIdLst>
  <p:notesMasterIdLst>
    <p:notesMasterId r:id="rId20"/>
  </p:notesMasterIdLst>
  <p:handoutMasterIdLst>
    <p:handoutMasterId r:id="rId21"/>
  </p:handoutMasterIdLst>
  <p:sldIdLst>
    <p:sldId id="277" r:id="rId7"/>
    <p:sldId id="272" r:id="rId8"/>
    <p:sldId id="273" r:id="rId9"/>
    <p:sldId id="259" r:id="rId10"/>
    <p:sldId id="266" r:id="rId11"/>
    <p:sldId id="267" r:id="rId12"/>
    <p:sldId id="258" r:id="rId13"/>
    <p:sldId id="281" r:id="rId14"/>
    <p:sldId id="276" r:id="rId15"/>
    <p:sldId id="257" r:id="rId16"/>
    <p:sldId id="268" r:id="rId17"/>
    <p:sldId id="265" r:id="rId18"/>
    <p:sldId id="278"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FDB"/>
    <a:srgbClr val="CED5E4"/>
    <a:srgbClr val="C9E4FF"/>
    <a:srgbClr val="FFFFC9"/>
    <a:srgbClr val="C5E2FF"/>
    <a:srgbClr val="FFFFDD"/>
    <a:srgbClr val="FFFF9F"/>
    <a:srgbClr val="FBC987"/>
    <a:srgbClr val="FABC6A"/>
    <a:srgbClr val="B9D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6101" autoAdjust="0"/>
  </p:normalViewPr>
  <p:slideViewPr>
    <p:cSldViewPr snapToGrid="0" showGuides="1">
      <p:cViewPr varScale="1">
        <p:scale>
          <a:sx n="83" d="100"/>
          <a:sy n="83" d="100"/>
        </p:scale>
        <p:origin x="96" y="52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78" d="100"/>
          <a:sy n="78" d="100"/>
        </p:scale>
        <p:origin x="32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rgbClr val="01203D"/>
        </a:solidFill>
        <a:ln w="28575">
          <a:noFill/>
        </a:ln>
      </dgm:spPr>
      <dgm:t>
        <a:bodyPr/>
        <a:lstStyle/>
        <a:p>
          <a:r>
            <a:rPr lang="en-US" sz="2000">
              <a:solidFill>
                <a:schemeClr val="bg1"/>
              </a:solidFill>
            </a:rPr>
            <a:t>Maternal and Child Health</a:t>
          </a:r>
          <a:endParaRPr lang="en-US" sz="2000" dirty="0">
            <a:solidFill>
              <a:schemeClr val="bg1"/>
            </a:solidFill>
          </a:endParaRP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rgbClr val="62BCF0"/>
        </a:solidFill>
        <a:ln w="28575">
          <a:noFill/>
        </a:ln>
      </dgm:spPr>
      <dgm:t>
        <a:bodyPr/>
        <a:lstStyle/>
        <a:p>
          <a:r>
            <a:rPr lang="en-US" sz="2000">
              <a:solidFill>
                <a:schemeClr val="bg1"/>
              </a:solidFill>
            </a:rPr>
            <a:t>Women’s Health</a:t>
          </a:r>
          <a:endParaRPr lang="en-US" sz="2000" dirty="0">
            <a:solidFill>
              <a:schemeClr val="bg1"/>
            </a:solidFill>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rgbClr val="84BC49"/>
        </a:solidFill>
        <a:ln w="28575">
          <a:noFill/>
        </a:ln>
      </dgm:spPr>
      <dgm:t>
        <a:bodyPr/>
        <a:lstStyle/>
        <a:p>
          <a:r>
            <a:rPr lang="en-US" sz="2000">
              <a:solidFill>
                <a:schemeClr val="bg1"/>
              </a:solidFill>
            </a:rPr>
            <a:t>Prevention and Quality Improvement</a:t>
          </a:r>
          <a:endParaRPr lang="en-US" sz="2000" dirty="0">
            <a:solidFill>
              <a:schemeClr val="bg1"/>
            </a:solidFill>
          </a:endParaRP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rgbClr val="01203D"/>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rgbClr val="62BCF0"/>
        </a:solidFill>
        <a:ln w="28575">
          <a:noFill/>
        </a:ln>
      </dgm:spPr>
      <dgm:t>
        <a:bodyPr/>
        <a:lstStyle/>
        <a:p>
          <a:r>
            <a:rPr lang="en-US" sz="2000">
              <a:solidFill>
                <a:schemeClr val="bg1"/>
              </a:solidFill>
            </a:rPr>
            <a:t>Public Health Protection and Safety</a:t>
          </a:r>
          <a:endParaRPr lang="en-US" sz="2000" dirty="0">
            <a:solidFill>
              <a:schemeClr val="bg1"/>
            </a:solidFill>
          </a:endParaRP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rgbClr val="84BC49"/>
        </a:solidFill>
        <a:ln w="28575">
          <a:noFill/>
        </a:ln>
      </dgm:spPr>
      <dgm:t>
        <a:bodyPr/>
        <a:lstStyle/>
        <a:p>
          <a:r>
            <a:rPr lang="en-US" sz="2000">
              <a:solidFill>
                <a:schemeClr val="bg1"/>
              </a:solidFill>
            </a:rPr>
            <a:t>Laboratory Services</a:t>
          </a:r>
          <a:endParaRPr lang="en-US" sz="2000" dirty="0">
            <a:solidFill>
              <a:schemeClr val="bg1"/>
            </a:solidFill>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rgbClr val="01203D"/>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Maternal and Child Health</a:t>
          </a:r>
          <a:endParaRPr lang="en-US" sz="2000" kern="1200" dirty="0">
            <a:solidFill>
              <a:schemeClr val="bg1"/>
            </a:solidFill>
          </a:endParaRP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Women’s Health</a:t>
          </a:r>
          <a:endParaRPr lang="en-US" sz="2000" kern="1200" dirty="0">
            <a:solidFill>
              <a:schemeClr val="bg1"/>
            </a:solidFill>
          </a:endParaRP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Prevention and Quality Improvement</a:t>
          </a:r>
          <a:endParaRPr lang="en-US" sz="2000" kern="1200" dirty="0">
            <a:solidFill>
              <a:schemeClr val="bg1"/>
            </a:solidFill>
          </a:endParaRP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Public Health Protection and Safety</a:t>
          </a:r>
          <a:endParaRPr lang="en-US" sz="2000" kern="1200" dirty="0">
            <a:solidFill>
              <a:schemeClr val="bg1"/>
            </a:solidFill>
          </a:endParaRP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Laboratory Services</a:t>
          </a:r>
          <a:endParaRPr lang="en-US" sz="2000" kern="1200" dirty="0">
            <a:solidFill>
              <a:schemeClr val="bg1"/>
            </a:solidFill>
          </a:endParaRP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1" y="1"/>
            <a:ext cx="3043343" cy="467071"/>
          </a:xfrm>
          <a:prstGeom prst="rect">
            <a:avLst/>
          </a:prstGeom>
        </p:spPr>
        <p:txBody>
          <a:bodyPr vert="horz" lIns="93324" tIns="46662" rIns="93324" bIns="46662" rtlCol="0"/>
          <a:lstStyle>
            <a:lvl1pPr algn="r">
              <a:defRPr sz="1200"/>
            </a:lvl1pPr>
          </a:lstStyle>
          <a:p>
            <a:fld id="{DFA29149-8115-4F97-A7DE-8B4901D9F730}" type="datetimeFigureOut">
              <a:rPr lang="en-US" smtClean="0"/>
              <a:t>5/11/2023</a:t>
            </a:fld>
            <a:endParaRPr lang="en-US"/>
          </a:p>
        </p:txBody>
      </p:sp>
      <p:sp>
        <p:nvSpPr>
          <p:cNvPr id="4" name="Footer Placeholder 3"/>
          <p:cNvSpPr>
            <a:spLocks noGrp="1"/>
          </p:cNvSpPr>
          <p:nvPr>
            <p:ph type="ftr" sz="quarter" idx="2"/>
          </p:nvPr>
        </p:nvSpPr>
        <p:spPr>
          <a:xfrm>
            <a:off x="0" y="8842030"/>
            <a:ext cx="3043343" cy="467070"/>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3" cy="467070"/>
          </a:xfrm>
          <a:prstGeom prst="rect">
            <a:avLst/>
          </a:prstGeom>
        </p:spPr>
        <p:txBody>
          <a:bodyPr vert="horz" lIns="93324" tIns="46662" rIns="93324" bIns="46662" rtlCol="0" anchor="b"/>
          <a:lstStyle>
            <a:lvl1pPr algn="r">
              <a:defRPr sz="1200"/>
            </a:lvl1pPr>
          </a:lstStyle>
          <a:p>
            <a:fld id="{927BFF56-1F20-4316-B65F-697182A2B903}" type="slidenum">
              <a:rPr lang="en-US" smtClean="0"/>
              <a:t>‹#›</a:t>
            </a:fld>
            <a:endParaRPr lang="en-US"/>
          </a:p>
        </p:txBody>
      </p:sp>
    </p:spTree>
    <p:extLst>
      <p:ext uri="{BB962C8B-B14F-4D97-AF65-F5344CB8AC3E}">
        <p14:creationId xmlns:p14="http://schemas.microsoft.com/office/powerpoint/2010/main" val="1102477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24" tIns="46662" rIns="93324" bIns="46662" rtlCol="0"/>
          <a:lstStyle>
            <a:lvl1pPr algn="r">
              <a:defRPr sz="1200"/>
            </a:lvl1pPr>
          </a:lstStyle>
          <a:p>
            <a:fld id="{2042ED44-4110-4B2A-9AF4-3735870CBD30}" type="datetimeFigureOut">
              <a:rPr lang="en-US" smtClean="0"/>
              <a:t>5/11/2023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24" tIns="46662" rIns="93324" bIns="46662" rtlCol="0" anchor="b"/>
          <a:lstStyle>
            <a:lvl1pPr algn="r">
              <a:defRPr sz="1200"/>
            </a:lvl1pPr>
          </a:lstStyle>
          <a:p>
            <a:fld id="{42715CA2-1010-4D62-B76A-13944E30DDA1}" type="slidenum">
              <a:rPr lang="en-US" smtClean="0"/>
              <a:t>‹#›</a:t>
            </a:fld>
            <a:endParaRPr lang="en-US"/>
          </a:p>
        </p:txBody>
      </p:sp>
    </p:spTree>
    <p:extLst>
      <p:ext uri="{BB962C8B-B14F-4D97-AF65-F5344CB8AC3E}">
        <p14:creationId xmlns:p14="http://schemas.microsoft.com/office/powerpoint/2010/main" val="7963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4"/>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9580" y="976393"/>
            <a:ext cx="1129284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4945" y="4578223"/>
            <a:ext cx="3132289" cy="1371600"/>
          </a:xfrm>
          <a:prstGeom prst="rect">
            <a:avLst/>
          </a:prstGeom>
        </p:spPr>
      </p:pic>
      <p:grpSp>
        <p:nvGrpSpPr>
          <p:cNvPr id="9" name="Group 8"/>
          <p:cNvGrpSpPr/>
          <p:nvPr userDrawn="1"/>
        </p:nvGrpSpPr>
        <p:grpSpPr>
          <a:xfrm>
            <a:off x="-7620" y="6446520"/>
            <a:ext cx="12199620" cy="411480"/>
            <a:chOff x="-7620" y="6446520"/>
            <a:chExt cx="12199620" cy="411480"/>
          </a:xfrm>
        </p:grpSpPr>
        <p:sp>
          <p:nvSpPr>
            <p:cNvPr id="15" name="Rectangle 14"/>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2" name="Rectangle 11"/>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3" name="Rectangle 12"/>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4421" y="4653956"/>
            <a:ext cx="3027174" cy="1280160"/>
          </a:xfrm>
          <a:prstGeom prst="rect">
            <a:avLst/>
          </a:prstGeom>
        </p:spPr>
      </p:pic>
    </p:spTree>
    <p:extLst>
      <p:ext uri="{BB962C8B-B14F-4D97-AF65-F5344CB8AC3E}">
        <p14:creationId xmlns:p14="http://schemas.microsoft.com/office/powerpoint/2010/main" val="3194568855"/>
      </p:ext>
    </p:extLst>
  </p:cSld>
  <p:clrMapOvr>
    <a:masterClrMapping/>
  </p:clrMapOvr>
  <p:transition spd="slow" advClick="0" advTm="40000"/>
  <p:extLst>
    <p:ext uri="{DCECCB84-F9BA-43D5-87BE-67443E8EF086}">
      <p15:sldGuideLst xmlns:p15="http://schemas.microsoft.com/office/powerpoint/2012/main">
        <p15:guide id="1" orient="horz" pos="2928" userDrawn="1">
          <p15:clr>
            <a:srgbClr val="FBAE40"/>
          </p15:clr>
        </p15:guide>
        <p15:guide id="2" pos="5856" userDrawn="1">
          <p15:clr>
            <a:srgbClr val="FBAE40"/>
          </p15:clr>
        </p15:guide>
        <p15:guide id="3" pos="18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49580" y="967615"/>
            <a:ext cx="11292840" cy="1902191"/>
          </a:xfrm>
        </p:spPr>
        <p:txBody>
          <a:bodyPr anchor="b">
            <a:normAutofit/>
          </a:bodyPr>
          <a:lstStyle>
            <a:lvl1pPr algn="ctr">
              <a:defRPr sz="4400" b="1">
                <a:solidFill>
                  <a:srgbClr val="01203D"/>
                </a:solidFill>
                <a:latin typeface="+mn-lt"/>
              </a:defRPr>
            </a:lvl1pPr>
          </a:lstStyle>
          <a:p>
            <a:r>
              <a:rPr lang="en-US" dirty="0"/>
              <a:t>Click to edit presentation title</a:t>
            </a:r>
          </a:p>
        </p:txBody>
      </p:sp>
      <p:sp>
        <p:nvSpPr>
          <p:cNvPr id="15" name="Subtitle 2"/>
          <p:cNvSpPr>
            <a:spLocks noGrp="1"/>
          </p:cNvSpPr>
          <p:nvPr>
            <p:ph type="subTitle" idx="1" hasCustomPrompt="1"/>
          </p:nvPr>
        </p:nvSpPr>
        <p:spPr>
          <a:xfrm>
            <a:off x="449580" y="2972448"/>
            <a:ext cx="11292840" cy="576664"/>
          </a:xfrm>
        </p:spPr>
        <p:txBody>
          <a:bodyPr>
            <a:normAutofit/>
          </a:bodyPr>
          <a:lstStyle>
            <a:lvl1pPr marL="0" indent="0" algn="ctr">
              <a:buNone/>
              <a:defRPr sz="3400">
                <a:solidFill>
                  <a:srgbClr val="0120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449580" y="3627140"/>
            <a:ext cx="11292840" cy="573088"/>
          </a:xfrm>
          <a:noFill/>
        </p:spPr>
        <p:txBody>
          <a:bodyPr anchor="ctr">
            <a:normAutofit/>
          </a:bodyPr>
          <a:lstStyle>
            <a:lvl1pPr marL="0" indent="0" algn="ctr">
              <a:buNone/>
              <a:defRPr sz="2200">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1" name="Rectangle 10"/>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7345" y="4730623"/>
            <a:ext cx="3132289" cy="13716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6821" y="4806356"/>
            <a:ext cx="3027174" cy="1280160"/>
          </a:xfrm>
          <a:prstGeom prst="rect">
            <a:avLst/>
          </a:prstGeom>
        </p:spPr>
      </p:pic>
    </p:spTree>
    <p:extLst>
      <p:ext uri="{BB962C8B-B14F-4D97-AF65-F5344CB8AC3E}">
        <p14:creationId xmlns:p14="http://schemas.microsoft.com/office/powerpoint/2010/main" val="1728447874"/>
      </p:ext>
    </p:extLst>
  </p:cSld>
  <p:clrMapOvr>
    <a:masterClrMapping/>
  </p:clrMapOvr>
  <p:transition spd="slow" advClick="0" advTm="40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pSp>
        <p:nvGrpSpPr>
          <p:cNvPr id="4" name="Group 3"/>
          <p:cNvGrpSpPr/>
          <p:nvPr userDrawn="1"/>
        </p:nvGrpSpPr>
        <p:grpSpPr>
          <a:xfrm>
            <a:off x="-7620" y="6446520"/>
            <a:ext cx="12199620" cy="411480"/>
            <a:chOff x="-7620" y="6446520"/>
            <a:chExt cx="12199620" cy="411480"/>
          </a:xfrm>
        </p:grpSpPr>
        <p:sp>
          <p:nvSpPr>
            <p:cNvPr id="7" name="Rectangle 6"/>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8" name="Rectangle 7"/>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Tree>
    <p:extLst>
      <p:ext uri="{BB962C8B-B14F-4D97-AF65-F5344CB8AC3E}">
        <p14:creationId xmlns:p14="http://schemas.microsoft.com/office/powerpoint/2010/main" val="3429985944"/>
      </p:ext>
    </p:extLst>
  </p:cSld>
  <p:clrMapOvr>
    <a:masterClrMapping/>
  </p:clrMapOvr>
  <p:transition spd="slow" advClick="0" advTm="40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436316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About Us</a:t>
            </a:r>
          </a:p>
        </p:txBody>
      </p:sp>
      <p:sp>
        <p:nvSpPr>
          <p:cNvPr id="11" name="TextBox 10"/>
          <p:cNvSpPr txBox="1"/>
          <p:nvPr userDrawn="1"/>
        </p:nvSpPr>
        <p:spPr>
          <a:xfrm>
            <a:off x="6172200" y="2261525"/>
            <a:ext cx="5578813" cy="3693319"/>
          </a:xfrm>
          <a:prstGeom prst="rect">
            <a:avLst/>
          </a:prstGeom>
          <a:noFill/>
        </p:spPr>
        <p:txBody>
          <a:bodyPr wrap="square" rtlCol="0">
            <a:spAutoFit/>
          </a:bodyPr>
          <a:lstStyle/>
          <a:p>
            <a:r>
              <a:rPr lang="en-US" sz="1800" dirty="0">
                <a:latin typeface="Calibri Light" panose="020F0302020204030204" pitchFamily="34" charset="0"/>
              </a:rPr>
              <a:t>The Department for Public Health (DPH) is dedicated to improving health and</a:t>
            </a:r>
            <a:r>
              <a:rPr lang="en-US" sz="1800" baseline="0" dirty="0">
                <a:latin typeface="Calibri Light" panose="020F0302020204030204" pitchFamily="34" charset="0"/>
              </a:rPr>
              <a:t> safety of Kentuckians through </a:t>
            </a:r>
            <a:r>
              <a:rPr lang="en-US" sz="1800" i="1" baseline="0" dirty="0">
                <a:latin typeface="Calibri Light" panose="020F0302020204030204" pitchFamily="34" charset="0"/>
              </a:rPr>
              <a:t>prevention</a:t>
            </a:r>
            <a:r>
              <a:rPr lang="en-US" sz="1800" baseline="0" dirty="0">
                <a:latin typeface="Calibri Light" panose="020F0302020204030204" pitchFamily="34" charset="0"/>
              </a:rPr>
              <a:t>, </a:t>
            </a:r>
            <a:r>
              <a:rPr lang="en-US" sz="1800" i="1" baseline="0" dirty="0">
                <a:latin typeface="Calibri Light" panose="020F0302020204030204" pitchFamily="34" charset="0"/>
              </a:rPr>
              <a:t>promotion</a:t>
            </a:r>
            <a:r>
              <a:rPr lang="en-US" sz="1800" baseline="0" dirty="0">
                <a:latin typeface="Calibri Light" panose="020F0302020204030204" pitchFamily="34" charset="0"/>
              </a:rPr>
              <a:t>, and </a:t>
            </a:r>
            <a:r>
              <a:rPr lang="en-US" sz="1800" i="1" baseline="0" dirty="0">
                <a:latin typeface="Calibri Light" panose="020F0302020204030204" pitchFamily="34" charset="0"/>
              </a:rPr>
              <a:t>protection</a:t>
            </a:r>
            <a:r>
              <a:rPr lang="en-US" sz="1800" baseline="0" dirty="0">
                <a:latin typeface="Calibri Light" panose="020F0302020204030204" pitchFamily="34" charset="0"/>
              </a:rPr>
              <a:t>.</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a:latin typeface="Calibri Light" panose="020F0302020204030204" pitchFamily="34" charset="0"/>
            </a:endParaRPr>
          </a:p>
        </p:txBody>
      </p:sp>
      <p:sp>
        <p:nvSpPr>
          <p:cNvPr id="4" name="Slide Number Placeholder 3"/>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
        <p:nvSpPr>
          <p:cNvPr id="46" name="Rectangle 45"/>
          <p:cNvSpPr/>
          <p:nvPr userDrawn="1"/>
        </p:nvSpPr>
        <p:spPr>
          <a:xfrm>
            <a:off x="-7620" y="1880473"/>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userDrawn="1"/>
        </p:nvSpPr>
        <p:spPr>
          <a:xfrm>
            <a:off x="3516" y="6301807"/>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 name="Group 4"/>
          <p:cNvGrpSpPr/>
          <p:nvPr userDrawn="1"/>
        </p:nvGrpSpPr>
        <p:grpSpPr>
          <a:xfrm>
            <a:off x="418307" y="2831610"/>
            <a:ext cx="5196308" cy="2275412"/>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spTree>
    <p:extLst>
      <p:ext uri="{BB962C8B-B14F-4D97-AF65-F5344CB8AC3E}">
        <p14:creationId xmlns:p14="http://schemas.microsoft.com/office/powerpoint/2010/main" val="1936016701"/>
      </p:ext>
    </p:extLst>
  </p:cSld>
  <p:clrMapOvr>
    <a:masterClrMapping/>
  </p:clrMapOvr>
  <p:transition spd="slow" advClick="0" advTm="40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0952"/>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Mission and Vision in Action</a:t>
            </a:r>
          </a:p>
        </p:txBody>
      </p:sp>
      <p:sp>
        <p:nvSpPr>
          <p:cNvPr id="11" name="TextBox 10"/>
          <p:cNvSpPr txBox="1"/>
          <p:nvPr userDrawn="1"/>
        </p:nvSpPr>
        <p:spPr>
          <a:xfrm>
            <a:off x="6205591" y="2331486"/>
            <a:ext cx="5545422" cy="1015663"/>
          </a:xfrm>
          <a:prstGeom prst="rect">
            <a:avLst/>
          </a:prstGeom>
          <a:noFill/>
        </p:spPr>
        <p:txBody>
          <a:bodyPr wrap="square" rtlCol="0">
            <a:spAutoFit/>
          </a:bodyPr>
          <a:lstStyle/>
          <a:p>
            <a:r>
              <a:rPr lang="en-US" sz="2000" dirty="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457200" y="2300708"/>
            <a:ext cx="5522359" cy="1077218"/>
          </a:xfrm>
          <a:prstGeom prst="rect">
            <a:avLst/>
          </a:prstGeom>
        </p:spPr>
        <p:txBody>
          <a:bodyPr wrap="square">
            <a:spAutoFit/>
          </a:bodyPr>
          <a:lstStyle/>
          <a:p>
            <a:pPr algn="r"/>
            <a:r>
              <a:rPr lang="en-US" sz="3200" b="1" dirty="0"/>
              <a:t>Healthier People, </a:t>
            </a:r>
            <a:br>
              <a:rPr lang="en-US" sz="3200" b="1" dirty="0"/>
            </a:br>
            <a:r>
              <a:rPr lang="en-US" sz="3200" b="1" dirty="0"/>
              <a:t>Healthier Communities.</a:t>
            </a:r>
          </a:p>
        </p:txBody>
      </p:sp>
      <p:sp>
        <p:nvSpPr>
          <p:cNvPr id="14" name="Pentagon 13"/>
          <p:cNvSpPr/>
          <p:nvPr userDrawn="1"/>
        </p:nvSpPr>
        <p:spPr>
          <a:xfrm>
            <a:off x="7118195" y="3691136"/>
            <a:ext cx="267864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62BCF0"/>
              </a:solidFill>
            </a:endParaRPr>
          </a:p>
        </p:txBody>
      </p:sp>
      <p:sp>
        <p:nvSpPr>
          <p:cNvPr id="15" name="Pentagon 14"/>
          <p:cNvSpPr/>
          <p:nvPr userDrawn="1"/>
        </p:nvSpPr>
        <p:spPr>
          <a:xfrm>
            <a:off x="4756678" y="3691136"/>
            <a:ext cx="267864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2374613" y="3691136"/>
            <a:ext cx="267864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a:solidFill>
                  <a:schemeClr val="bg1"/>
                </a:solidFill>
              </a:rPr>
              <a:t>Prevention</a:t>
            </a: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3713935" y="4251846"/>
            <a:ext cx="0" cy="36576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a:t>Environmental Inspections</a:t>
            </a:r>
          </a:p>
          <a:p>
            <a:pPr algn="ctr">
              <a:lnSpc>
                <a:spcPct val="80000"/>
              </a:lnSpc>
              <a:spcAft>
                <a:spcPts val="1200"/>
              </a:spcAft>
            </a:pPr>
            <a:r>
              <a:rPr lang="en-US" sz="1400" dirty="0"/>
              <a:t>Public Health &amp; Disaster Preparedness</a:t>
            </a:r>
          </a:p>
          <a:p>
            <a:pPr algn="ctr">
              <a:lnSpc>
                <a:spcPct val="80000"/>
              </a:lnSpc>
              <a:spcAft>
                <a:spcPts val="1200"/>
              </a:spcAft>
            </a:pPr>
            <a:r>
              <a:rPr lang="en-US" sz="1400" dirty="0"/>
              <a:t>Disease Surveillance</a:t>
            </a:r>
          </a:p>
          <a:p>
            <a:pPr algn="ctr">
              <a:lnSpc>
                <a:spcPct val="80000"/>
              </a:lnSpc>
              <a:spcAft>
                <a:spcPts val="1200"/>
              </a:spcAft>
            </a:pPr>
            <a:r>
              <a:rPr lang="en-US" sz="1400" dirty="0"/>
              <a:t>Mobile Harm Reduction</a:t>
            </a:r>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a:t>HANDS</a:t>
            </a:r>
          </a:p>
          <a:p>
            <a:pPr algn="ctr">
              <a:lnSpc>
                <a:spcPct val="80000"/>
              </a:lnSpc>
              <a:spcAft>
                <a:spcPts val="1200"/>
              </a:spcAft>
            </a:pPr>
            <a:r>
              <a:rPr lang="en-US" sz="1400" dirty="0"/>
              <a:t>First Steps</a:t>
            </a:r>
          </a:p>
          <a:p>
            <a:pPr algn="ctr">
              <a:lnSpc>
                <a:spcPct val="80000"/>
              </a:lnSpc>
              <a:spcAft>
                <a:spcPts val="1200"/>
              </a:spcAft>
            </a:pPr>
            <a:r>
              <a:rPr lang="en-US" sz="1400" dirty="0"/>
              <a:t>Immunizations</a:t>
            </a:r>
          </a:p>
          <a:p>
            <a:pPr algn="ctr">
              <a:lnSpc>
                <a:spcPct val="80000"/>
              </a:lnSpc>
              <a:spcAft>
                <a:spcPts val="1200"/>
              </a:spcAft>
            </a:pPr>
            <a:r>
              <a:rPr lang="en-US" sz="1400" dirty="0"/>
              <a:t>Newborn Screening</a:t>
            </a:r>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a:t>WIC</a:t>
            </a:r>
          </a:p>
          <a:p>
            <a:pPr algn="ctr">
              <a:lnSpc>
                <a:spcPct val="80000"/>
              </a:lnSpc>
              <a:spcAft>
                <a:spcPts val="1200"/>
              </a:spcAft>
            </a:pPr>
            <a:r>
              <a:rPr lang="en-US" sz="1400" dirty="0"/>
              <a:t>Smoking Cessation</a:t>
            </a:r>
          </a:p>
          <a:p>
            <a:pPr algn="ctr">
              <a:lnSpc>
                <a:spcPct val="80000"/>
              </a:lnSpc>
              <a:spcAft>
                <a:spcPts val="1200"/>
              </a:spcAft>
            </a:pPr>
            <a:r>
              <a:rPr lang="en-US" sz="1400" dirty="0"/>
              <a:t>Diabetes Prevention</a:t>
            </a:r>
          </a:p>
          <a:p>
            <a:pPr algn="ctr">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474348541"/>
      </p:ext>
    </p:extLst>
  </p:cSld>
  <p:clrMapOvr>
    <a:masterClrMapping/>
  </p:clrMapOvr>
  <p:transition spd="slow" advClick="0" advTm="40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9496"/>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50" y="2839317"/>
            <a:ext cx="281931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50" y="2191675"/>
            <a:ext cx="281931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a:solidFill>
                  <a:schemeClr val="bg1"/>
                </a:solidFill>
              </a:rPr>
              <a:t>Syringe Exchange</a:t>
            </a: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a:solidFill>
                  <a:schemeClr val="bg1"/>
                </a:solidFill>
              </a:rPr>
              <a:t>www.FindHelpNowKY.org</a:t>
            </a: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a:solidFill>
                  <a:schemeClr val="bg1"/>
                </a:solidFill>
              </a:rPr>
              <a:t>Naloxone Distribution</a:t>
            </a:r>
          </a:p>
        </p:txBody>
      </p:sp>
      <p:sp>
        <p:nvSpPr>
          <p:cNvPr id="4" name="Slide Number Placeholder 3"/>
          <p:cNvSpPr>
            <a:spLocks noGrp="1"/>
          </p:cNvSpPr>
          <p:nvPr>
            <p:ph type="sldNum" sz="quarter" idx="12"/>
          </p:nvPr>
        </p:nvSpPr>
        <p:spPr>
          <a:xfrm>
            <a:off x="11428579" y="6538088"/>
            <a:ext cx="695325" cy="251816"/>
          </a:xfrm>
        </p:spPr>
        <p:txBody>
          <a:bodyPr/>
          <a:lstStyle>
            <a:lvl1pPr>
              <a:defRPr>
                <a:solidFill>
                  <a:srgbClr val="01203D"/>
                </a:solidFill>
              </a:defRPr>
            </a:lvl1pPr>
          </a:lstStyle>
          <a:p>
            <a:fld id="{ABB8925F-B6BB-49B0-9469-5285B9C99CB3}" type="slidenum">
              <a:rPr lang="en-US" smtClean="0"/>
              <a:pPr/>
              <a:t>‹#›</a:t>
            </a:fld>
            <a:endParaRPr lang="en-US"/>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3388583574"/>
      </p:ext>
    </p:extLst>
  </p:cSld>
  <p:clrMapOvr>
    <a:masterClrMapping/>
  </p:clrMapOvr>
  <p:transition spd="slow" advClick="0" advTm="40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34740" y="2466993"/>
            <a:ext cx="1651794" cy="1651794"/>
          </a:xfrm>
          <a:prstGeom prst="ellipse">
            <a:avLst/>
          </a:prstGeom>
          <a:solidFill>
            <a:srgbClr val="01203D"/>
          </a:solid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5270102" y="2466993"/>
            <a:ext cx="1651794" cy="1651794"/>
          </a:xfrm>
          <a:prstGeom prst="ellipse">
            <a:avLst/>
          </a:prstGeom>
          <a:solidFill>
            <a:srgbClr val="62BCF0"/>
          </a:solid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013653" y="2466993"/>
            <a:ext cx="1651794" cy="1651794"/>
          </a:xfrm>
          <a:prstGeom prst="ellipse">
            <a:avLst/>
          </a:prstGeom>
          <a:solidFill>
            <a:srgbClr val="84BC49"/>
          </a:solid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Overview of the Largest Healthcare System in Kentucky</a:t>
            </a:r>
          </a:p>
        </p:txBody>
      </p:sp>
    </p:spTree>
    <p:extLst>
      <p:ext uri="{BB962C8B-B14F-4D97-AF65-F5344CB8AC3E}">
        <p14:creationId xmlns:p14="http://schemas.microsoft.com/office/powerpoint/2010/main" val="290207067"/>
      </p:ext>
    </p:extLst>
  </p:cSld>
  <p:clrMapOvr>
    <a:masterClrMapping/>
  </p:clrMapOvr>
  <p:transition spd="slow" advClick="0" advTm="4000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a:solidFill>
                  <a:srgbClr val="01203D"/>
                </a:solidFill>
              </a:defRPr>
            </a:lvl1pPr>
          </a:lstStyle>
          <a:p>
            <a:fld id="{ABB8925F-B6BB-49B0-9469-5285B9C99CB3}" type="slidenum">
              <a:rPr lang="en-US" smtClean="0"/>
              <a:pPr/>
              <a:t>‹#›</a:t>
            </a:fld>
            <a:endParaRPr lang="en-US"/>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Statewide Reach</a:t>
            </a:r>
          </a:p>
        </p:txBody>
      </p:sp>
      <p:sp>
        <p:nvSpPr>
          <p:cNvPr id="29" name="Rectangle 28"/>
          <p:cNvSpPr/>
          <p:nvPr userDrawn="1"/>
        </p:nvSpPr>
        <p:spPr>
          <a:xfrm>
            <a:off x="1758" y="1880476"/>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492411415"/>
      </p:ext>
    </p:extLst>
  </p:cSld>
  <p:clrMapOvr>
    <a:masterClrMapping/>
  </p:clrMapOvr>
  <p:transition spd="slow" advClick="0" advTm="4000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5/11/2023</a:t>
            </a:fld>
            <a:endParaRPr lang="en-US" dirty="0"/>
          </a:p>
        </p:txBody>
      </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
        <p:nvSpPr>
          <p:cNvPr id="10" name="Rectangle 9"/>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extLst>
              <p:ext uri="{D42A27DB-BD31-4B8C-83A1-F6EECF244321}">
                <p14:modId xmlns:p14="http://schemas.microsoft.com/office/powerpoint/2010/main" val="3936219424"/>
              </p:ext>
            </p:extLst>
          </p:nvPr>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395093"/>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a:solidFill>
                  <a:srgbClr val="01203D"/>
                </a:solidFill>
              </a:rPr>
              <a:t>Health Equity</a:t>
            </a:r>
          </a:p>
          <a:p>
            <a:pPr lvl="0" algn="l" defTabSz="889000">
              <a:lnSpc>
                <a:spcPct val="80000"/>
              </a:lnSpc>
              <a:spcBef>
                <a:spcPct val="0"/>
              </a:spcBef>
              <a:spcAft>
                <a:spcPct val="35000"/>
              </a:spcAft>
            </a:pPr>
            <a:r>
              <a:rPr lang="en-US" sz="1100" kern="1200" dirty="0">
                <a:solidFill>
                  <a:srgbClr val="01203D"/>
                </a:solidFill>
              </a:rPr>
              <a:t>Nutrition Services </a:t>
            </a:r>
          </a:p>
          <a:p>
            <a:pPr lvl="0" algn="l" defTabSz="889000">
              <a:lnSpc>
                <a:spcPct val="80000"/>
              </a:lnSpc>
              <a:spcBef>
                <a:spcPct val="0"/>
              </a:spcBef>
              <a:spcAft>
                <a:spcPct val="35000"/>
              </a:spcAft>
            </a:pPr>
            <a:r>
              <a:rPr lang="en-US" sz="1100" kern="1200" dirty="0">
                <a:solidFill>
                  <a:srgbClr val="01203D"/>
                </a:solidFill>
              </a:rPr>
              <a:t>Child and Family Health Improvement</a:t>
            </a:r>
          </a:p>
          <a:p>
            <a:pPr lvl="0" algn="l" defTabSz="889000">
              <a:lnSpc>
                <a:spcPct val="80000"/>
              </a:lnSpc>
              <a:spcBef>
                <a:spcPct val="0"/>
              </a:spcBef>
              <a:spcAft>
                <a:spcPct val="35000"/>
              </a:spcAft>
            </a:pPr>
            <a:r>
              <a:rPr lang="en-US" sz="1100" kern="1200" dirty="0">
                <a:solidFill>
                  <a:srgbClr val="01203D"/>
                </a:solidFill>
              </a:rPr>
              <a:t>Early Childhood Development</a:t>
            </a:r>
          </a:p>
          <a:p>
            <a:pPr lvl="0" algn="l" defTabSz="889000">
              <a:lnSpc>
                <a:spcPct val="80000"/>
              </a:lnSpc>
              <a:spcBef>
                <a:spcPct val="0"/>
              </a:spcBef>
              <a:spcAft>
                <a:spcPct val="35000"/>
              </a:spcAft>
            </a:pPr>
            <a:r>
              <a:rPr lang="en-US" sz="1100" kern="1200" baseline="0" dirty="0">
                <a:solidFill>
                  <a:srgbClr val="62BCF0"/>
                </a:solidFill>
              </a:rPr>
              <a:t>Adolescent Health Initiatives</a:t>
            </a:r>
          </a:p>
          <a:p>
            <a:pPr lvl="0" algn="l" defTabSz="889000">
              <a:lnSpc>
                <a:spcPct val="80000"/>
              </a:lnSpc>
              <a:spcBef>
                <a:spcPct val="0"/>
              </a:spcBef>
              <a:spcAft>
                <a:spcPct val="35000"/>
              </a:spcAft>
            </a:pPr>
            <a:r>
              <a:rPr lang="en-US" sz="1100" kern="1200" baseline="0" dirty="0">
                <a:solidFill>
                  <a:srgbClr val="62BCF0"/>
                </a:solidFill>
              </a:rPr>
              <a:t>Breast and Cervical Cancer Screening</a:t>
            </a:r>
          </a:p>
          <a:p>
            <a:pPr lvl="0" algn="l" defTabSz="889000">
              <a:lnSpc>
                <a:spcPct val="80000"/>
              </a:lnSpc>
              <a:spcBef>
                <a:spcPct val="0"/>
              </a:spcBef>
              <a:spcAft>
                <a:spcPct val="35000"/>
              </a:spcAft>
            </a:pPr>
            <a:r>
              <a:rPr lang="en-US" sz="1100" kern="1200" baseline="0" dirty="0">
                <a:solidFill>
                  <a:srgbClr val="62BCF0"/>
                </a:solidFill>
              </a:rPr>
              <a:t>Family Planning</a:t>
            </a:r>
          </a:p>
          <a:p>
            <a:pPr lvl="0" algn="l" defTabSz="889000">
              <a:lnSpc>
                <a:spcPct val="80000"/>
              </a:lnSpc>
              <a:spcBef>
                <a:spcPct val="0"/>
              </a:spcBef>
              <a:spcAft>
                <a:spcPct val="35000"/>
              </a:spcAft>
            </a:pPr>
            <a:r>
              <a:rPr lang="en-US" sz="1100" kern="1200" baseline="0" dirty="0">
                <a:solidFill>
                  <a:srgbClr val="62BCF0"/>
                </a:solidFill>
              </a:rPr>
              <a:t>Preconception Health </a:t>
            </a:r>
          </a:p>
          <a:p>
            <a:pPr lvl="0" algn="l" defTabSz="889000">
              <a:lnSpc>
                <a:spcPct val="80000"/>
              </a:lnSpc>
              <a:spcBef>
                <a:spcPct val="0"/>
              </a:spcBef>
              <a:spcAft>
                <a:spcPct val="35000"/>
              </a:spcAft>
            </a:pPr>
            <a:r>
              <a:rPr lang="en-US" sz="1100" kern="1200" baseline="0" dirty="0">
                <a:solidFill>
                  <a:srgbClr val="62BCF0"/>
                </a:solidFill>
              </a:rPr>
              <a:t>Ovarian Cancer Awareness</a:t>
            </a:r>
          </a:p>
          <a:p>
            <a:pPr lvl="0" algn="l" defTabSz="889000">
              <a:lnSpc>
                <a:spcPct val="80000"/>
              </a:lnSpc>
              <a:spcBef>
                <a:spcPct val="0"/>
              </a:spcBef>
              <a:spcAft>
                <a:spcPct val="35000"/>
              </a:spcAft>
            </a:pPr>
            <a:r>
              <a:rPr lang="en-US" sz="1100" kern="1200" baseline="0" dirty="0">
                <a:solidFill>
                  <a:srgbClr val="84BC49"/>
                </a:solidFill>
              </a:rPr>
              <a:t>Chronic Disease Prevention</a:t>
            </a:r>
          </a:p>
          <a:p>
            <a:pPr lvl="0" algn="l" defTabSz="889000">
              <a:lnSpc>
                <a:spcPct val="80000"/>
              </a:lnSpc>
              <a:spcBef>
                <a:spcPct val="0"/>
              </a:spcBef>
              <a:spcAft>
                <a:spcPct val="35000"/>
              </a:spcAft>
            </a:pPr>
            <a:r>
              <a:rPr lang="en-US" sz="1100" kern="1200" baseline="0" dirty="0">
                <a:solidFill>
                  <a:srgbClr val="84BC49"/>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rgbClr val="84BC49"/>
                </a:solidFill>
              </a:rPr>
              <a:t>Health</a:t>
            </a:r>
            <a:r>
              <a:rPr lang="en-US" sz="1100" kern="1200" baseline="0" dirty="0">
                <a:solidFill>
                  <a:srgbClr val="84BC49"/>
                </a:solidFill>
              </a:rPr>
              <a:t> Promotion</a:t>
            </a:r>
          </a:p>
          <a:p>
            <a:pPr lvl="0" algn="l" defTabSz="889000">
              <a:lnSpc>
                <a:spcPct val="80000"/>
              </a:lnSpc>
              <a:spcBef>
                <a:spcPct val="0"/>
              </a:spcBef>
              <a:spcAft>
                <a:spcPct val="35000"/>
              </a:spcAft>
            </a:pPr>
            <a:r>
              <a:rPr lang="en-US" sz="1100" kern="1200" baseline="0" dirty="0">
                <a:solidFill>
                  <a:srgbClr val="01203D"/>
                </a:solidFill>
              </a:rPr>
              <a:t>HIV/AIDS</a:t>
            </a:r>
          </a:p>
          <a:p>
            <a:pPr lvl="0" algn="l" defTabSz="889000">
              <a:lnSpc>
                <a:spcPct val="80000"/>
              </a:lnSpc>
              <a:spcBef>
                <a:spcPct val="0"/>
              </a:spcBef>
              <a:spcAft>
                <a:spcPct val="35000"/>
              </a:spcAft>
            </a:pPr>
            <a:r>
              <a:rPr lang="en-US" sz="1100" kern="1200" baseline="0" dirty="0">
                <a:solidFill>
                  <a:srgbClr val="01203D"/>
                </a:solidFill>
              </a:rPr>
              <a:t>Infectious Disease</a:t>
            </a:r>
          </a:p>
          <a:p>
            <a:pPr lvl="0" algn="l" defTabSz="889000">
              <a:lnSpc>
                <a:spcPct val="80000"/>
              </a:lnSpc>
              <a:spcBef>
                <a:spcPct val="0"/>
              </a:spcBef>
              <a:spcAft>
                <a:spcPct val="35000"/>
              </a:spcAft>
            </a:pPr>
            <a:r>
              <a:rPr lang="en-US" sz="1100" kern="1200" baseline="0" dirty="0">
                <a:solidFill>
                  <a:srgbClr val="01203D"/>
                </a:solidFill>
              </a:rPr>
              <a:t>Vital Statistics</a:t>
            </a:r>
          </a:p>
          <a:p>
            <a:pPr lvl="0" algn="l" defTabSz="889000">
              <a:lnSpc>
                <a:spcPct val="80000"/>
              </a:lnSpc>
              <a:spcBef>
                <a:spcPct val="0"/>
              </a:spcBef>
              <a:spcAft>
                <a:spcPct val="35000"/>
              </a:spcAft>
            </a:pPr>
            <a:r>
              <a:rPr lang="en-US" sz="1100" kern="1200" baseline="0" dirty="0">
                <a:solidFill>
                  <a:srgbClr val="01203D"/>
                </a:solidFill>
              </a:rPr>
              <a:t>Immunizations</a:t>
            </a:r>
          </a:p>
          <a:p>
            <a:pPr lvl="0" algn="l" defTabSz="889000">
              <a:lnSpc>
                <a:spcPct val="80000"/>
              </a:lnSpc>
              <a:spcBef>
                <a:spcPct val="0"/>
              </a:spcBef>
              <a:spcAft>
                <a:spcPct val="35000"/>
              </a:spcAft>
            </a:pPr>
            <a:r>
              <a:rPr lang="en-US" sz="1100" kern="1200" baseline="0" dirty="0">
                <a:solidFill>
                  <a:srgbClr val="62BCF0"/>
                </a:solidFill>
              </a:rPr>
              <a:t>Milk Safety</a:t>
            </a:r>
          </a:p>
          <a:p>
            <a:pPr lvl="0" algn="l" defTabSz="889000">
              <a:lnSpc>
                <a:spcPct val="80000"/>
              </a:lnSpc>
              <a:spcBef>
                <a:spcPct val="0"/>
              </a:spcBef>
              <a:spcAft>
                <a:spcPct val="35000"/>
              </a:spcAft>
            </a:pPr>
            <a:r>
              <a:rPr lang="en-US" sz="1100" kern="1200" baseline="0" dirty="0">
                <a:solidFill>
                  <a:srgbClr val="62BCF0"/>
                </a:solidFill>
              </a:rPr>
              <a:t>Food Safety</a:t>
            </a:r>
          </a:p>
          <a:p>
            <a:pPr lvl="0" algn="l" defTabSz="889000">
              <a:lnSpc>
                <a:spcPct val="80000"/>
              </a:lnSpc>
              <a:spcBef>
                <a:spcPct val="0"/>
              </a:spcBef>
              <a:spcAft>
                <a:spcPct val="35000"/>
              </a:spcAft>
            </a:pPr>
            <a:r>
              <a:rPr lang="en-US" sz="1100" kern="1200" baseline="0" dirty="0">
                <a:solidFill>
                  <a:srgbClr val="62BCF0"/>
                </a:solidFill>
              </a:rPr>
              <a:t>Environmental Management</a:t>
            </a:r>
          </a:p>
          <a:p>
            <a:pPr lvl="0" algn="l" defTabSz="889000">
              <a:lnSpc>
                <a:spcPct val="80000"/>
              </a:lnSpc>
              <a:spcBef>
                <a:spcPct val="0"/>
              </a:spcBef>
              <a:spcAft>
                <a:spcPct val="35000"/>
              </a:spcAft>
            </a:pPr>
            <a:r>
              <a:rPr lang="en-US" sz="1100" kern="1200" baseline="0" dirty="0">
                <a:solidFill>
                  <a:srgbClr val="62BCF0"/>
                </a:solidFill>
              </a:rPr>
              <a:t>Radiation Health</a:t>
            </a:r>
          </a:p>
          <a:p>
            <a:pPr lvl="0" algn="l" defTabSz="889000">
              <a:lnSpc>
                <a:spcPct val="80000"/>
              </a:lnSpc>
              <a:spcBef>
                <a:spcPct val="0"/>
              </a:spcBef>
              <a:spcAft>
                <a:spcPct val="35000"/>
              </a:spcAft>
            </a:pPr>
            <a:r>
              <a:rPr lang="en-US" sz="1100" kern="1200" baseline="0" dirty="0">
                <a:solidFill>
                  <a:srgbClr val="62BCF0"/>
                </a:solidFill>
              </a:rPr>
              <a:t>Public Safety</a:t>
            </a:r>
          </a:p>
          <a:p>
            <a:pPr lvl="0" algn="l" defTabSz="889000">
              <a:lnSpc>
                <a:spcPct val="80000"/>
              </a:lnSpc>
              <a:spcBef>
                <a:spcPct val="0"/>
              </a:spcBef>
              <a:spcAft>
                <a:spcPct val="35000"/>
              </a:spcAft>
            </a:pPr>
            <a:r>
              <a:rPr lang="en-US" sz="1100" kern="1200" baseline="0" dirty="0">
                <a:solidFill>
                  <a:srgbClr val="62BCF0"/>
                </a:solidFill>
              </a:rPr>
              <a:t>Public Health Preparedness</a:t>
            </a:r>
          </a:p>
          <a:p>
            <a:pPr lvl="0" algn="l" defTabSz="889000">
              <a:lnSpc>
                <a:spcPct val="80000"/>
              </a:lnSpc>
              <a:spcBef>
                <a:spcPct val="0"/>
              </a:spcBef>
              <a:spcAft>
                <a:spcPct val="35000"/>
              </a:spcAft>
            </a:pPr>
            <a:r>
              <a:rPr lang="en-US" sz="1100" kern="1200" baseline="0" dirty="0">
                <a:solidFill>
                  <a:srgbClr val="84BC49"/>
                </a:solidFill>
              </a:rPr>
              <a:t>Microbiology</a:t>
            </a:r>
          </a:p>
          <a:p>
            <a:pPr lvl="0" algn="l" defTabSz="889000">
              <a:lnSpc>
                <a:spcPct val="80000"/>
              </a:lnSpc>
              <a:spcBef>
                <a:spcPct val="0"/>
              </a:spcBef>
              <a:spcAft>
                <a:spcPct val="35000"/>
              </a:spcAft>
            </a:pPr>
            <a:r>
              <a:rPr lang="en-US" sz="1100" kern="1200" baseline="0" dirty="0">
                <a:solidFill>
                  <a:srgbClr val="84BC49"/>
                </a:solidFill>
              </a:rPr>
              <a:t>Molecular and Clinical Chemistry</a:t>
            </a:r>
          </a:p>
          <a:p>
            <a:pPr lvl="0" algn="l" defTabSz="889000">
              <a:lnSpc>
                <a:spcPct val="80000"/>
              </a:lnSpc>
              <a:spcBef>
                <a:spcPct val="0"/>
              </a:spcBef>
              <a:spcAft>
                <a:spcPct val="35000"/>
              </a:spcAft>
            </a:pPr>
            <a:r>
              <a:rPr lang="en-US" sz="1100" kern="1200" baseline="0" dirty="0">
                <a:solidFill>
                  <a:srgbClr val="84BC49"/>
                </a:solidFill>
              </a:rPr>
              <a:t>Global Preparedness and Environmental</a:t>
            </a:r>
          </a:p>
          <a:p>
            <a:pPr lvl="0" algn="l" defTabSz="889000">
              <a:lnSpc>
                <a:spcPct val="80000"/>
              </a:lnSpc>
              <a:spcBef>
                <a:spcPct val="0"/>
              </a:spcBef>
              <a:spcAft>
                <a:spcPct val="35000"/>
              </a:spcAft>
            </a:pPr>
            <a:r>
              <a:rPr lang="en-US" sz="1100" kern="1200" baseline="0" dirty="0">
                <a:solidFill>
                  <a:srgbClr val="84BC49"/>
                </a:solidFill>
              </a:rPr>
              <a:t>Business Operations</a:t>
            </a:r>
          </a:p>
          <a:p>
            <a:pPr lvl="0" algn="l" defTabSz="889000">
              <a:lnSpc>
                <a:spcPct val="80000"/>
              </a:lnSpc>
              <a:spcBef>
                <a:spcPct val="0"/>
              </a:spcBef>
              <a:spcAft>
                <a:spcPct val="35000"/>
              </a:spcAft>
            </a:pPr>
            <a:r>
              <a:rPr lang="en-US" sz="1100" kern="1200" baseline="0" dirty="0">
                <a:solidFill>
                  <a:srgbClr val="01203D"/>
                </a:solidFill>
              </a:rPr>
              <a:t>Contracts and Payment</a:t>
            </a:r>
          </a:p>
          <a:p>
            <a:pPr lvl="0" algn="l" defTabSz="889000">
              <a:lnSpc>
                <a:spcPct val="80000"/>
              </a:lnSpc>
              <a:spcBef>
                <a:spcPct val="0"/>
              </a:spcBef>
              <a:spcAft>
                <a:spcPct val="35000"/>
              </a:spcAft>
            </a:pPr>
            <a:r>
              <a:rPr lang="en-US" sz="1100" kern="1200" baseline="0" dirty="0">
                <a:solidFill>
                  <a:srgbClr val="01203D"/>
                </a:solidFill>
              </a:rPr>
              <a:t>Local Health Operations</a:t>
            </a:r>
          </a:p>
          <a:p>
            <a:pPr lvl="0" algn="l" defTabSz="889000">
              <a:lnSpc>
                <a:spcPct val="80000"/>
              </a:lnSpc>
              <a:spcBef>
                <a:spcPct val="0"/>
              </a:spcBef>
              <a:spcAft>
                <a:spcPct val="35000"/>
              </a:spcAft>
            </a:pPr>
            <a:r>
              <a:rPr lang="en-US" sz="1100" kern="1200" baseline="0" dirty="0">
                <a:solidFill>
                  <a:srgbClr val="01203D"/>
                </a:solidFill>
              </a:rPr>
              <a:t>Budget</a:t>
            </a:r>
          </a:p>
          <a:p>
            <a:pPr lvl="0" algn="l" defTabSz="889000">
              <a:lnSpc>
                <a:spcPct val="80000"/>
              </a:lnSpc>
              <a:spcBef>
                <a:spcPct val="0"/>
              </a:spcBef>
              <a:spcAft>
                <a:spcPct val="35000"/>
              </a:spcAft>
            </a:pPr>
            <a:r>
              <a:rPr lang="en-US" sz="1100" kern="1200" baseline="0" dirty="0">
                <a:solidFill>
                  <a:srgbClr val="01203D"/>
                </a:solidFill>
              </a:rPr>
              <a:t>Local Health Personnel</a:t>
            </a:r>
          </a:p>
          <a:p>
            <a:pPr lvl="0" algn="l" defTabSz="889000">
              <a:lnSpc>
                <a:spcPct val="80000"/>
              </a:lnSpc>
              <a:spcBef>
                <a:spcPct val="0"/>
              </a:spcBef>
              <a:spcAft>
                <a:spcPct val="35000"/>
              </a:spcAft>
            </a:pPr>
            <a:r>
              <a:rPr lang="en-US" sz="1100" kern="1200" baseline="0" dirty="0">
                <a:solidFill>
                  <a:srgbClr val="01203D"/>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a:solidFill>
                  <a:schemeClr val="bg1"/>
                </a:solidFill>
                <a:latin typeface="+mj-lt"/>
              </a:rPr>
              <a:t>Kentucky</a:t>
            </a:r>
            <a:br>
              <a:rPr lang="en-US" sz="4400" b="1" dirty="0">
                <a:solidFill>
                  <a:schemeClr val="bg1"/>
                </a:solidFill>
                <a:latin typeface="+mj-lt"/>
              </a:rPr>
            </a:br>
            <a:r>
              <a:rPr lang="en-US" sz="4400" b="1" dirty="0">
                <a:solidFill>
                  <a:schemeClr val="bg1"/>
                </a:solidFill>
                <a:latin typeface="+mj-lt"/>
              </a:rPr>
              <a:t>Department for</a:t>
            </a:r>
            <a:br>
              <a:rPr lang="en-US" sz="4400" b="1" dirty="0">
                <a:solidFill>
                  <a:schemeClr val="bg1"/>
                </a:solidFill>
                <a:latin typeface="+mj-lt"/>
              </a:rPr>
            </a:br>
            <a:r>
              <a:rPr lang="en-US" sz="4400" b="1" dirty="0">
                <a:solidFill>
                  <a:schemeClr val="bg1"/>
                </a:solidFill>
                <a:latin typeface="+mj-lt"/>
              </a:rPr>
              <a:t>Public Health</a:t>
            </a:r>
          </a:p>
        </p:txBody>
      </p:sp>
    </p:spTree>
    <p:extLst>
      <p:ext uri="{BB962C8B-B14F-4D97-AF65-F5344CB8AC3E}">
        <p14:creationId xmlns:p14="http://schemas.microsoft.com/office/powerpoint/2010/main" val="4274432726"/>
      </p:ext>
    </p:extLst>
  </p:cSld>
  <p:clrMapOvr>
    <a:masterClrMapping/>
  </p:clrMapOvr>
  <p:transition spd="slow" advClick="0" advTm="4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2886074694"/>
      </p:ext>
    </p:extLst>
  </p:cSld>
  <p:clrMapOvr>
    <a:masterClrMapping/>
  </p:clrMapOvr>
  <p:transition spd="slow" advClick="0" advTm="40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87954679"/>
      </p:ext>
    </p:extLst>
  </p:cSld>
  <p:clrMapOvr>
    <a:masterClrMapping/>
  </p:clrMapOvr>
  <p:transition spd="slow" advClick="0" advTm="40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normAutofit/>
          </a:bodyPr>
          <a:lstStyle>
            <a:lvl1pPr>
              <a:defRPr sz="4400">
                <a:solidFill>
                  <a:srgbClr val="01203D"/>
                </a:solidFill>
              </a:defRPr>
            </a:lvl1pPr>
          </a:lstStyle>
          <a:p>
            <a:r>
              <a:rPr lang="en-US" dirty="0"/>
              <a:t>Click to edit Master title style</a:t>
            </a:r>
          </a:p>
        </p:txBody>
      </p:sp>
      <p:sp>
        <p:nvSpPr>
          <p:cNvPr id="3" name="Content Placeholder 2"/>
          <p:cNvSpPr>
            <a:spLocks noGrp="1"/>
          </p:cNvSpPr>
          <p:nvPr>
            <p:ph idx="1"/>
          </p:nvPr>
        </p:nvSpPr>
        <p:spPr>
          <a:xfrm>
            <a:off x="449580" y="1825625"/>
            <a:ext cx="11292840" cy="4351338"/>
          </a:xfrm>
        </p:spPr>
        <p:txBody>
          <a:bodyPr/>
          <a:lstStyle>
            <a:lvl1pPr marL="227013" indent="-227013">
              <a:buClr>
                <a:srgbClr val="01203D"/>
              </a:buClr>
              <a:buSzPct val="75000"/>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Clr>
                <a:srgbClr val="62BCF0"/>
              </a:buClr>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381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6" name="Slide Number Placeholder 5"/>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922678649"/>
      </p:ext>
    </p:extLst>
  </p:cSld>
  <p:clrMapOvr>
    <a:masterClrMapping/>
  </p:clrMapOvr>
  <p:transition spd="slow" advClick="0" advTm="4000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976961854"/>
      </p:ext>
    </p:extLst>
  </p:cSld>
  <p:clrMapOvr>
    <a:masterClrMapping/>
  </p:clrMapOvr>
  <p:transition spd="slow" advClick="0" advTm="4000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528630674"/>
      </p:ext>
    </p:extLst>
  </p:cSld>
  <p:clrMapOvr>
    <a:masterClrMapping/>
  </p:clrMapOvr>
  <p:transition spd="slow" advClick="0" advTm="4000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01B5BB-16F6-4C07-A0B1-80CA7C1C6156}" type="datetimeFigureOut">
              <a:rPr lang="en-US" smtClean="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355018067"/>
      </p:ext>
    </p:extLst>
  </p:cSld>
  <p:clrMapOvr>
    <a:masterClrMapping/>
  </p:clrMapOvr>
  <p:transition spd="slow" advClick="0" advTm="40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01B5BB-16F6-4C07-A0B1-80CA7C1C6156}"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909737990"/>
      </p:ext>
    </p:extLst>
  </p:cSld>
  <p:clrMapOvr>
    <a:masterClrMapping/>
  </p:clrMapOvr>
  <p:transition spd="slow" advClick="0" advTm="4000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1B5BB-16F6-4C07-A0B1-80CA7C1C6156}"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196865587"/>
      </p:ext>
    </p:extLst>
  </p:cSld>
  <p:clrMapOvr>
    <a:masterClrMapping/>
  </p:clrMapOvr>
  <p:transition spd="slow" advClick="0" advTm="40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843245493"/>
      </p:ext>
    </p:extLst>
  </p:cSld>
  <p:clrMapOvr>
    <a:masterClrMapping/>
  </p:clrMapOvr>
  <p:transition spd="slow" advClick="0" advTm="4000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89031117"/>
      </p:ext>
    </p:extLst>
  </p:cSld>
  <p:clrMapOvr>
    <a:masterClrMapping/>
  </p:clrMapOvr>
  <p:transition spd="slow" advClick="0" advTm="4000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208191975"/>
      </p:ext>
    </p:extLst>
  </p:cSld>
  <p:clrMapOvr>
    <a:masterClrMapping/>
  </p:clrMapOvr>
  <p:transition spd="slow" advClick="0" advTm="4000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755198241"/>
      </p:ext>
    </p:extLst>
  </p:cSld>
  <p:clrMapOvr>
    <a:masterClrMapping/>
  </p:clrMapOvr>
  <p:transition spd="slow" advClick="0" advTm="40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255458884"/>
      </p:ext>
    </p:extLst>
  </p:cSld>
  <p:clrMapOvr>
    <a:masterClrMapping/>
  </p:clrMapOvr>
  <p:transition spd="slow" advClick="0" advTm="40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p>
            <a:r>
              <a:rPr lang="en-US" dirty="0"/>
              <a:t>Click to edit Master title style</a:t>
            </a:r>
          </a:p>
        </p:txBody>
      </p:sp>
      <p:sp>
        <p:nvSpPr>
          <p:cNvPr id="4" name="Content Placeholder 3"/>
          <p:cNvSpPr>
            <a:spLocks noGrp="1"/>
          </p:cNvSpPr>
          <p:nvPr>
            <p:ph sz="half" idx="2"/>
          </p:nvPr>
        </p:nvSpPr>
        <p:spPr>
          <a:xfrm>
            <a:off x="6225702" y="1821612"/>
            <a:ext cx="5516718" cy="4351338"/>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22" name="Slide Number Placeholder 21"/>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12" name="Content Placeholder 3"/>
          <p:cNvSpPr>
            <a:spLocks noGrp="1"/>
          </p:cNvSpPr>
          <p:nvPr>
            <p:ph sz="half" idx="13"/>
          </p:nvPr>
        </p:nvSpPr>
        <p:spPr>
          <a:xfrm>
            <a:off x="449579" y="1816060"/>
            <a:ext cx="5532931" cy="4351338"/>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213291409"/>
      </p:ext>
    </p:extLst>
  </p:cSld>
  <p:clrMapOvr>
    <a:masterClrMapping/>
  </p:clrMapOvr>
  <p:transition spd="slow" advClick="0" advTm="40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397415609"/>
      </p:ext>
    </p:extLst>
  </p:cSld>
  <p:clrMapOvr>
    <a:masterClrMapping/>
  </p:clrMapOvr>
  <p:transition spd="slow" advClick="0" advTm="4000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955258838"/>
      </p:ext>
    </p:extLst>
  </p:cSld>
  <p:clrMapOvr>
    <a:masterClrMapping/>
  </p:clrMapOvr>
  <p:transition spd="slow" advClick="0" advTm="4000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848970086"/>
      </p:ext>
    </p:extLst>
  </p:cSld>
  <p:clrMapOvr>
    <a:masterClrMapping/>
  </p:clrMapOvr>
  <p:transition spd="slow" advClick="0" advTm="4000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1B5BB-16F6-4C07-A0B1-80CA7C1C6156}" type="datetimeFigureOut">
              <a:rPr lang="en-US" smtClean="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2994239473"/>
      </p:ext>
    </p:extLst>
  </p:cSld>
  <p:clrMapOvr>
    <a:masterClrMapping/>
  </p:clrMapOvr>
  <p:transition spd="slow" advClick="0" advTm="4000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1B5BB-16F6-4C07-A0B1-80CA7C1C6156}"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2329691260"/>
      </p:ext>
    </p:extLst>
  </p:cSld>
  <p:clrMapOvr>
    <a:masterClrMapping/>
  </p:clrMapOvr>
  <p:transition spd="slow" advClick="0" advTm="4000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1B5BB-16F6-4C07-A0B1-80CA7C1C6156}"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4171536441"/>
      </p:ext>
    </p:extLst>
  </p:cSld>
  <p:clrMapOvr>
    <a:masterClrMapping/>
  </p:clrMapOvr>
  <p:transition spd="slow" advClick="0" advTm="4000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703664424"/>
      </p:ext>
    </p:extLst>
  </p:cSld>
  <p:clrMapOvr>
    <a:masterClrMapping/>
  </p:clrMapOvr>
  <p:transition spd="slow" advClick="0" advTm="4000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01B5BB-16F6-4C07-A0B1-80CA7C1C6156}"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3674292499"/>
      </p:ext>
    </p:extLst>
  </p:cSld>
  <p:clrMapOvr>
    <a:masterClrMapping/>
  </p:clrMapOvr>
  <p:transition spd="slow" advClick="0" advTm="4000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177661997"/>
      </p:ext>
    </p:extLst>
  </p:cSld>
  <p:clrMapOvr>
    <a:masterClrMapping/>
  </p:clrMapOvr>
  <p:transition spd="slow" advClick="0" advTm="4000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1B5BB-16F6-4C07-A0B1-80CA7C1C6156}"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31363-83F7-4B7D-82D5-4F76D6C1092A}" type="slidenum">
              <a:rPr lang="en-US" smtClean="0"/>
              <a:t>‹#›</a:t>
            </a:fld>
            <a:endParaRPr lang="en-US"/>
          </a:p>
        </p:txBody>
      </p:sp>
    </p:spTree>
    <p:extLst>
      <p:ext uri="{BB962C8B-B14F-4D97-AF65-F5344CB8AC3E}">
        <p14:creationId xmlns:p14="http://schemas.microsoft.com/office/powerpoint/2010/main" val="4260972105"/>
      </p:ext>
    </p:extLst>
  </p:cSld>
  <p:clrMapOvr>
    <a:masterClrMapping/>
  </p:clrMapOvr>
  <p:transition spd="slow" advClick="0" advTm="4000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p>
            <a:r>
              <a:rPr lang="en-US" dirty="0"/>
              <a:t>Click to edit Master title style</a:t>
            </a:r>
          </a:p>
        </p:txBody>
      </p:sp>
      <p:grpSp>
        <p:nvGrpSpPr>
          <p:cNvPr id="6" name="Group 5"/>
          <p:cNvGrpSpPr/>
          <p:nvPr userDrawn="1"/>
        </p:nvGrpSpPr>
        <p:grpSpPr>
          <a:xfrm>
            <a:off x="-7620" y="6446520"/>
            <a:ext cx="12199620" cy="411480"/>
            <a:chOff x="-7620" y="6446520"/>
            <a:chExt cx="12199620" cy="411480"/>
          </a:xfrm>
        </p:grpSpPr>
        <p:sp>
          <p:nvSpPr>
            <p:cNvPr id="7" name="Rectangle 6"/>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8" name="Rectangle 7"/>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489999332"/>
      </p:ext>
    </p:extLst>
  </p:cSld>
  <p:clrMapOvr>
    <a:masterClrMapping/>
  </p:clrMapOvr>
  <p:transition spd="slow" advClick="0" advTm="40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7620" y="6446520"/>
            <a:ext cx="12199620" cy="411480"/>
            <a:chOff x="-7620" y="6446520"/>
            <a:chExt cx="12199620" cy="411480"/>
          </a:xfrm>
        </p:grpSpPr>
        <p:sp>
          <p:nvSpPr>
            <p:cNvPr id="9" name="Rectangle 8"/>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1" name="Rectangle 10"/>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7" name="Slide Number Placeholder 6"/>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
        <p:nvSpPr>
          <p:cNvPr id="12" name="Title 1"/>
          <p:cNvSpPr>
            <a:spLocks noGrp="1"/>
          </p:cNvSpPr>
          <p:nvPr>
            <p:ph type="title"/>
          </p:nvPr>
        </p:nvSpPr>
        <p:spPr>
          <a:xfrm>
            <a:off x="466928" y="457200"/>
            <a:ext cx="4305097" cy="1600200"/>
          </a:xfrm>
        </p:spPr>
        <p:txBody>
          <a:bodyPr anchor="b">
            <a:normAutofit/>
          </a:bodyPr>
          <a:lstStyle>
            <a:lvl1pPr algn="l">
              <a:defRPr sz="4000"/>
            </a:lvl1pPr>
          </a:lstStyle>
          <a:p>
            <a:r>
              <a:rPr lang="en-US" dirty="0"/>
              <a:t>Click to edit Master title style</a:t>
            </a:r>
          </a:p>
        </p:txBody>
      </p:sp>
      <p:sp>
        <p:nvSpPr>
          <p:cNvPr id="13" name="Picture Placeholder 2"/>
          <p:cNvSpPr>
            <a:spLocks noGrp="1"/>
          </p:cNvSpPr>
          <p:nvPr>
            <p:ph type="pic" idx="1"/>
          </p:nvPr>
        </p:nvSpPr>
        <p:spPr>
          <a:xfrm>
            <a:off x="5183187" y="457201"/>
            <a:ext cx="6558097" cy="5700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466928" y="2122496"/>
            <a:ext cx="4305097" cy="40351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0833772"/>
      </p:ext>
    </p:extLst>
  </p:cSld>
  <p:clrMapOvr>
    <a:masterClrMapping/>
  </p:clrMapOvr>
  <p:transition spd="slow" advClick="0" advTm="40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a:xfrm>
            <a:off x="5183189" y="457200"/>
            <a:ext cx="6558096" cy="5700409"/>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
        <p:nvSpPr>
          <p:cNvPr id="13" name="Title 1"/>
          <p:cNvSpPr>
            <a:spLocks noGrp="1"/>
          </p:cNvSpPr>
          <p:nvPr>
            <p:ph type="title"/>
          </p:nvPr>
        </p:nvSpPr>
        <p:spPr>
          <a:xfrm>
            <a:off x="466928" y="457200"/>
            <a:ext cx="4305097" cy="1600200"/>
          </a:xfrm>
        </p:spPr>
        <p:txBody>
          <a:bodyPr anchor="b">
            <a:normAutofit/>
          </a:bodyPr>
          <a:lstStyle>
            <a:lvl1pPr algn="l">
              <a:defRPr sz="4000"/>
            </a:lvl1pPr>
          </a:lstStyle>
          <a:p>
            <a:r>
              <a:rPr lang="en-US" dirty="0"/>
              <a:t>Click to edit Master title style</a:t>
            </a:r>
          </a:p>
        </p:txBody>
      </p:sp>
      <p:sp>
        <p:nvSpPr>
          <p:cNvPr id="15" name="Text Placeholder 3"/>
          <p:cNvSpPr>
            <a:spLocks noGrp="1"/>
          </p:cNvSpPr>
          <p:nvPr>
            <p:ph type="body" sz="half" idx="2"/>
          </p:nvPr>
        </p:nvSpPr>
        <p:spPr>
          <a:xfrm>
            <a:off x="466928" y="2101956"/>
            <a:ext cx="4305097" cy="40556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613486373"/>
      </p:ext>
    </p:extLst>
  </p:cSld>
  <p:clrMapOvr>
    <a:masterClrMapping/>
  </p:clrMapOvr>
  <p:transition spd="slow" advClick="0" advTm="40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1" dirty="0">
                <a:solidFill>
                  <a:srgbClr val="01203D"/>
                </a:solidFill>
              </a:rPr>
              <a:t>Thank you!</a:t>
            </a:r>
          </a:p>
        </p:txBody>
      </p:sp>
      <p:sp>
        <p:nvSpPr>
          <p:cNvPr id="13" name="Text Placeholder 35"/>
          <p:cNvSpPr>
            <a:spLocks noGrp="1"/>
          </p:cNvSpPr>
          <p:nvPr>
            <p:ph type="body" sz="quarter" idx="14" hasCustomPrompt="1"/>
          </p:nvPr>
        </p:nvSpPr>
        <p:spPr>
          <a:xfrm>
            <a:off x="449580" y="1804251"/>
            <a:ext cx="11292840"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4" name="Rectangle 13"/>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4945" y="4578223"/>
            <a:ext cx="3132289" cy="13716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4421" y="4653956"/>
            <a:ext cx="3027174" cy="1280160"/>
          </a:xfrm>
          <a:prstGeom prst="rect">
            <a:avLst/>
          </a:prstGeom>
        </p:spPr>
      </p:pic>
    </p:spTree>
    <p:extLst>
      <p:ext uri="{BB962C8B-B14F-4D97-AF65-F5344CB8AC3E}">
        <p14:creationId xmlns:p14="http://schemas.microsoft.com/office/powerpoint/2010/main" val="1469467242"/>
      </p:ext>
    </p:extLst>
  </p:cSld>
  <p:clrMapOvr>
    <a:masterClrMapping/>
  </p:clrMapOvr>
  <p:transition spd="slow" advClick="0" advTm="4000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1" dirty="0">
                <a:solidFill>
                  <a:srgbClr val="01203D"/>
                </a:solidFill>
              </a:rPr>
              <a:t>Thank you!</a:t>
            </a:r>
          </a:p>
        </p:txBody>
      </p:sp>
      <p:sp>
        <p:nvSpPr>
          <p:cNvPr id="13" name="Text Placeholder 35"/>
          <p:cNvSpPr>
            <a:spLocks noGrp="1"/>
          </p:cNvSpPr>
          <p:nvPr>
            <p:ph type="body" sz="quarter" idx="14" hasCustomPrompt="1"/>
          </p:nvPr>
        </p:nvSpPr>
        <p:spPr>
          <a:xfrm>
            <a:off x="449580" y="1804251"/>
            <a:ext cx="5551827"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6" y="1804226"/>
            <a:ext cx="5638483"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grpSp>
        <p:nvGrpSpPr>
          <p:cNvPr id="8" name="Group 7"/>
          <p:cNvGrpSpPr/>
          <p:nvPr userDrawn="1"/>
        </p:nvGrpSpPr>
        <p:grpSpPr>
          <a:xfrm>
            <a:off x="-7620" y="6446520"/>
            <a:ext cx="12199620" cy="411480"/>
            <a:chOff x="-7620" y="6446520"/>
            <a:chExt cx="12199620" cy="411480"/>
          </a:xfrm>
        </p:grpSpPr>
        <p:sp>
          <p:nvSpPr>
            <p:cNvPr id="9" name="Rectangle 8"/>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4" name="Rectangle 13"/>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7345" y="4730623"/>
            <a:ext cx="3132289" cy="13716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6821" y="4806356"/>
            <a:ext cx="3027174" cy="1280160"/>
          </a:xfrm>
          <a:prstGeom prst="rect">
            <a:avLst/>
          </a:prstGeom>
        </p:spPr>
      </p:pic>
    </p:spTree>
    <p:extLst>
      <p:ext uri="{BB962C8B-B14F-4D97-AF65-F5344CB8AC3E}">
        <p14:creationId xmlns:p14="http://schemas.microsoft.com/office/powerpoint/2010/main" val="4256314523"/>
      </p:ext>
    </p:extLst>
  </p:cSld>
  <p:clrMapOvr>
    <a:masterClrMapping/>
  </p:clrMapOvr>
  <p:transition spd="slow" advClick="0" advTm="400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rgbClr val="01203D"/>
                </a:solidFill>
                <a:latin typeface="+mn-lt"/>
              </a:defRPr>
            </a:lvl1pPr>
          </a:lstStyle>
          <a:p>
            <a:r>
              <a:rPr lang="en-US" dirty="0"/>
              <a:t>Click to edit title</a:t>
            </a:r>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rgbClr val="0120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Rectangle 7"/>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1644" y="5249086"/>
            <a:ext cx="2048256" cy="1103112"/>
          </a:xfrm>
          <a:prstGeom prst="rect">
            <a:avLst/>
          </a:prstGeom>
        </p:spPr>
      </p:pic>
      <p:sp>
        <p:nvSpPr>
          <p:cNvPr id="11" name="Rectangle 10"/>
          <p:cNvSpPr/>
          <p:nvPr userDrawn="1"/>
        </p:nvSpPr>
        <p:spPr>
          <a:xfrm>
            <a:off x="4059748" y="6470420"/>
            <a:ext cx="8139871"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1647" y="5226526"/>
            <a:ext cx="2616343" cy="1106424"/>
          </a:xfrm>
          <a:prstGeom prst="rect">
            <a:avLst/>
          </a:prstGeom>
        </p:spPr>
      </p:pic>
    </p:spTree>
    <p:extLst>
      <p:ext uri="{BB962C8B-B14F-4D97-AF65-F5344CB8AC3E}">
        <p14:creationId xmlns:p14="http://schemas.microsoft.com/office/powerpoint/2010/main" val="429604497"/>
      </p:ext>
    </p:extLst>
  </p:cSld>
  <p:clrMapOvr>
    <a:masterClrMapping/>
  </p:clrMapOvr>
  <p:transition spd="slow" advClick="0" advTm="40000"/>
  <p:extLst>
    <p:ext uri="{DCECCB84-F9BA-43D5-87BE-67443E8EF086}">
      <p15:sldGuideLst xmlns:p15="http://schemas.microsoft.com/office/powerpoint/2012/main">
        <p15:guide id="1" orient="horz" pos="3288" userDrawn="1">
          <p15:clr>
            <a:srgbClr val="FBAE40"/>
          </p15:clr>
        </p15:guide>
        <p15:guide id="2" pos="52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5/11/2023</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200" b="1">
                <a:solidFill>
                  <a:schemeClr val="tx1"/>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4135534529"/>
      </p:ext>
    </p:extLst>
  </p:cSld>
  <p:clrMap bg1="lt1" tx1="dk1" bg2="lt2" tx2="dk2" accent1="accent1" accent2="accent2" accent3="accent3" accent4="accent4" accent5="accent5" accent6="accent6" hlink="hlink" folHlink="folHlink"/>
  <p:sldLayoutIdLst>
    <p:sldLayoutId id="2147483747" r:id="rId1"/>
    <p:sldLayoutId id="2147483750" r:id="rId2"/>
    <p:sldLayoutId id="2147483752" r:id="rId3"/>
    <p:sldLayoutId id="2147483751" r:id="rId4"/>
    <p:sldLayoutId id="2147483748" r:id="rId5"/>
    <p:sldLayoutId id="2147483749" r:id="rId6"/>
    <p:sldLayoutId id="2147483755" r:id="rId7"/>
    <p:sldLayoutId id="2147483740" r:id="rId8"/>
    <p:sldLayoutId id="2147483753" r:id="rId9"/>
    <p:sldLayoutId id="2147483754" r:id="rId10"/>
    <p:sldLayoutId id="2147483757" r:id="rId11"/>
    <p:sldLayoutId id="2147483735" r:id="rId12"/>
    <p:sldLayoutId id="2147483729" r:id="rId13"/>
    <p:sldLayoutId id="2147483737" r:id="rId14"/>
    <p:sldLayoutId id="2147483730" r:id="rId15"/>
    <p:sldLayoutId id="2147483739" r:id="rId16"/>
    <p:sldLayoutId id="2147483734" r:id="rId17"/>
  </p:sldLayoutIdLst>
  <p:transition spd="slow" advClick="0" advTm="40000"/>
  <p:hf hdr="0" ftr="0" dt="0"/>
  <p:txStyles>
    <p:titleStyle>
      <a:lvl1pPr algn="ctr" defTabSz="914400" rtl="0" eaLnBrk="1" latinLnBrk="0" hangingPunct="1">
        <a:lnSpc>
          <a:spcPct val="90000"/>
        </a:lnSpc>
        <a:spcBef>
          <a:spcPct val="0"/>
        </a:spcBef>
        <a:buNone/>
        <a:defRPr sz="4400" b="1" kern="1200">
          <a:solidFill>
            <a:srgbClr val="01203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203D"/>
        </a:buClr>
        <a:buSzPct val="75000"/>
        <a:buFont typeface="Wingdings" panose="05000000000000000000" pitchFamily="2" charset="2"/>
        <a:buChar char="Ø"/>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rgbClr val="62BCF0"/>
        </a:buClr>
        <a:buFont typeface="Arial" panose="020B0604020202020204" pitchFamily="34" charset="0"/>
        <a:buChar char="•"/>
        <a:defRPr sz="2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01203D"/>
        </a:buClr>
        <a:buSzPct val="75000"/>
        <a:buFont typeface="Courier New" panose="02070309020205020404" pitchFamily="49" charset="0"/>
        <a:buChar char="o"/>
        <a:defRPr sz="24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rgbClr val="62BCF0"/>
        </a:buClr>
        <a:buFont typeface="Wingdings" panose="05000000000000000000" pitchFamily="2" charset="2"/>
        <a:buChar char="§"/>
        <a:defRPr sz="2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rgbClr val="01203D"/>
        </a:buClr>
        <a:buSzPct val="50000"/>
        <a:buFont typeface="Wingdings" panose="05000000000000000000" pitchFamily="2" charset="2"/>
        <a:buChar char="q"/>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7B39D-87AC-4D39-8154-C6852A584385}" type="datetime1">
              <a:rPr lang="en-US" smtClean="0"/>
              <a:pPr/>
              <a:t>5/11/2023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06408151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slow" advClick="0" advTm="40000"/>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1B5BB-16F6-4C07-A0B1-80CA7C1C6156}" type="datetimeFigureOut">
              <a:rPr lang="en-US" smtClean="0"/>
              <a:t>5/11/2023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31363-83F7-4B7D-82D5-4F76D6C1092A}" type="slidenum">
              <a:rPr lang="en-US" smtClean="0"/>
              <a:t>‹#›</a:t>
            </a:fld>
            <a:endParaRPr lang="en-US"/>
          </a:p>
        </p:txBody>
      </p:sp>
    </p:spTree>
    <p:extLst>
      <p:ext uri="{BB962C8B-B14F-4D97-AF65-F5344CB8AC3E}">
        <p14:creationId xmlns:p14="http://schemas.microsoft.com/office/powerpoint/2010/main" val="327197573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slow" advClick="0" advTm="40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hyperlink" Target="https://sokyahec.thinkific.com/courses/2023-Asthma-May12"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3" y="563736"/>
            <a:ext cx="12192001" cy="1915064"/>
          </a:xfrm>
        </p:spPr>
        <p:txBody>
          <a:bodyPr>
            <a:noAutofit/>
          </a:bodyPr>
          <a:lstStyle/>
          <a:p>
            <a:endParaRPr lang="en-US" sz="600" dirty="0">
              <a:solidFill>
                <a:schemeClr val="accent1">
                  <a:lumMod val="20000"/>
                  <a:lumOff val="80000"/>
                </a:schemeClr>
              </a:solidFill>
            </a:endParaRPr>
          </a:p>
          <a:p>
            <a:r>
              <a:rPr lang="en-US" sz="4800" b="1" dirty="0">
                <a:solidFill>
                  <a:schemeClr val="bg1">
                    <a:lumMod val="85000"/>
                  </a:schemeClr>
                </a:solidFill>
              </a:rPr>
              <a:t>Welcome to the</a:t>
            </a:r>
          </a:p>
          <a:p>
            <a:endParaRPr lang="en-US" sz="1800" b="1" dirty="0">
              <a:solidFill>
                <a:schemeClr val="accent1">
                  <a:lumMod val="20000"/>
                  <a:lumOff val="80000"/>
                </a:schemeClr>
              </a:solidFill>
            </a:endParaRPr>
          </a:p>
          <a:p>
            <a:endParaRPr lang="en-US" sz="800" b="1" dirty="0">
              <a:solidFill>
                <a:schemeClr val="accent1">
                  <a:lumMod val="20000"/>
                  <a:lumOff val="80000"/>
                </a:schemeClr>
              </a:solidFill>
            </a:endParaRPr>
          </a:p>
          <a:p>
            <a:r>
              <a:rPr lang="en-US" sz="5400" b="1" dirty="0">
                <a:solidFill>
                  <a:srgbClr val="0070C0"/>
                </a:solidFill>
              </a:rPr>
              <a:t>2023 Kentucky Asthma Symposium</a:t>
            </a:r>
          </a:p>
          <a:p>
            <a:endParaRPr lang="en-US" sz="600" dirty="0">
              <a:solidFill>
                <a:schemeClr val="accent1">
                  <a:lumMod val="20000"/>
                  <a:lumOff val="80000"/>
                </a:schemeClr>
              </a:solidFill>
            </a:endParaRPr>
          </a:p>
          <a:p>
            <a:endParaRPr lang="en-US" sz="600" dirty="0">
              <a:solidFill>
                <a:schemeClr val="accent1">
                  <a:lumMod val="20000"/>
                  <a:lumOff val="80000"/>
                </a:schemeClr>
              </a:solidFill>
            </a:endParaRPr>
          </a:p>
          <a:p>
            <a:r>
              <a:rPr lang="en-US" sz="4800" b="1" dirty="0">
                <a:solidFill>
                  <a:srgbClr val="00B050"/>
                </a:solidFill>
              </a:rPr>
              <a:t>Asthma and Appalachia: </a:t>
            </a:r>
            <a:br>
              <a:rPr lang="en-US" sz="4800" b="1" dirty="0">
                <a:solidFill>
                  <a:srgbClr val="00B050"/>
                </a:solidFill>
              </a:rPr>
            </a:br>
            <a:r>
              <a:rPr lang="en-US" sz="4800" b="1" dirty="0">
                <a:solidFill>
                  <a:srgbClr val="00B050"/>
                </a:solidFill>
              </a:rPr>
              <a:t>An Old Disease in a Changing World</a:t>
            </a:r>
            <a:br>
              <a:rPr lang="en-US" sz="9600" dirty="0">
                <a:solidFill>
                  <a:schemeClr val="accent1">
                    <a:lumMod val="20000"/>
                    <a:lumOff val="80000"/>
                  </a:schemeClr>
                </a:solidFill>
              </a:rPr>
            </a:br>
            <a:br>
              <a:rPr lang="en-US" sz="600" dirty="0">
                <a:solidFill>
                  <a:schemeClr val="accent1">
                    <a:lumMod val="20000"/>
                    <a:lumOff val="80000"/>
                  </a:schemeClr>
                </a:solidFill>
              </a:rPr>
            </a:br>
            <a:endParaRPr lang="en-US" sz="600" dirty="0">
              <a:solidFill>
                <a:schemeClr val="accent1">
                  <a:lumMod val="20000"/>
                  <a:lumOff val="8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484" y="5497829"/>
            <a:ext cx="2595028" cy="1234440"/>
          </a:xfrm>
          <a:prstGeom prst="rect">
            <a:avLst/>
          </a:prstGeom>
        </p:spPr>
      </p:pic>
    </p:spTree>
    <p:extLst>
      <p:ext uri="{BB962C8B-B14F-4D97-AF65-F5344CB8AC3E}">
        <p14:creationId xmlns:p14="http://schemas.microsoft.com/office/powerpoint/2010/main" val="497936968"/>
      </p:ext>
    </p:extLst>
  </p:cSld>
  <p:clrMapOvr>
    <a:masterClrMapping/>
  </p:clrMapOvr>
  <p:transition spd="slow" advClick="0"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4918"/>
            <a:ext cx="12192000" cy="5468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
              </a:spcBef>
              <a:spcAft>
                <a:spcPts val="0"/>
              </a:spcAft>
              <a:buClrTx/>
              <a:buSzTx/>
              <a:buFontTx/>
              <a:buNone/>
              <a:tabLst>
                <a:tab pos="1067435" algn="l"/>
                <a:tab pos="1478915" algn="l"/>
                <a:tab pos="2514600" algn="l"/>
                <a:tab pos="3658870" algn="l"/>
                <a:tab pos="4973955" algn="l"/>
              </a:tabLst>
              <a:defRPr/>
            </a:pP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CONFLICT OF INTEREST PROGRAM</a:t>
            </a:r>
            <a:b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DISCLOSURE STATEMENTS</a:t>
            </a:r>
            <a:br>
              <a:rPr kumimoji="0" lang="en-US" sz="4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en-US" sz="4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33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2023</a:t>
            </a:r>
            <a:r>
              <a:rPr kumimoji="0" lang="en-US" sz="3200" b="0" i="0" u="none" strike="noStrike" kern="1200" cap="none" spc="-3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Kentucky</a:t>
            </a:r>
            <a:r>
              <a:rPr kumimoji="0" lang="en-US" sz="3200" b="0" i="0" u="none" strike="noStrike" kern="1200" cap="none" spc="-25"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Asthma</a:t>
            </a:r>
            <a:r>
              <a:rPr kumimoji="0" lang="en-US" sz="3200" b="0" i="0" u="none" strike="noStrike" kern="1200" cap="none" spc="-3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Symposium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320"/>
              </a:spcBef>
              <a:spcAft>
                <a:spcPts val="0"/>
              </a:spcAft>
              <a:buClrTx/>
              <a:buSzTx/>
              <a:buFontTx/>
              <a:buNone/>
              <a:tabLst/>
              <a:defRPr/>
            </a:pPr>
            <a:r>
              <a:rPr lang="en-US" sz="3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May 12</a:t>
            </a:r>
            <a:r>
              <a:rPr kumimoji="0" lang="en-US" sz="3200" b="0" i="1" u="none" strike="noStrike" kern="1200" cap="none" spc="-2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2023</a:t>
            </a:r>
          </a:p>
          <a:p>
            <a:pPr marL="0" marR="0" lvl="0" indent="0" algn="ctr" defTabSz="914400" rtl="0" eaLnBrk="1" fontAlgn="auto" latinLnBrk="0" hangingPunct="1">
              <a:lnSpc>
                <a:spcPct val="100000"/>
              </a:lnSpc>
              <a:spcBef>
                <a:spcPts val="1320"/>
              </a:spcBef>
              <a:spcAft>
                <a:spcPts val="0"/>
              </a:spcAft>
              <a:buClrTx/>
              <a:buSzTx/>
              <a:buFontTx/>
              <a:buNone/>
              <a:tabLst/>
              <a:defRPr/>
            </a:pPr>
            <a:b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None of the planners, speakers, authors, reviewers, </a:t>
            </a:r>
            <a:b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staff members have anything to disclose.</a:t>
            </a:r>
            <a:b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32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9245812"/>
      </p:ext>
    </p:extLst>
  </p:cSld>
  <p:clrMapOvr>
    <a:masterClrMapping/>
  </p:clrMapOvr>
  <p:transition spd="slow" advClick="0" advTm="40000"/>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105200-EB5F-4472-9166-BB43BD461E8F}"/>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Continuing Education</a:t>
            </a:r>
          </a:p>
        </p:txBody>
      </p:sp>
      <p:sp>
        <p:nvSpPr>
          <p:cNvPr id="10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EAF147-4532-4E13-BA32-AC9AB4D0D72E}"/>
              </a:ext>
            </a:extLst>
          </p:cNvPr>
          <p:cNvSpPr>
            <a:spLocks noGrp="1"/>
          </p:cNvSpPr>
          <p:nvPr>
            <p:ph type="body" sz="half" idx="2"/>
          </p:nvPr>
        </p:nvSpPr>
        <p:spPr>
          <a:xfrm>
            <a:off x="5126418" y="552091"/>
            <a:ext cx="6224335" cy="5431536"/>
          </a:xfrm>
        </p:spPr>
        <p:txBody>
          <a:bodyPr vert="horz" lIns="91440" tIns="45720" rIns="91440" bIns="45720" rtlCol="0" anchor="ctr">
            <a:normAutofit/>
          </a:bodyPr>
          <a:lstStyle/>
          <a:p>
            <a:pPr indent="-228600">
              <a:spcBef>
                <a:spcPts val="0"/>
              </a:spcBef>
              <a:buFont typeface="Arial" panose="020B0604020202020204" pitchFamily="34" charset="0"/>
              <a:buChar char="•"/>
            </a:pPr>
            <a:r>
              <a:rPr lang="en-US" sz="2200" dirty="0">
                <a:solidFill>
                  <a:schemeClr val="tx1"/>
                </a:solidFill>
                <a:effectLst/>
              </a:rPr>
              <a:t>After </a:t>
            </a:r>
            <a:r>
              <a:rPr lang="en-US" sz="2200" dirty="0">
                <a:solidFill>
                  <a:schemeClr val="tx1"/>
                </a:solidFill>
              </a:rPr>
              <a:t>participating in all presentations, participants that need CE credit will need to visit:</a:t>
            </a:r>
            <a:br>
              <a:rPr lang="en-US" sz="2200" dirty="0">
                <a:solidFill>
                  <a:schemeClr val="tx1"/>
                </a:solidFill>
              </a:rPr>
            </a:br>
            <a:r>
              <a:rPr lang="en-US" sz="1800" u="sng"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https://sokyahec.thinkific.com/courses/2023-Asthma-May12</a:t>
            </a:r>
            <a:endParaRPr lang="en-US" sz="2200" dirty="0">
              <a:solidFill>
                <a:srgbClr val="FF0000"/>
              </a:solidFill>
              <a:effectLst/>
            </a:endParaRPr>
          </a:p>
          <a:p>
            <a:pPr indent="-228600">
              <a:spcBef>
                <a:spcPts val="0"/>
              </a:spcBef>
              <a:buFont typeface="Arial" panose="020B0604020202020204" pitchFamily="34" charset="0"/>
              <a:buChar char="•"/>
            </a:pPr>
            <a:endParaRPr lang="en-US" sz="2200" dirty="0">
              <a:solidFill>
                <a:schemeClr val="tx1"/>
              </a:solidFill>
              <a:effectLst/>
            </a:endParaRPr>
          </a:p>
          <a:p>
            <a:pPr indent="-228600">
              <a:spcBef>
                <a:spcPts val="0"/>
              </a:spcBef>
              <a:buFont typeface="Arial" panose="020B0604020202020204" pitchFamily="34" charset="0"/>
              <a:buChar char="•"/>
            </a:pPr>
            <a:r>
              <a:rPr lang="en-US" sz="2200" dirty="0">
                <a:solidFill>
                  <a:schemeClr val="tx1"/>
                </a:solidFill>
                <a:effectLst/>
              </a:rPr>
              <a:t>Evaluation will be available at approximately 3pm today.</a:t>
            </a:r>
          </a:p>
          <a:p>
            <a:pPr indent="-228600">
              <a:spcBef>
                <a:spcPts val="0"/>
              </a:spcBef>
              <a:buFont typeface="Arial" panose="020B0604020202020204" pitchFamily="34" charset="0"/>
              <a:buChar char="•"/>
            </a:pPr>
            <a:endParaRPr lang="en-US" sz="2200" dirty="0">
              <a:solidFill>
                <a:schemeClr val="tx1"/>
              </a:solidFill>
              <a:effectLst/>
            </a:endParaRPr>
          </a:p>
          <a:p>
            <a:pPr indent="-228600">
              <a:spcBef>
                <a:spcPts val="0"/>
              </a:spcBef>
              <a:buFont typeface="Arial" panose="020B0604020202020204" pitchFamily="34" charset="0"/>
              <a:buChar char="•"/>
            </a:pPr>
            <a:endParaRPr lang="en-US" sz="2200" dirty="0">
              <a:solidFill>
                <a:schemeClr val="tx1"/>
              </a:solidFill>
              <a:effectLst/>
            </a:endParaRPr>
          </a:p>
          <a:p>
            <a:pPr indent="-228600">
              <a:spcBef>
                <a:spcPts val="0"/>
              </a:spcBef>
              <a:buFont typeface="Arial" panose="020B0604020202020204" pitchFamily="34" charset="0"/>
              <a:buChar char="•"/>
            </a:pPr>
            <a:r>
              <a:rPr lang="en-US" sz="2200" dirty="0">
                <a:solidFill>
                  <a:schemeClr val="tx1"/>
                </a:solidFill>
              </a:rPr>
              <a:t>You will have 2 weeks from the date of the program to complete the evaluation and receive a certificate. </a:t>
            </a:r>
            <a:endParaRPr lang="en-US" sz="2200" dirty="0">
              <a:solidFill>
                <a:schemeClr val="tx1"/>
              </a:solidFill>
              <a:effectLst/>
            </a:endParaRPr>
          </a:p>
          <a:p>
            <a:pPr indent="-228600">
              <a:buFont typeface="Arial" panose="020B0604020202020204" pitchFamily="34" charset="0"/>
              <a:buChar char="•"/>
            </a:pPr>
            <a:endParaRPr lang="en-US" sz="2200" dirty="0">
              <a:solidFill>
                <a:schemeClr val="tx1"/>
              </a:solidFill>
            </a:endParaRPr>
          </a:p>
        </p:txBody>
      </p:sp>
      <p:sp>
        <p:nvSpPr>
          <p:cNvPr id="2" name="Slide Number Placeholder 1">
            <a:extLst>
              <a:ext uri="{FF2B5EF4-FFF2-40B4-BE49-F238E27FC236}">
                <a16:creationId xmlns:a16="http://schemas.microsoft.com/office/drawing/2014/main" id="{CD5DDBA8-7FBB-424E-9567-D266E9E2208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BB8925F-B6BB-49B0-9469-5285B9C99CB3}" type="slidenum">
              <a:rPr lang="en-US" b="0">
                <a:solidFill>
                  <a:schemeClr val="tx1">
                    <a:tint val="75000"/>
                  </a:schemeClr>
                </a:solidFill>
              </a:rPr>
              <a:pPr>
                <a:spcAft>
                  <a:spcPts val="600"/>
                </a:spcAft>
                <a:defRPr/>
              </a:pPr>
              <a:t>11</a:t>
            </a:fld>
            <a:endParaRPr lang="en-US" b="0">
              <a:solidFill>
                <a:schemeClr val="tx1">
                  <a:tint val="75000"/>
                </a:schemeClr>
              </a:solidFill>
            </a:endParaRPr>
          </a:p>
        </p:txBody>
      </p:sp>
    </p:spTree>
    <p:extLst>
      <p:ext uri="{BB962C8B-B14F-4D97-AF65-F5344CB8AC3E}">
        <p14:creationId xmlns:p14="http://schemas.microsoft.com/office/powerpoint/2010/main" val="2732280624"/>
      </p:ext>
    </p:extLst>
  </p:cSld>
  <p:clrMapOvr>
    <a:masterClrMapping/>
  </p:clrMapOvr>
  <p:transition spd="slow" advClick="0" advTm="4000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6BC2D-3428-41A9-A9DD-5AF89E4D36BD}"/>
              </a:ext>
            </a:extLst>
          </p:cNvPr>
          <p:cNvPicPr>
            <a:picLocks noChangeAspect="1"/>
          </p:cNvPicPr>
          <p:nvPr/>
        </p:nvPicPr>
        <p:blipFill>
          <a:blip r:embed="rId2">
            <a:alphaModFix/>
          </a:blip>
          <a:stretch>
            <a:fillRect/>
          </a:stretch>
        </p:blipFill>
        <p:spPr>
          <a:xfrm>
            <a:off x="1948330" y="5130272"/>
            <a:ext cx="3015286" cy="1552872"/>
          </a:xfrm>
          <a:prstGeom prst="rect">
            <a:avLst/>
          </a:prstGeom>
          <a:noFill/>
        </p:spPr>
      </p:pic>
      <p:pic>
        <p:nvPicPr>
          <p:cNvPr id="5" name="Picture 4" descr="Text&#10;&#10;Description automatically generated">
            <a:extLst>
              <a:ext uri="{FF2B5EF4-FFF2-40B4-BE49-F238E27FC236}">
                <a16:creationId xmlns:a16="http://schemas.microsoft.com/office/drawing/2014/main" id="{F6F33F85-F9EE-4FA9-B2AA-82BA3FDEC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841" y="3995033"/>
            <a:ext cx="2139629" cy="909342"/>
          </a:xfrm>
          <a:prstGeom prst="rect">
            <a:avLst/>
          </a:prstGeom>
        </p:spPr>
      </p:pic>
      <p:sp>
        <p:nvSpPr>
          <p:cNvPr id="2" name="Slide Number Placeholder 1">
            <a:extLst>
              <a:ext uri="{FF2B5EF4-FFF2-40B4-BE49-F238E27FC236}">
                <a16:creationId xmlns:a16="http://schemas.microsoft.com/office/drawing/2014/main" id="{9C728FFB-B49E-4F6D-BB36-3AEFEC986BA2}"/>
              </a:ext>
            </a:extLst>
          </p:cNvPr>
          <p:cNvSpPr>
            <a:spLocks noGrp="1"/>
          </p:cNvSpPr>
          <p:nvPr>
            <p:ph type="sldNum" sz="quarter" idx="12"/>
          </p:nvPr>
        </p:nvSpPr>
        <p:spPr>
          <a:xfrm>
            <a:off x="11548862" y="6514553"/>
            <a:ext cx="340190" cy="228350"/>
          </a:xfrm>
        </p:spPr>
        <p:txBody>
          <a:bodyPr vert="horz" lIns="91440" tIns="45720" rIns="91440" bIns="45720" rtlCol="0" anchor="ctr">
            <a:normAutofit fontScale="85000" lnSpcReduction="20000"/>
          </a:bodyPr>
          <a:lstStyle/>
          <a:p>
            <a:pPr>
              <a:spcAft>
                <a:spcPts val="600"/>
              </a:spcAft>
            </a:pPr>
            <a:fld id="{ABB8925F-B6BB-49B0-9469-5285B9C99CB3}" type="slidenum">
              <a:rPr lang="en-US">
                <a:solidFill>
                  <a:schemeClr val="bg1">
                    <a:lumMod val="85000"/>
                  </a:schemeClr>
                </a:solidFill>
              </a:rPr>
              <a:pPr>
                <a:spcAft>
                  <a:spcPts val="600"/>
                </a:spcAft>
              </a:pPr>
              <a:t>12</a:t>
            </a:fld>
            <a:endParaRPr lang="en-US" dirty="0">
              <a:solidFill>
                <a:schemeClr val="bg1">
                  <a:lumMod val="85000"/>
                </a:schemeClr>
              </a:solidFill>
            </a:endParaRPr>
          </a:p>
        </p:txBody>
      </p:sp>
      <p:sp>
        <p:nvSpPr>
          <p:cNvPr id="18" name="TextBox 17">
            <a:extLst>
              <a:ext uri="{FF2B5EF4-FFF2-40B4-BE49-F238E27FC236}">
                <a16:creationId xmlns:a16="http://schemas.microsoft.com/office/drawing/2014/main" id="{E05EF03C-A522-4419-A020-816ABEC7A208}"/>
              </a:ext>
            </a:extLst>
          </p:cNvPr>
          <p:cNvSpPr txBox="1"/>
          <p:nvPr/>
        </p:nvSpPr>
        <p:spPr>
          <a:xfrm>
            <a:off x="236129" y="64698"/>
            <a:ext cx="6514202" cy="1569660"/>
          </a:xfrm>
          <a:prstGeom prst="rect">
            <a:avLst/>
          </a:prstGeom>
          <a:noFill/>
        </p:spPr>
        <p:txBody>
          <a:bodyPr wrap="square">
            <a:spAutoFit/>
          </a:bodyPr>
          <a:lstStyle/>
          <a:p>
            <a:pPr algn="ctr"/>
            <a:r>
              <a:rPr lang="en-US" sz="3200" b="1" i="0" u="none" strike="noStrike" baseline="0" dirty="0">
                <a:solidFill>
                  <a:srgbClr val="002060"/>
                </a:solidFill>
                <a:latin typeface="Times New Roman" panose="02020603050405020304" pitchFamily="18" charset="0"/>
              </a:rPr>
              <a:t>Thank you to our </a:t>
            </a:r>
          </a:p>
          <a:p>
            <a:pPr algn="ctr"/>
            <a:r>
              <a:rPr lang="en-US" sz="3200" b="1" dirty="0">
                <a:solidFill>
                  <a:srgbClr val="002060"/>
                </a:solidFill>
                <a:latin typeface="Times New Roman" panose="02020603050405020304" pitchFamily="18" charset="0"/>
              </a:rPr>
              <a:t>2023 Kentucky Asthma Symposium</a:t>
            </a:r>
          </a:p>
          <a:p>
            <a:pPr algn="ctr"/>
            <a:r>
              <a:rPr lang="en-US" sz="3200" b="1" i="0" u="none" strike="noStrike" baseline="0" dirty="0">
                <a:solidFill>
                  <a:srgbClr val="002060"/>
                </a:solidFill>
                <a:latin typeface="Times New Roman" panose="02020603050405020304" pitchFamily="18" charset="0"/>
              </a:rPr>
              <a:t>Spo</a:t>
            </a:r>
            <a:r>
              <a:rPr lang="en-US" sz="3200" b="1" dirty="0">
                <a:solidFill>
                  <a:srgbClr val="002060"/>
                </a:solidFill>
                <a:latin typeface="Times New Roman" panose="02020603050405020304" pitchFamily="18" charset="0"/>
              </a:rPr>
              <a:t>nsors! </a:t>
            </a:r>
            <a:r>
              <a:rPr lang="en-US" sz="3200" b="1" i="0" u="none" strike="noStrike" baseline="0" dirty="0">
                <a:solidFill>
                  <a:srgbClr val="002060"/>
                </a:solidFill>
                <a:latin typeface="Times New Roman" panose="02020603050405020304" pitchFamily="18" charset="0"/>
              </a:rPr>
              <a:t> </a:t>
            </a:r>
            <a:endParaRPr lang="en-US" sz="3200" b="1" dirty="0">
              <a:solidFill>
                <a:srgbClr val="002060"/>
              </a:solidFill>
            </a:endParaRPr>
          </a:p>
        </p:txBody>
      </p:sp>
      <p:pic>
        <p:nvPicPr>
          <p:cNvPr id="11" name="image3.jpeg">
            <a:extLst>
              <a:ext uri="{FF2B5EF4-FFF2-40B4-BE49-F238E27FC236}">
                <a16:creationId xmlns:a16="http://schemas.microsoft.com/office/drawing/2014/main" id="{C4DB4DCE-3863-48F2-B9E7-DA9EB8FD5959}"/>
              </a:ext>
            </a:extLst>
          </p:cNvPr>
          <p:cNvPicPr/>
          <p:nvPr/>
        </p:nvPicPr>
        <p:blipFill>
          <a:blip r:embed="rId4" cstate="print">
            <a:alphaModFix/>
          </a:blip>
          <a:stretch>
            <a:fillRect/>
          </a:stretch>
        </p:blipFill>
        <p:spPr>
          <a:xfrm>
            <a:off x="695301" y="2343317"/>
            <a:ext cx="1884466" cy="1913052"/>
          </a:xfrm>
          <a:prstGeom prst="rect">
            <a:avLst/>
          </a:prstGeom>
          <a:solidFill>
            <a:srgbClr val="C9E4FF"/>
          </a:solidFill>
        </p:spPr>
      </p:pic>
      <p:sp>
        <p:nvSpPr>
          <p:cNvPr id="4" name="TextBox 3">
            <a:extLst>
              <a:ext uri="{FF2B5EF4-FFF2-40B4-BE49-F238E27FC236}">
                <a16:creationId xmlns:a16="http://schemas.microsoft.com/office/drawing/2014/main" id="{CE68C289-5448-44FB-8565-71ACD530581C}"/>
              </a:ext>
            </a:extLst>
          </p:cNvPr>
          <p:cNvSpPr txBox="1"/>
          <p:nvPr/>
        </p:nvSpPr>
        <p:spPr>
          <a:xfrm>
            <a:off x="1893275" y="1945277"/>
            <a:ext cx="3373567" cy="307777"/>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US" sz="1400" b="1" dirty="0"/>
              <a:t>GOLD LEVEL SPONSORS</a:t>
            </a:r>
          </a:p>
        </p:txBody>
      </p:sp>
      <p:sp>
        <p:nvSpPr>
          <p:cNvPr id="7" name="TextBox 6">
            <a:extLst>
              <a:ext uri="{FF2B5EF4-FFF2-40B4-BE49-F238E27FC236}">
                <a16:creationId xmlns:a16="http://schemas.microsoft.com/office/drawing/2014/main" id="{21B207CC-E44C-44EB-856E-EF0C95FEE11D}"/>
              </a:ext>
            </a:extLst>
          </p:cNvPr>
          <p:cNvSpPr txBox="1"/>
          <p:nvPr/>
        </p:nvSpPr>
        <p:spPr>
          <a:xfrm>
            <a:off x="1948330" y="4712771"/>
            <a:ext cx="3108889" cy="307777"/>
          </a:xfrm>
          <a:prstGeom prst="rect">
            <a:avLst/>
          </a:prstGeom>
          <a:solidFill>
            <a:schemeClr val="bg2"/>
          </a:solidFill>
          <a:ln w="19050">
            <a:solidFill>
              <a:schemeClr val="tx1"/>
            </a:solidFill>
          </a:ln>
        </p:spPr>
        <p:txBody>
          <a:bodyPr wrap="square" rtlCol="0">
            <a:spAutoFit/>
          </a:bodyPr>
          <a:lstStyle/>
          <a:p>
            <a:pPr algn="ctr"/>
            <a:r>
              <a:rPr lang="en-US" sz="1400" b="1" dirty="0"/>
              <a:t>SILVER LEVEL SPONSORS</a:t>
            </a:r>
          </a:p>
        </p:txBody>
      </p:sp>
      <p:sp>
        <p:nvSpPr>
          <p:cNvPr id="8" name="TextBox 7">
            <a:extLst>
              <a:ext uri="{FF2B5EF4-FFF2-40B4-BE49-F238E27FC236}">
                <a16:creationId xmlns:a16="http://schemas.microsoft.com/office/drawing/2014/main" id="{98A9CC24-61E0-4145-BD0B-D429B4DDAFEB}"/>
              </a:ext>
            </a:extLst>
          </p:cNvPr>
          <p:cNvSpPr txBox="1"/>
          <p:nvPr/>
        </p:nvSpPr>
        <p:spPr>
          <a:xfrm>
            <a:off x="8311835" y="2097734"/>
            <a:ext cx="2682725" cy="307777"/>
          </a:xfrm>
          <a:prstGeom prst="rect">
            <a:avLst/>
          </a:prstGeom>
          <a:noFill/>
          <a:ln w="19050">
            <a:solidFill>
              <a:schemeClr val="tx1"/>
            </a:solidFill>
          </a:ln>
        </p:spPr>
        <p:txBody>
          <a:bodyPr wrap="square" rtlCol="0">
            <a:spAutoFit/>
          </a:bodyPr>
          <a:lstStyle/>
          <a:p>
            <a:pPr algn="ctr"/>
            <a:r>
              <a:rPr lang="en-US" sz="1400" b="1" dirty="0"/>
              <a:t>EXHIBITOR LEVEL SPONSORS</a:t>
            </a:r>
          </a:p>
        </p:txBody>
      </p:sp>
      <p:pic>
        <p:nvPicPr>
          <p:cNvPr id="6" name="Picture 5">
            <a:extLst>
              <a:ext uri="{FF2B5EF4-FFF2-40B4-BE49-F238E27FC236}">
                <a16:creationId xmlns:a16="http://schemas.microsoft.com/office/drawing/2014/main" id="{58676FE5-5B82-4EDF-AFB6-F5D25D93CC14}"/>
              </a:ext>
            </a:extLst>
          </p:cNvPr>
          <p:cNvPicPr>
            <a:picLocks noChangeAspect="1"/>
          </p:cNvPicPr>
          <p:nvPr/>
        </p:nvPicPr>
        <p:blipFill>
          <a:blip r:embed="rId5"/>
          <a:stretch>
            <a:fillRect/>
          </a:stretch>
        </p:blipFill>
        <p:spPr>
          <a:xfrm>
            <a:off x="3021547" y="2554013"/>
            <a:ext cx="3029058" cy="1631334"/>
          </a:xfrm>
          <a:prstGeom prst="rect">
            <a:avLst/>
          </a:prstGeom>
        </p:spPr>
      </p:pic>
      <p:pic>
        <p:nvPicPr>
          <p:cNvPr id="9" name="Picture 8">
            <a:extLst>
              <a:ext uri="{FF2B5EF4-FFF2-40B4-BE49-F238E27FC236}">
                <a16:creationId xmlns:a16="http://schemas.microsoft.com/office/drawing/2014/main" id="{848E623C-0605-42D7-92C8-F9778FA91C64}"/>
              </a:ext>
            </a:extLst>
          </p:cNvPr>
          <p:cNvPicPr>
            <a:picLocks noChangeAspect="1"/>
          </p:cNvPicPr>
          <p:nvPr/>
        </p:nvPicPr>
        <p:blipFill>
          <a:blip r:embed="rId6"/>
          <a:stretch>
            <a:fillRect/>
          </a:stretch>
        </p:blipFill>
        <p:spPr>
          <a:xfrm>
            <a:off x="10478524" y="2684536"/>
            <a:ext cx="1070338" cy="1613575"/>
          </a:xfrm>
          <a:prstGeom prst="rect">
            <a:avLst/>
          </a:prstGeom>
        </p:spPr>
      </p:pic>
      <p:pic>
        <p:nvPicPr>
          <p:cNvPr id="1028" name="Picture 4">
            <a:extLst>
              <a:ext uri="{FF2B5EF4-FFF2-40B4-BE49-F238E27FC236}">
                <a16:creationId xmlns:a16="http://schemas.microsoft.com/office/drawing/2014/main" id="{80857D7B-A8B4-4313-82CF-B6BA53B8D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079" y="2715772"/>
            <a:ext cx="1213182" cy="9590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AD2129B-E726-4AEC-91F3-2ACEB204DD24}"/>
              </a:ext>
            </a:extLst>
          </p:cNvPr>
          <p:cNvSpPr/>
          <p:nvPr/>
        </p:nvSpPr>
        <p:spPr>
          <a:xfrm>
            <a:off x="7129056" y="1844051"/>
            <a:ext cx="5048284" cy="555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67938F-C8E8-481E-B613-49E955115551}"/>
              </a:ext>
            </a:extLst>
          </p:cNvPr>
          <p:cNvSpPr/>
          <p:nvPr/>
        </p:nvSpPr>
        <p:spPr>
          <a:xfrm>
            <a:off x="-7208" y="1723696"/>
            <a:ext cx="709799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5CE0BD-0636-44F4-8A8A-A95018370CFC}"/>
              </a:ext>
            </a:extLst>
          </p:cNvPr>
          <p:cNvSpPr/>
          <p:nvPr/>
        </p:nvSpPr>
        <p:spPr>
          <a:xfrm rot="16200000">
            <a:off x="3684651" y="3406140"/>
            <a:ext cx="68580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5B072A-CFD9-4C21-8990-0CE03B46FA89}"/>
              </a:ext>
            </a:extLst>
          </p:cNvPr>
          <p:cNvSpPr/>
          <p:nvPr/>
        </p:nvSpPr>
        <p:spPr>
          <a:xfrm>
            <a:off x="31059" y="4557328"/>
            <a:ext cx="7097997"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C96A89-9A08-4374-90BB-F4659E12994B}"/>
              </a:ext>
            </a:extLst>
          </p:cNvPr>
          <p:cNvSpPr txBox="1"/>
          <p:nvPr/>
        </p:nvSpPr>
        <p:spPr>
          <a:xfrm>
            <a:off x="8141962" y="199218"/>
            <a:ext cx="3108889" cy="307777"/>
          </a:xfrm>
          <a:prstGeom prst="rect">
            <a:avLst/>
          </a:prstGeom>
          <a:solidFill>
            <a:schemeClr val="accent5">
              <a:lumMod val="60000"/>
              <a:lumOff val="40000"/>
            </a:schemeClr>
          </a:solidFill>
          <a:ln w="19050">
            <a:solidFill>
              <a:schemeClr val="tx1"/>
            </a:solidFill>
          </a:ln>
        </p:spPr>
        <p:txBody>
          <a:bodyPr wrap="square" rtlCol="0">
            <a:spAutoFit/>
          </a:bodyPr>
          <a:lstStyle/>
          <a:p>
            <a:pPr algn="ctr"/>
            <a:r>
              <a:rPr lang="en-US" sz="1400" b="1" dirty="0"/>
              <a:t>BRONZE LEVEL SPONSORS</a:t>
            </a:r>
          </a:p>
        </p:txBody>
      </p:sp>
      <p:pic>
        <p:nvPicPr>
          <p:cNvPr id="1030" name="Picture 6" descr="AstraZeneca - Research-Based BioPharmaceutical Company">
            <a:extLst>
              <a:ext uri="{FF2B5EF4-FFF2-40B4-BE49-F238E27FC236}">
                <a16:creationId xmlns:a16="http://schemas.microsoft.com/office/drawing/2014/main" id="{05E5ECCC-F1F4-4CB5-99D9-FCE72811E1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0058" y="555487"/>
            <a:ext cx="2413734" cy="12691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Description automatically generated">
            <a:extLst>
              <a:ext uri="{FF2B5EF4-FFF2-40B4-BE49-F238E27FC236}">
                <a16:creationId xmlns:a16="http://schemas.microsoft.com/office/drawing/2014/main" id="{27AC5603-73A6-46ED-AC91-B71AE59071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670" y="4783050"/>
            <a:ext cx="1596298" cy="1087625"/>
          </a:xfrm>
          <a:prstGeom prst="rect">
            <a:avLst/>
          </a:prstGeom>
        </p:spPr>
      </p:pic>
    </p:spTree>
    <p:extLst>
      <p:ext uri="{BB962C8B-B14F-4D97-AF65-F5344CB8AC3E}">
        <p14:creationId xmlns:p14="http://schemas.microsoft.com/office/powerpoint/2010/main" val="1235708002"/>
      </p:ext>
    </p:extLst>
  </p:cSld>
  <p:clrMapOvr>
    <a:masterClrMapping/>
  </p:clrMapOvr>
  <p:transition spd="slow" advClick="0" advTm="40000"/>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76984" y="485078"/>
            <a:ext cx="12192001" cy="1915064"/>
          </a:xfrm>
        </p:spPr>
        <p:txBody>
          <a:bodyPr>
            <a:noAutofit/>
          </a:bodyPr>
          <a:lstStyle/>
          <a:p>
            <a:endParaRPr lang="en-US" sz="600" dirty="0">
              <a:solidFill>
                <a:schemeClr val="accent1">
                  <a:lumMod val="20000"/>
                  <a:lumOff val="80000"/>
                </a:schemeClr>
              </a:solidFill>
            </a:endParaRPr>
          </a:p>
          <a:p>
            <a:r>
              <a:rPr lang="en-US" sz="5400" b="1" dirty="0">
                <a:solidFill>
                  <a:schemeClr val="accent1">
                    <a:lumMod val="50000"/>
                  </a:schemeClr>
                </a:solidFill>
              </a:rPr>
              <a:t>2023 Kentucky Asthma Partnership</a:t>
            </a:r>
          </a:p>
          <a:p>
            <a:endParaRPr lang="en-US" sz="600" dirty="0">
              <a:solidFill>
                <a:schemeClr val="accent1">
                  <a:lumMod val="20000"/>
                  <a:lumOff val="80000"/>
                </a:schemeClr>
              </a:solidFill>
            </a:endParaRPr>
          </a:p>
          <a:p>
            <a:endParaRPr lang="en-US" sz="600" dirty="0">
              <a:solidFill>
                <a:schemeClr val="accent1">
                  <a:lumMod val="20000"/>
                  <a:lumOff val="80000"/>
                </a:schemeClr>
              </a:solidFill>
            </a:endParaRPr>
          </a:p>
          <a:p>
            <a:br>
              <a:rPr lang="en-US" sz="4800" b="1" dirty="0">
                <a:solidFill>
                  <a:srgbClr val="92D050"/>
                </a:solidFill>
              </a:rPr>
            </a:br>
            <a:r>
              <a:rPr lang="en-US" sz="4800" b="1" dirty="0">
                <a:solidFill>
                  <a:srgbClr val="92D050"/>
                </a:solidFill>
              </a:rPr>
              <a:t>Asthma and Appalachia: </a:t>
            </a:r>
            <a:br>
              <a:rPr lang="en-US" sz="4800" b="1" dirty="0">
                <a:solidFill>
                  <a:srgbClr val="92D050"/>
                </a:solidFill>
              </a:rPr>
            </a:br>
            <a:r>
              <a:rPr lang="en-US" sz="4800" b="1" dirty="0">
                <a:solidFill>
                  <a:srgbClr val="92D050"/>
                </a:solidFill>
              </a:rPr>
              <a:t>An Old Disease in a Changing World</a:t>
            </a:r>
          </a:p>
          <a:p>
            <a:endParaRPr lang="en-US" sz="3600" b="1" dirty="0">
              <a:solidFill>
                <a:schemeClr val="accent1">
                  <a:lumMod val="20000"/>
                  <a:lumOff val="80000"/>
                </a:schemeClr>
              </a:solidFill>
            </a:endParaRPr>
          </a:p>
          <a:p>
            <a:r>
              <a:rPr lang="en-US" sz="5400" b="1" dirty="0">
                <a:solidFill>
                  <a:schemeClr val="accent1">
                    <a:lumMod val="75000"/>
                  </a:schemeClr>
                </a:solidFill>
              </a:rPr>
              <a:t>Thank you for attending today! </a:t>
            </a:r>
          </a:p>
          <a:p>
            <a:br>
              <a:rPr lang="en-US" sz="9600" dirty="0">
                <a:solidFill>
                  <a:schemeClr val="accent1">
                    <a:lumMod val="20000"/>
                    <a:lumOff val="80000"/>
                  </a:schemeClr>
                </a:solidFill>
              </a:rPr>
            </a:br>
            <a:br>
              <a:rPr lang="en-US" sz="600" dirty="0">
                <a:solidFill>
                  <a:schemeClr val="accent1">
                    <a:lumMod val="20000"/>
                    <a:lumOff val="80000"/>
                  </a:schemeClr>
                </a:solidFill>
              </a:rPr>
            </a:br>
            <a:endParaRPr lang="en-US" sz="600" dirty="0">
              <a:solidFill>
                <a:schemeClr val="accent1">
                  <a:lumMod val="20000"/>
                  <a:lumOff val="8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484" y="5497829"/>
            <a:ext cx="2595028" cy="1234440"/>
          </a:xfrm>
          <a:prstGeom prst="rect">
            <a:avLst/>
          </a:prstGeom>
        </p:spPr>
      </p:pic>
    </p:spTree>
    <p:extLst>
      <p:ext uri="{BB962C8B-B14F-4D97-AF65-F5344CB8AC3E}">
        <p14:creationId xmlns:p14="http://schemas.microsoft.com/office/powerpoint/2010/main" val="3031936874"/>
      </p:ext>
    </p:extLst>
  </p:cSld>
  <p:clrMapOvr>
    <a:masterClrMapping/>
  </p:clrMapOvr>
  <p:transition spd="slow" advClick="0" advTm="20000"/>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4DD994-9D2A-4844-AB13-710B3E13561A}"/>
              </a:ext>
            </a:extLst>
          </p:cNvPr>
          <p:cNvSpPr>
            <a:spLocks noGrp="1"/>
          </p:cNvSpPr>
          <p:nvPr>
            <p:ph type="title"/>
          </p:nvPr>
        </p:nvSpPr>
        <p:spPr>
          <a:xfrm>
            <a:off x="820427" y="281973"/>
            <a:ext cx="3120957" cy="1863313"/>
          </a:xfrm>
        </p:spPr>
        <p:txBody>
          <a:bodyPr vert="horz" lIns="91440" tIns="45720" rIns="91440" bIns="45720" rtlCol="0" anchor="ctr">
            <a:normAutofit/>
          </a:bodyPr>
          <a:lstStyle/>
          <a:p>
            <a:r>
              <a:rPr lang="en-US" b="1" dirty="0">
                <a:solidFill>
                  <a:schemeClr val="tx2">
                    <a:lumMod val="25000"/>
                  </a:schemeClr>
                </a:solidFill>
              </a:rPr>
              <a:t>Rahel Basse, MPH</a:t>
            </a:r>
          </a:p>
        </p:txBody>
      </p:sp>
      <p:sp>
        <p:nvSpPr>
          <p:cNvPr id="5" name="Text Placeholder 4">
            <a:extLst>
              <a:ext uri="{FF2B5EF4-FFF2-40B4-BE49-F238E27FC236}">
                <a16:creationId xmlns:a16="http://schemas.microsoft.com/office/drawing/2014/main" id="{D447BC75-1496-43DF-A788-388F5647D9A4}"/>
              </a:ext>
            </a:extLst>
          </p:cNvPr>
          <p:cNvSpPr>
            <a:spLocks noGrp="1"/>
          </p:cNvSpPr>
          <p:nvPr>
            <p:ph type="body" sz="half" idx="2"/>
          </p:nvPr>
        </p:nvSpPr>
        <p:spPr>
          <a:xfrm>
            <a:off x="-79130" y="1771651"/>
            <a:ext cx="4774956" cy="4089400"/>
          </a:xfrm>
        </p:spPr>
        <p:txBody>
          <a:bodyPr vert="horz" lIns="91440" tIns="45720" rIns="91440" bIns="45720" rtlCol="0">
            <a:normAutofit lnSpcReduction="10000"/>
          </a:bodyPr>
          <a:lstStyle/>
          <a:p>
            <a:pPr marL="457200" marR="0" indent="0" algn="l">
              <a:spcBef>
                <a:spcPts val="0"/>
              </a:spcBef>
              <a:spcAft>
                <a:spcPts val="0"/>
              </a:spcAft>
            </a:pPr>
            <a:r>
              <a:rPr lang="en-US" sz="1800" kern="1400" dirty="0">
                <a:ln>
                  <a:noFill/>
                </a:ln>
                <a:solidFill>
                  <a:srgbClr val="000000"/>
                </a:solidFill>
                <a:effectLst/>
              </a:rPr>
              <a:t>Rahel Basse is the Program Manager for the Kentucky Asthma Management Program (KAMP) within the Kentucky Department for Public Health and has worked with the KAMP since 2019. She holds a Bachelor of Science degree in Biological Sciences and a Master of Public Health degree in Environmental and Occupational Health. She has ten years of experience in public health that includes work in higher education, local communities, K-12 schools, the Kentucky Division of Occupational Safety &amp; Health Compliance, and the Kentucky Office of Community Health Workers. She currently serves as the Secretary of the Kentucky Asthma Partnership.</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indent="-228600">
              <a:buFont typeface="Arial" panose="020B0604020202020204" pitchFamily="34" charset="0"/>
              <a:buChar char="•"/>
            </a:pPr>
            <a:endParaRPr lang="en-US" sz="2200" dirty="0"/>
          </a:p>
        </p:txBody>
      </p:sp>
      <p:sp>
        <p:nvSpPr>
          <p:cNvPr id="2" name="Slide Number Placeholder 1">
            <a:extLst>
              <a:ext uri="{FF2B5EF4-FFF2-40B4-BE49-F238E27FC236}">
                <a16:creationId xmlns:a16="http://schemas.microsoft.com/office/drawing/2014/main" id="{A28D0333-582C-4B62-BC1A-D6B1450212E6}"/>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ABB8925F-B6BB-49B0-9469-5285B9C99CB3}" type="slidenum">
              <a:rPr lang="en-US" smtClean="0">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pic>
        <p:nvPicPr>
          <p:cNvPr id="7" name="Picture Placeholder 6">
            <a:extLst>
              <a:ext uri="{FF2B5EF4-FFF2-40B4-BE49-F238E27FC236}">
                <a16:creationId xmlns:a16="http://schemas.microsoft.com/office/drawing/2014/main" id="{D9F84C5C-9D8C-1230-E104-A3D1AABB09FA}"/>
              </a:ext>
            </a:extLst>
          </p:cNvPr>
          <p:cNvPicPr>
            <a:picLocks noGrp="1" noChangeAspect="1"/>
          </p:cNvPicPr>
          <p:nvPr>
            <p:ph type="pic" idx="1"/>
          </p:nvPr>
        </p:nvPicPr>
        <p:blipFill>
          <a:blip r:embed="rId2"/>
          <a:srcRect t="1979" b="1979"/>
          <a:stretch>
            <a:fillRect/>
          </a:stretch>
        </p:blipFill>
        <p:spPr>
          <a:xfrm>
            <a:off x="4978637" y="825911"/>
            <a:ext cx="6376751" cy="5035140"/>
          </a:xfrm>
          <a:prstGeom prst="rect">
            <a:avLst/>
          </a:prstGeom>
        </p:spPr>
      </p:pic>
    </p:spTree>
    <p:extLst>
      <p:ext uri="{BB962C8B-B14F-4D97-AF65-F5344CB8AC3E}">
        <p14:creationId xmlns:p14="http://schemas.microsoft.com/office/powerpoint/2010/main" val="3979148991"/>
      </p:ext>
    </p:extLst>
  </p:cSld>
  <p:clrMapOvr>
    <a:overrideClrMapping bg1="dk1" tx1="lt1" bg2="dk2" tx2="lt2" accent1="accent1" accent2="accent2" accent3="accent3" accent4="accent4" accent5="accent5" accent6="accent6" hlink="hlink" folHlink="folHlink"/>
  </p:clrMapOvr>
  <p:transition spd="slow" advClick="0" advTm="40000"/>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20D2C-4DF6-4BBA-8A9A-31FADA8B66AF}"/>
              </a:ext>
            </a:extLst>
          </p:cNvPr>
          <p:cNvSpPr>
            <a:spLocks noGrp="1"/>
          </p:cNvSpPr>
          <p:nvPr>
            <p:ph type="title"/>
          </p:nvPr>
        </p:nvSpPr>
        <p:spPr>
          <a:xfrm>
            <a:off x="5991225" y="593724"/>
            <a:ext cx="4876800" cy="492126"/>
          </a:xfrm>
        </p:spPr>
        <p:txBody>
          <a:bodyPr vert="horz" lIns="91440" tIns="45720" rIns="91440" bIns="45720" rtlCol="0" anchor="ctr">
            <a:noAutofit/>
          </a:bodyPr>
          <a:lstStyle/>
          <a:p>
            <a:pPr algn="ctr"/>
            <a:r>
              <a:rPr lang="en-US" b="1" dirty="0">
                <a:solidFill>
                  <a:schemeClr val="bg1">
                    <a:lumMod val="75000"/>
                    <a:lumOff val="25000"/>
                  </a:schemeClr>
                </a:solidFill>
                <a:effectLst/>
              </a:rPr>
              <a:t>Douglas R. Lotz, MD FACAAI</a:t>
            </a:r>
            <a:endParaRPr lang="en-US" b="1" dirty="0">
              <a:solidFill>
                <a:schemeClr val="bg1">
                  <a:lumMod val="75000"/>
                  <a:lumOff val="25000"/>
                </a:schemeClr>
              </a:solidFill>
            </a:endParaRPr>
          </a:p>
        </p:txBody>
      </p:sp>
      <p:pic>
        <p:nvPicPr>
          <p:cNvPr id="7" name="Picture Placeholder 6" descr="A person wearing a bow tie&#10;&#10;Description automatically generated with medium confidence">
            <a:extLst>
              <a:ext uri="{FF2B5EF4-FFF2-40B4-BE49-F238E27FC236}">
                <a16:creationId xmlns:a16="http://schemas.microsoft.com/office/drawing/2014/main" id="{D3AA457D-C62E-4997-88F7-069E68F0A3B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71" r="4533"/>
          <a:stretch/>
        </p:blipFill>
        <p:spPr>
          <a:xfrm>
            <a:off x="20" y="10"/>
            <a:ext cx="4639713" cy="6857990"/>
          </a:xfrm>
          <a:prstGeom prst="rect">
            <a:avLst/>
          </a:prstGeom>
        </p:spPr>
      </p:pic>
      <p:sp>
        <p:nvSpPr>
          <p:cNvPr id="5" name="Text Placeholder 4">
            <a:extLst>
              <a:ext uri="{FF2B5EF4-FFF2-40B4-BE49-F238E27FC236}">
                <a16:creationId xmlns:a16="http://schemas.microsoft.com/office/drawing/2014/main" id="{58978BE9-1D7B-4344-B879-09A2F8998FAD}"/>
              </a:ext>
            </a:extLst>
          </p:cNvPr>
          <p:cNvSpPr>
            <a:spLocks noGrp="1"/>
          </p:cNvSpPr>
          <p:nvPr>
            <p:ph type="body" sz="half" idx="2"/>
          </p:nvPr>
        </p:nvSpPr>
        <p:spPr>
          <a:xfrm>
            <a:off x="5607158" y="1314451"/>
            <a:ext cx="5825482" cy="4949825"/>
          </a:xfrm>
        </p:spPr>
        <p:txBody>
          <a:bodyPr vert="horz" lIns="91440" tIns="45720" rIns="91440" bIns="45720" rtlCol="0">
            <a:noAutofit/>
          </a:bodyPr>
          <a:lstStyle/>
          <a:p>
            <a:pPr marL="0" marR="0" indent="0" algn="l">
              <a:spcBef>
                <a:spcPts val="0"/>
              </a:spcBef>
              <a:spcAft>
                <a:spcPts val="0"/>
              </a:spcAft>
            </a:pPr>
            <a:r>
              <a:rPr lang="en-US" sz="1800" kern="1400" dirty="0">
                <a:ln>
                  <a:noFill/>
                </a:ln>
                <a:solidFill>
                  <a:srgbClr val="000000"/>
                </a:solidFill>
                <a:effectLst/>
              </a:rPr>
              <a:t>Douglas R. Lotz, MD is a Medical Director and Senior Partner with Family Allergy &amp; Asthma based in Louisville, KY. He also serves as Clinical Instructor in the Department of Pediatrics, Division of Allergy and Immunology at the University of Louisville School of Medicine.  Dr. Lotz received his medical degree from the University of Louisville School of Medicine. He then completed his residency in both internal medicine and pediatrics at the University of Cincinnati/Cincinnati Children’s Hospital. From there, Dr. Lotz moved to St. Louis to complete his fellowship in allergy and immunology at St. Louis University School of Medicine.  Dr. Lotz is a fellow in the American College of Allergy, Asthma and Immunology, and a member of the American Academy of Allergy, Asthma and Immunology, the American Academy of Pediatrics and the American College of Physicians.  He is also the current Chair of the Kentucky Asthma Partnership and serves on the Kentucky Region Local Leadership Board of the American Lung Association.  </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indent="-228600">
              <a:buFont typeface="Arial" panose="020B0604020202020204" pitchFamily="34" charset="0"/>
              <a:buChar char="•"/>
            </a:pPr>
            <a:endParaRPr lang="en-US" sz="1700" dirty="0"/>
          </a:p>
        </p:txBody>
      </p:sp>
      <p:sp>
        <p:nvSpPr>
          <p:cNvPr id="2" name="Slide Number Placeholder 1">
            <a:extLst>
              <a:ext uri="{FF2B5EF4-FFF2-40B4-BE49-F238E27FC236}">
                <a16:creationId xmlns:a16="http://schemas.microsoft.com/office/drawing/2014/main" id="{43D4F52C-5513-426A-8671-D778538DBE03}"/>
              </a:ext>
            </a:extLst>
          </p:cNvPr>
          <p:cNvSpPr>
            <a:spLocks noGrp="1"/>
          </p:cNvSpPr>
          <p:nvPr>
            <p:ph type="sldNum" sz="quarter" idx="12"/>
          </p:nvPr>
        </p:nvSpPr>
        <p:spPr>
          <a:xfrm>
            <a:off x="11432640" y="6356349"/>
            <a:ext cx="323849" cy="365125"/>
          </a:xfrm>
        </p:spPr>
        <p:txBody>
          <a:bodyPr vert="horz" lIns="91440" tIns="45720" rIns="91440" bIns="45720" rtlCol="0" anchor="ctr">
            <a:normAutofit/>
          </a:bodyPr>
          <a:lstStyle/>
          <a:p>
            <a:pPr>
              <a:spcAft>
                <a:spcPts val="600"/>
              </a:spcAft>
              <a:defRPr/>
            </a:pPr>
            <a:fld id="{ABB8925F-B6BB-49B0-9469-5285B9C99CB3}" type="slidenum">
              <a:rPr lang="en-US">
                <a:solidFill>
                  <a:schemeClr val="tx1">
                    <a:alpha val="80000"/>
                  </a:schemeClr>
                </a:solidFill>
                <a:latin typeface="Calibri" panose="020F0502020204030204"/>
              </a:rPr>
              <a:pPr>
                <a:spcAft>
                  <a:spcPts val="600"/>
                </a:spcAft>
                <a:defRPr/>
              </a:pPr>
              <a:t>3</a:t>
            </a:fld>
            <a:endParaRPr lang="en-US" dirty="0">
              <a:solidFill>
                <a:schemeClr val="tx1">
                  <a:alpha val="80000"/>
                </a:schemeClr>
              </a:solidFill>
              <a:latin typeface="Calibri" panose="020F0502020204030204"/>
            </a:endParaRPr>
          </a:p>
        </p:txBody>
      </p:sp>
    </p:spTree>
    <p:extLst>
      <p:ext uri="{BB962C8B-B14F-4D97-AF65-F5344CB8AC3E}">
        <p14:creationId xmlns:p14="http://schemas.microsoft.com/office/powerpoint/2010/main" val="560684125"/>
      </p:ext>
    </p:extLst>
  </p:cSld>
  <p:clrMapOvr>
    <a:overrideClrMapping bg1="dk1" tx1="lt1" bg2="dk2" tx2="lt2" accent1="accent1" accent2="accent2" accent3="accent3" accent4="accent4" accent5="accent5" accent6="accent6" hlink="hlink" folHlink="folHlink"/>
  </p:clrMapOvr>
  <p:transition spd="slow" advClick="0" advTm="4000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464666-1CE2-43DD-9E92-83ED1ACAA6DA}"/>
              </a:ext>
            </a:extLst>
          </p:cNvPr>
          <p:cNvSpPr>
            <a:spLocks noGrp="1"/>
          </p:cNvSpPr>
          <p:nvPr>
            <p:ph type="title"/>
          </p:nvPr>
        </p:nvSpPr>
        <p:spPr>
          <a:xfrm>
            <a:off x="4556327" y="707089"/>
            <a:ext cx="3079344" cy="1913908"/>
          </a:xfrm>
        </p:spPr>
        <p:txBody>
          <a:bodyPr vert="horz" lIns="91440" tIns="45720" rIns="91440" bIns="45720" rtlCol="0" anchor="b">
            <a:normAutofit/>
          </a:bodyPr>
          <a:lstStyle/>
          <a:p>
            <a:pPr marL="0" marR="0">
              <a:spcAft>
                <a:spcPts val="0"/>
              </a:spcAft>
            </a:pPr>
            <a:r>
              <a:rPr lang="en-US" b="1" dirty="0">
                <a:effectLst/>
              </a:rPr>
              <a:t>James Crum, DO</a:t>
            </a:r>
            <a:br>
              <a:rPr lang="en-US" sz="2100" dirty="0">
                <a:effectLst/>
              </a:rPr>
            </a:br>
            <a:br>
              <a:rPr lang="en-US" sz="2100" dirty="0">
                <a:effectLst/>
              </a:rPr>
            </a:br>
            <a:br>
              <a:rPr lang="en-US" sz="2100" dirty="0">
                <a:effectLst/>
              </a:rPr>
            </a:br>
            <a:endParaRPr lang="en-US" sz="2100" dirty="0"/>
          </a:p>
        </p:txBody>
      </p:sp>
      <p:sp>
        <p:nvSpPr>
          <p:cNvPr id="5" name="Text Placeholder 4">
            <a:extLst>
              <a:ext uri="{FF2B5EF4-FFF2-40B4-BE49-F238E27FC236}">
                <a16:creationId xmlns:a16="http://schemas.microsoft.com/office/drawing/2014/main" id="{6CA95788-3860-49E3-BDB1-C8868614B169}"/>
              </a:ext>
            </a:extLst>
          </p:cNvPr>
          <p:cNvSpPr>
            <a:spLocks noGrp="1"/>
          </p:cNvSpPr>
          <p:nvPr>
            <p:ph type="body" sz="half" idx="2"/>
          </p:nvPr>
        </p:nvSpPr>
        <p:spPr>
          <a:xfrm>
            <a:off x="2802754" y="2620997"/>
            <a:ext cx="6586489" cy="3181351"/>
          </a:xfrm>
        </p:spPr>
        <p:txBody>
          <a:bodyPr vert="horz" lIns="91440" tIns="45720" rIns="91440" bIns="45720" rtlCol="0">
            <a:normAutofit lnSpcReduction="10000"/>
          </a:bodyPr>
          <a:lstStyle/>
          <a:p>
            <a:pPr marL="0" marR="0" indent="0" algn="l">
              <a:lnSpc>
                <a:spcPct val="115000"/>
              </a:lnSpc>
              <a:spcBef>
                <a:spcPts val="0"/>
              </a:spcBef>
              <a:spcAft>
                <a:spcPts val="1000"/>
              </a:spcAft>
            </a:pPr>
            <a:r>
              <a:rPr lang="en-US" sz="1800" kern="1500" dirty="0">
                <a:ln>
                  <a:noFill/>
                </a:ln>
                <a:solidFill>
                  <a:srgbClr val="000000"/>
                </a:solidFill>
                <a:effectLst/>
              </a:rPr>
              <a:t>Dr. Brandon Crum is a native of Eastern Kentucky and former coal miner. He is a board certified radiologist and certified B Reader at United Medical Group in Pikeville, KY.  His clinic is one of the largest private black lung clinics in the country and has one of the largest databases on Central Appalachian miners in the world. Dr. Crum is world renown for his work in occupational lung disease, has multiple publications and active research on occupational lung disease and continues to work closely with the CDC and NIOSH to improve the safety for miners across the world.</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indent="-22860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CF1C008C-71AD-43A8-B829-F7E6B8D7AFBB}"/>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ABB8925F-B6BB-49B0-9469-5285B9C99CB3}"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92949309"/>
      </p:ext>
    </p:extLst>
  </p:cSld>
  <p:clrMapOvr>
    <a:masterClrMapping/>
  </p:clrMapOvr>
  <p:transition spd="slow" advClick="0" advTm="4000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E19606-17BE-4B70-87D0-E0006145E800}"/>
              </a:ext>
            </a:extLst>
          </p:cNvPr>
          <p:cNvSpPr>
            <a:spLocks noGrp="1"/>
          </p:cNvSpPr>
          <p:nvPr>
            <p:ph type="title"/>
          </p:nvPr>
        </p:nvSpPr>
        <p:spPr>
          <a:xfrm>
            <a:off x="1521779" y="615743"/>
            <a:ext cx="4155882" cy="1495425"/>
          </a:xfrm>
        </p:spPr>
        <p:txBody>
          <a:bodyPr vert="horz" lIns="91440" tIns="45720" rIns="91440" bIns="45720" rtlCol="0" anchor="ctr">
            <a:normAutofit/>
          </a:bodyPr>
          <a:lstStyle/>
          <a:p>
            <a:r>
              <a:rPr lang="en-US" b="1" dirty="0">
                <a:effectLst/>
              </a:rPr>
              <a:t>Mark Corbett, MD</a:t>
            </a:r>
            <a:endParaRPr lang="en-US" dirty="0"/>
          </a:p>
        </p:txBody>
      </p:sp>
      <p:sp>
        <p:nvSpPr>
          <p:cNvPr id="5" name="Text Placeholder 4">
            <a:extLst>
              <a:ext uri="{FF2B5EF4-FFF2-40B4-BE49-F238E27FC236}">
                <a16:creationId xmlns:a16="http://schemas.microsoft.com/office/drawing/2014/main" id="{1C4717DE-1074-4FD6-A7D7-48E00AC1497F}"/>
              </a:ext>
            </a:extLst>
          </p:cNvPr>
          <p:cNvSpPr>
            <a:spLocks noGrp="1"/>
          </p:cNvSpPr>
          <p:nvPr>
            <p:ph type="body" sz="half" idx="2"/>
          </p:nvPr>
        </p:nvSpPr>
        <p:spPr>
          <a:xfrm>
            <a:off x="836680" y="1828800"/>
            <a:ext cx="6002110" cy="4668715"/>
          </a:xfrm>
        </p:spPr>
        <p:txBody>
          <a:bodyPr vert="horz" lIns="91440" tIns="45720" rIns="91440" bIns="45720" rtlCol="0">
            <a:noAutofit/>
          </a:bodyPr>
          <a:lstStyle/>
          <a:p>
            <a:pPr marL="0" marR="0" indent="0" algn="l">
              <a:lnSpc>
                <a:spcPct val="150000"/>
              </a:lnSpc>
              <a:spcBef>
                <a:spcPts val="0"/>
              </a:spcBef>
              <a:spcAft>
                <a:spcPts val="0"/>
              </a:spcAft>
            </a:pPr>
            <a:r>
              <a:rPr lang="en-US" sz="1800" kern="1200" dirty="0">
                <a:ln>
                  <a:noFill/>
                </a:ln>
                <a:solidFill>
                  <a:srgbClr val="000000"/>
                </a:solidFill>
                <a:effectLst/>
              </a:rPr>
              <a:t>Mark Corbett, MD has been in Private practice in Allergy/Immunology for 31 years and is currently in Louisville Kentucky with Family Allergy. Dr. Corbett also serves as Clinical Professor of Pediatrics at the University of Louisville and is the Immediate Past President of the ACAAI where he has served on the ACAAI Board of Regents from 2008-2010 and 2019-2023. Dr. Corbett served as President of both the Kentucky and Greater Louisville Allergy Societies, he served on the American Board of Allergy and Immunology from 2005-2010 where he was Chair in 2010 and he served at the ABMS on the MOC committee from 2010-2015.</a:t>
            </a:r>
            <a:endParaRPr lang="en-US" sz="1800" kern="1400" dirty="0">
              <a:ln>
                <a:noFill/>
              </a:ln>
              <a:solidFill>
                <a:srgbClr val="000000"/>
              </a:solidFill>
              <a:effectLst/>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indent="-228600">
              <a:buFont typeface="Arial" panose="020B0604020202020204" pitchFamily="34" charset="0"/>
              <a:buChar char="•"/>
            </a:pPr>
            <a:endParaRPr lang="en-US" sz="1800" dirty="0"/>
          </a:p>
        </p:txBody>
      </p:sp>
      <p:pic>
        <p:nvPicPr>
          <p:cNvPr id="10" name="Picture Placeholder 9">
            <a:extLst>
              <a:ext uri="{FF2B5EF4-FFF2-40B4-BE49-F238E27FC236}">
                <a16:creationId xmlns:a16="http://schemas.microsoft.com/office/drawing/2014/main" id="{D44E0976-46F3-1FAB-0274-498E45A38AC6}"/>
              </a:ext>
            </a:extLst>
          </p:cNvPr>
          <p:cNvPicPr>
            <a:picLocks noGrp="1" noChangeAspect="1"/>
          </p:cNvPicPr>
          <p:nvPr>
            <p:ph type="pic" idx="1"/>
          </p:nvPr>
        </p:nvPicPr>
        <p:blipFill rotWithShape="1">
          <a:blip r:embed="rId2"/>
          <a:srcRect r="3" b="1787"/>
          <a:stretch/>
        </p:blipFill>
        <p:spPr>
          <a:xfrm>
            <a:off x="7199440" y="10"/>
            <a:ext cx="4992560" cy="6857990"/>
          </a:xfrm>
          <a:prstGeom prst="rect">
            <a:avLst/>
          </a:prstGeom>
          <a:effectLst/>
        </p:spPr>
      </p:pic>
      <p:sp>
        <p:nvSpPr>
          <p:cNvPr id="2" name="Slide Number Placeholder 1">
            <a:extLst>
              <a:ext uri="{FF2B5EF4-FFF2-40B4-BE49-F238E27FC236}">
                <a16:creationId xmlns:a16="http://schemas.microsoft.com/office/drawing/2014/main" id="{EA354750-2F0B-4B11-B488-471E7608C97B}"/>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ABB8925F-B6BB-49B0-9469-5285B9C99CB3}" type="slidenum">
              <a:rPr lang="en-US">
                <a:solidFill>
                  <a:srgbClr val="FFFFFF"/>
                </a:solidFill>
                <a:latin typeface="Calibri" panose="020F0502020204030204"/>
              </a:rPr>
              <a:pPr>
                <a:lnSpc>
                  <a:spcPct val="90000"/>
                </a:lnSpc>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485914354"/>
      </p:ext>
    </p:extLst>
  </p:cSld>
  <p:clrMapOvr>
    <a:masterClrMapping/>
  </p:clrMapOvr>
  <p:transition spd="slow" advClick="0" advTm="40000"/>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688270-A9E4-4B31-9535-59421BD83473}"/>
              </a:ext>
            </a:extLst>
          </p:cNvPr>
          <p:cNvSpPr>
            <a:spLocks noGrp="1"/>
          </p:cNvSpPr>
          <p:nvPr>
            <p:ph type="title"/>
          </p:nvPr>
        </p:nvSpPr>
        <p:spPr>
          <a:xfrm>
            <a:off x="6417733" y="490537"/>
            <a:ext cx="5479299" cy="1628775"/>
          </a:xfrm>
        </p:spPr>
        <p:txBody>
          <a:bodyPr vert="horz" lIns="91440" tIns="45720" rIns="91440" bIns="45720" rtlCol="0" anchor="b">
            <a:normAutofit/>
          </a:bodyPr>
          <a:lstStyle/>
          <a:p>
            <a:r>
              <a:rPr lang="en-US" b="1" dirty="0">
                <a:solidFill>
                  <a:schemeClr val="bg2">
                    <a:lumMod val="25000"/>
                  </a:schemeClr>
                </a:solidFill>
              </a:rPr>
              <a:t>Michael Carnes, DO, FAAO</a:t>
            </a:r>
          </a:p>
        </p:txBody>
      </p:sp>
      <p:pic>
        <p:nvPicPr>
          <p:cNvPr id="8" name="Picture Placeholder 7">
            <a:extLst>
              <a:ext uri="{FF2B5EF4-FFF2-40B4-BE49-F238E27FC236}">
                <a16:creationId xmlns:a16="http://schemas.microsoft.com/office/drawing/2014/main" id="{23110C11-59FC-ABFF-6311-F351DF8A8D1D}"/>
              </a:ext>
            </a:extLst>
          </p:cNvPr>
          <p:cNvPicPr>
            <a:picLocks noGrp="1" noChangeAspect="1"/>
          </p:cNvPicPr>
          <p:nvPr>
            <p:ph type="pic" idx="1"/>
          </p:nvPr>
        </p:nvPicPr>
        <p:blipFill rotWithShape="1">
          <a:blip r:embed="rId2"/>
          <a:srcRect l="3394" r="1614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Slide Number Placeholder 1">
            <a:extLst>
              <a:ext uri="{FF2B5EF4-FFF2-40B4-BE49-F238E27FC236}">
                <a16:creationId xmlns:a16="http://schemas.microsoft.com/office/drawing/2014/main" id="{9DC49E53-E508-4C57-BAF9-74D075C94C45}"/>
              </a:ext>
            </a:extLst>
          </p:cNvPr>
          <p:cNvSpPr>
            <a:spLocks noGrp="1"/>
          </p:cNvSpPr>
          <p:nvPr>
            <p:ph type="sldNum" sz="quarter" idx="12"/>
          </p:nvPr>
        </p:nvSpPr>
        <p:spPr>
          <a:xfrm>
            <a:off x="481013" y="6356350"/>
            <a:ext cx="685800" cy="365125"/>
          </a:xfrm>
        </p:spPr>
        <p:txBody>
          <a:bodyPr vert="horz" lIns="91440" tIns="45720" rIns="91440" bIns="45720" rtlCol="0" anchor="ctr">
            <a:normAutofit/>
          </a:bodyPr>
          <a:lstStyle/>
          <a:p>
            <a:pPr algn="l">
              <a:spcAft>
                <a:spcPts val="600"/>
              </a:spcAft>
              <a:defRPr/>
            </a:pPr>
            <a:fld id="{ABB8925F-B6BB-49B0-9469-5285B9C99CB3}" type="slidenum">
              <a:rPr lang="en-US">
                <a:solidFill>
                  <a:srgbClr val="FFFFFF"/>
                </a:solidFill>
                <a:latin typeface="Calibri" panose="020F0502020204030204"/>
              </a:rPr>
              <a:pPr algn="l">
                <a:spcAft>
                  <a:spcPts val="600"/>
                </a:spcAft>
                <a:defRPr/>
              </a:pPr>
              <a:t>6</a:t>
            </a:fld>
            <a:endParaRPr lang="en-US">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4C4DE5F2-568C-4636-AF53-B7AAE227D698}"/>
              </a:ext>
            </a:extLst>
          </p:cNvPr>
          <p:cNvSpPr>
            <a:spLocks noGrp="1"/>
          </p:cNvSpPr>
          <p:nvPr>
            <p:ph type="body" sz="half" idx="2"/>
          </p:nvPr>
        </p:nvSpPr>
        <p:spPr>
          <a:xfrm>
            <a:off x="6417734" y="2614612"/>
            <a:ext cx="5291663" cy="3752849"/>
          </a:xfrm>
        </p:spPr>
        <p:txBody>
          <a:bodyPr vert="horz" lIns="91440" tIns="45720" rIns="91440" bIns="45720" rtlCol="0" anchorCtr="0">
            <a:normAutofit/>
          </a:bodyPr>
          <a:lstStyle/>
          <a:p>
            <a:pPr marL="0" marR="0" indent="0" algn="l">
              <a:lnSpc>
                <a:spcPct val="107000"/>
              </a:lnSpc>
              <a:spcBef>
                <a:spcPts val="0"/>
              </a:spcBef>
              <a:spcAft>
                <a:spcPts val="800"/>
              </a:spcAft>
            </a:pPr>
            <a:r>
              <a:rPr lang="en-US" sz="1800" kern="1400" dirty="0">
                <a:ln>
                  <a:noFill/>
                </a:ln>
                <a:solidFill>
                  <a:srgbClr val="000000"/>
                </a:solidFill>
                <a:effectLst/>
              </a:rPr>
              <a:t>Dr. Michael Carnes graduated from Des Moines University College of Osteopathic Medicine in 1997 and completed his residency in osteopathic manipulative medicine at St. Barnabas Hospital, Bronx, NY.  He has been practicing and teaching students and residents for the past decade here in Pikeville, and in Muskegon, MI for the decade previous.  He served on the American Osteopathic Board of Neuromusculoskeletal Medicine from 2008 to 2019. </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1941698"/>
      </p:ext>
    </p:extLst>
  </p:cSld>
  <p:clrMapOvr>
    <a:masterClrMapping/>
  </p:clrMapOvr>
  <p:transition spd="slow" advClick="0" advTm="40000"/>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6C1B090-25B8-41EB-89A6-48540E6E0852}"/>
              </a:ext>
            </a:extLst>
          </p:cNvPr>
          <p:cNvSpPr>
            <a:spLocks noGrp="1"/>
          </p:cNvSpPr>
          <p:nvPr>
            <p:ph type="title"/>
          </p:nvPr>
        </p:nvSpPr>
        <p:spPr>
          <a:xfrm>
            <a:off x="992595" y="576646"/>
            <a:ext cx="4494178" cy="1671569"/>
          </a:xfrm>
        </p:spPr>
        <p:txBody>
          <a:bodyPr vert="horz" lIns="91440" tIns="45720" rIns="91440" bIns="45720" rtlCol="0" anchor="ctr">
            <a:normAutofit/>
          </a:bodyPr>
          <a:lstStyle/>
          <a:p>
            <a:pPr marL="0" marR="0">
              <a:spcAft>
                <a:spcPts val="0"/>
              </a:spcAft>
            </a:pPr>
            <a:r>
              <a:rPr lang="en-US" sz="3200" dirty="0">
                <a:solidFill>
                  <a:schemeClr val="bg2">
                    <a:lumMod val="25000"/>
                  </a:schemeClr>
                </a:solidFill>
              </a:rPr>
              <a:t>Danny Driskill, JD, EMT-P</a:t>
            </a:r>
            <a:endParaRPr lang="en-US" sz="3200" dirty="0">
              <a:solidFill>
                <a:schemeClr val="bg2">
                  <a:lumMod val="25000"/>
                </a:schemeClr>
              </a:solidFill>
              <a:effectLst/>
            </a:endParaRPr>
          </a:p>
        </p:txBody>
      </p:sp>
      <p:sp>
        <p:nvSpPr>
          <p:cNvPr id="5" name="Text Placeholder 4">
            <a:extLst>
              <a:ext uri="{FF2B5EF4-FFF2-40B4-BE49-F238E27FC236}">
                <a16:creationId xmlns:a16="http://schemas.microsoft.com/office/drawing/2014/main" id="{16F492DE-3E0E-445E-98D3-53B790C66F39}"/>
              </a:ext>
            </a:extLst>
          </p:cNvPr>
          <p:cNvSpPr>
            <a:spLocks noGrp="1"/>
          </p:cNvSpPr>
          <p:nvPr>
            <p:ph type="body" sz="half" idx="2"/>
          </p:nvPr>
        </p:nvSpPr>
        <p:spPr>
          <a:xfrm>
            <a:off x="648930" y="2406650"/>
            <a:ext cx="5181508" cy="3722438"/>
          </a:xfrm>
        </p:spPr>
        <p:txBody>
          <a:bodyPr vert="horz" lIns="91440" tIns="45720" rIns="91440" bIns="45720" rtlCol="0">
            <a:normAutofit/>
          </a:bodyPr>
          <a:lstStyle/>
          <a:p>
            <a:pPr marL="0" marR="0" indent="0" algn="l">
              <a:spcBef>
                <a:spcPts val="0"/>
              </a:spcBef>
              <a:spcAft>
                <a:spcPts val="0"/>
              </a:spcAft>
            </a:pPr>
            <a:r>
              <a:rPr lang="en-US" sz="1800" kern="1400" dirty="0">
                <a:ln>
                  <a:noFill/>
                </a:ln>
                <a:solidFill>
                  <a:srgbClr val="000000"/>
                </a:solidFill>
                <a:effectLst/>
              </a:rPr>
              <a:t>Danny Driskill has served as the University of Pikeville Kentucky College of Osteopathic Medicine’s Simulation Director since 2016.  He is currently an Associate Professor in KYCOM’s Department of Family Medicine, and a part-time paramedic with the Prestonsburg Fire Department.  His 38 years of clinical experience include 16 years as a critical care flight paramedic.  He has also practiced law in California and New Mexico, and has been a healthcare educator since 1990.</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indent="-228600">
              <a:buFont typeface="Arial" panose="020B0604020202020204" pitchFamily="34" charset="0"/>
              <a:buChar char="•"/>
            </a:pPr>
            <a:endParaRPr lang="en-US" sz="2000" dirty="0">
              <a:solidFill>
                <a:schemeClr val="tx1"/>
              </a:solidFill>
            </a:endParaRPr>
          </a:p>
        </p:txBody>
      </p:sp>
      <p:pic>
        <p:nvPicPr>
          <p:cNvPr id="12" name="Picture Placeholder 11" descr="A person wearing a tie&#10;&#10;Description automatically generated with low confidence">
            <a:extLst>
              <a:ext uri="{FF2B5EF4-FFF2-40B4-BE49-F238E27FC236}">
                <a16:creationId xmlns:a16="http://schemas.microsoft.com/office/drawing/2014/main" id="{D334BCFE-604E-CF4F-89DB-A52888B7FC0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8604"/>
          <a:stretch/>
        </p:blipFill>
        <p:spPr>
          <a:xfrm>
            <a:off x="6189155" y="10"/>
            <a:ext cx="6002844" cy="6857990"/>
          </a:xfrm>
          <a:prstGeom prst="rect">
            <a:avLst/>
          </a:prstGeom>
          <a:effectLst/>
        </p:spPr>
      </p:pic>
      <p:sp>
        <p:nvSpPr>
          <p:cNvPr id="2" name="Slide Number Placeholder 1">
            <a:extLst>
              <a:ext uri="{FF2B5EF4-FFF2-40B4-BE49-F238E27FC236}">
                <a16:creationId xmlns:a16="http://schemas.microsoft.com/office/drawing/2014/main" id="{F3032CD2-B8CB-4D94-BD64-0FCEB618969D}"/>
              </a:ext>
            </a:extLst>
          </p:cNvPr>
          <p:cNvSpPr>
            <a:spLocks noGrp="1"/>
          </p:cNvSpPr>
          <p:nvPr>
            <p:ph type="sldNum" sz="quarter" idx="12"/>
          </p:nvPr>
        </p:nvSpPr>
        <p:spPr>
          <a:xfrm>
            <a:off x="10193124" y="6356350"/>
            <a:ext cx="1160675" cy="365125"/>
          </a:xfrm>
          <a:prstGeom prst="ellipse">
            <a:avLst/>
          </a:prstGeom>
        </p:spPr>
        <p:txBody>
          <a:bodyPr vert="horz" lIns="91440" tIns="45720" rIns="91440" bIns="45720" rtlCol="0" anchor="ctr">
            <a:normAutofit/>
          </a:bodyPr>
          <a:lstStyle/>
          <a:p>
            <a:pPr>
              <a:lnSpc>
                <a:spcPct val="90000"/>
              </a:lnSpc>
              <a:spcAft>
                <a:spcPts val="600"/>
              </a:spcAft>
              <a:defRPr/>
            </a:pPr>
            <a:fld id="{ABB8925F-B6BB-49B0-9469-5285B9C99CB3}" type="slidenum">
              <a:rPr lang="en-US" b="0">
                <a:solidFill>
                  <a:srgbClr val="FFFFFF"/>
                </a:solidFill>
                <a:latin typeface="Calibri" panose="020F0502020204030204"/>
              </a:rPr>
              <a:pPr>
                <a:lnSpc>
                  <a:spcPct val="90000"/>
                </a:lnSpc>
                <a:spcAft>
                  <a:spcPts val="600"/>
                </a:spcAft>
                <a:defRPr/>
              </a:pPr>
              <a:t>7</a:t>
            </a:fld>
            <a:endParaRPr lang="en-US" b="0">
              <a:solidFill>
                <a:srgbClr val="FFFFFF"/>
              </a:solidFill>
              <a:latin typeface="Calibri" panose="020F0502020204030204"/>
            </a:endParaRPr>
          </a:p>
        </p:txBody>
      </p:sp>
    </p:spTree>
    <p:extLst>
      <p:ext uri="{BB962C8B-B14F-4D97-AF65-F5344CB8AC3E}">
        <p14:creationId xmlns:p14="http://schemas.microsoft.com/office/powerpoint/2010/main" val="549246512"/>
      </p:ext>
    </p:extLst>
  </p:cSld>
  <p:clrMapOvr>
    <a:masterClrMapping/>
  </p:clrMapOvr>
  <p:transition spd="slow" advClick="0" advTm="4000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19606-17BE-4B70-87D0-E0006145E800}"/>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t>Brittany Meyer, Esq.</a:t>
            </a:r>
          </a:p>
        </p:txBody>
      </p:sp>
      <p:pic>
        <p:nvPicPr>
          <p:cNvPr id="8" name="Picture Placeholder 7" descr="A person standing in front of a large white building&#10;&#10;Description automatically generated with medium confidence">
            <a:extLst>
              <a:ext uri="{FF2B5EF4-FFF2-40B4-BE49-F238E27FC236}">
                <a16:creationId xmlns:a16="http://schemas.microsoft.com/office/drawing/2014/main" id="{3601CED3-CE9A-5DAF-A049-C17D3F8E310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447" r="-1" b="919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Slide Number Placeholder 1">
            <a:extLst>
              <a:ext uri="{FF2B5EF4-FFF2-40B4-BE49-F238E27FC236}">
                <a16:creationId xmlns:a16="http://schemas.microsoft.com/office/drawing/2014/main" id="{EA354750-2F0B-4B11-B488-471E7608C97B}"/>
              </a:ext>
            </a:extLst>
          </p:cNvPr>
          <p:cNvSpPr>
            <a:spLocks noGrp="1"/>
          </p:cNvSpPr>
          <p:nvPr>
            <p:ph type="sldNum" sz="quarter" idx="12"/>
          </p:nvPr>
        </p:nvSpPr>
        <p:spPr>
          <a:xfrm>
            <a:off x="481013" y="6356350"/>
            <a:ext cx="685800" cy="365125"/>
          </a:xfrm>
          <a:prstGeom prst="ellipse">
            <a:avLst/>
          </a:prstGeom>
        </p:spPr>
        <p:txBody>
          <a:bodyPr vert="horz" lIns="91440" tIns="45720" rIns="91440" bIns="45720" rtlCol="0" anchor="ctr">
            <a:normAutofit/>
          </a:bodyPr>
          <a:lstStyle/>
          <a:p>
            <a:pPr algn="l">
              <a:lnSpc>
                <a:spcPct val="90000"/>
              </a:lnSpc>
              <a:spcAft>
                <a:spcPts val="600"/>
              </a:spcAft>
              <a:defRPr/>
            </a:pPr>
            <a:fld id="{ABB8925F-B6BB-49B0-9469-5285B9C99CB3}" type="slidenum">
              <a:rPr lang="en-US" smtClean="0">
                <a:solidFill>
                  <a:srgbClr val="FFFFFF"/>
                </a:solidFill>
                <a:latin typeface="Calibri" panose="020F0502020204030204"/>
              </a:rPr>
              <a:pPr algn="l">
                <a:lnSpc>
                  <a:spcPct val="90000"/>
                </a:lnSpc>
                <a:spcAft>
                  <a:spcPts val="600"/>
                </a:spcAft>
                <a:defRPr/>
              </a:pPr>
              <a:t>8</a:t>
            </a:fld>
            <a:endParaRPr lang="en-US">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1C4717DE-1074-4FD6-A7D7-48E00AC1497F}"/>
              </a:ext>
            </a:extLst>
          </p:cNvPr>
          <p:cNvSpPr>
            <a:spLocks noGrp="1"/>
          </p:cNvSpPr>
          <p:nvPr>
            <p:ph type="body" sz="half" idx="2"/>
          </p:nvPr>
        </p:nvSpPr>
        <p:spPr>
          <a:xfrm>
            <a:off x="6417734" y="2614612"/>
            <a:ext cx="5291663" cy="3752849"/>
          </a:xfrm>
        </p:spPr>
        <p:txBody>
          <a:bodyPr vert="horz" lIns="91440" tIns="45720" rIns="91440" bIns="45720" rtlCol="0">
            <a:normAutofit/>
          </a:bodyPr>
          <a:lstStyle/>
          <a:p>
            <a:pPr marL="0" marR="0" indent="0" algn="l">
              <a:spcBef>
                <a:spcPts val="0"/>
              </a:spcBef>
              <a:spcAft>
                <a:spcPts val="0"/>
              </a:spcAft>
            </a:pPr>
            <a:r>
              <a:rPr lang="en-US" sz="1800" kern="1400" dirty="0">
                <a:ln>
                  <a:noFill/>
                </a:ln>
                <a:solidFill>
                  <a:srgbClr val="000000"/>
                </a:solidFill>
                <a:effectLst/>
              </a:rPr>
              <a:t>Brittany Meyer is the American Lung Association’s national director of healthy indoor air. Before coming to this role, she spent over a decade in policy and lobbyist positions in a variety of health-focused non-profit organizations. Most recently, she worked at the Michael J. Fox Foundation for Parkinson’s Research where she led a coalition of groups seeking to ban neurodegenerative pesticides and other chemicals. She focused on environmental law at the Washington College of Law in Washington DC and spent two years at the Environmental Protection Agency. She has an undergraduate degree focused on neuroscience from the University of California, Los Angeles. </a:t>
            </a: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endParaRPr lang="en-US" sz="1800" dirty="0"/>
          </a:p>
        </p:txBody>
      </p:sp>
    </p:spTree>
    <p:extLst>
      <p:ext uri="{BB962C8B-B14F-4D97-AF65-F5344CB8AC3E}">
        <p14:creationId xmlns:p14="http://schemas.microsoft.com/office/powerpoint/2010/main" val="612793316"/>
      </p:ext>
    </p:extLst>
  </p:cSld>
  <p:clrMapOvr>
    <a:masterClrMapping/>
  </p:clrMapOvr>
  <p:transition spd="slow" advClick="0" advTm="4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6858000"/>
          </a:xfrm>
          <a:prstGeom prst="rect">
            <a:avLst/>
          </a:prstGeom>
        </p:spPr>
        <p:txBody>
          <a:bodyPr wrap="square">
            <a:spAutoFit/>
          </a:bodyPr>
          <a:lstStyle/>
          <a:p>
            <a:pPr marL="0" marR="0" lvl="0" indent="0" algn="ctr" defTabSz="914400" rtl="0" eaLnBrk="1" fontAlgn="auto" latinLnBrk="0" hangingPunct="1">
              <a:lnSpc>
                <a:spcPct val="100000"/>
              </a:lnSpc>
              <a:spcBef>
                <a:spcPts val="215"/>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Faculty</a:t>
            </a:r>
            <a:r>
              <a:rPr kumimoji="0" lang="en-US" sz="2800" b="1" i="0" u="sng" strike="noStrike" kern="1200" cap="none" spc="-35" normalizeH="0" baseline="0" noProof="0" dirty="0">
                <a:ln>
                  <a:noFill/>
                </a:ln>
                <a:solidFill>
                  <a:prstClr val="black"/>
                </a:solidFill>
                <a:effectLst/>
                <a:uLnTx/>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 </a:t>
            </a:r>
            <a:r>
              <a:rPr kumimoji="0" lang="en-US" sz="2800" b="1" i="0" u="sng" strike="noStrike" kern="1200" cap="none" spc="0" normalizeH="0" baseline="0" noProof="0" dirty="0">
                <a:ln>
                  <a:noFill/>
                </a:ln>
                <a:solidFill>
                  <a:prstClr val="black"/>
                </a:solidFill>
                <a:effectLst/>
                <a:uLnTx/>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Disclosure</a:t>
            </a:r>
            <a:r>
              <a:rPr kumimoji="0" lang="en-US" sz="2800" b="1" i="0" u="sng" strike="noStrike" kern="1200" cap="none" spc="-30" normalizeH="0" baseline="0" noProof="0" dirty="0">
                <a:ln>
                  <a:noFill/>
                </a:ln>
                <a:solidFill>
                  <a:prstClr val="black"/>
                </a:solidFill>
                <a:effectLst/>
                <a:uLnTx/>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 </a:t>
            </a:r>
            <a:r>
              <a:rPr kumimoji="0" lang="en-US" sz="2800" b="1" i="0" u="sng" strike="noStrike" kern="1200" cap="none" spc="0" normalizeH="0" baseline="0" noProof="0" dirty="0">
                <a:ln>
                  <a:noFill/>
                </a:ln>
                <a:solidFill>
                  <a:prstClr val="black"/>
                </a:solidFill>
                <a:effectLst/>
                <a:uLnTx/>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Statement: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25475" marR="625475" lvl="0" indent="0" algn="ctr" defTabSz="914400" rtl="0" eaLnBrk="1" fontAlgn="auto" latinLnBrk="0" hangingPunct="1">
              <a:lnSpc>
                <a:spcPct val="100000"/>
              </a:lnSpc>
              <a:spcBef>
                <a:spcPts val="125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planners,</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speakers,</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authors,</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reviewers,</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staff</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members</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involved</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content</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development for</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continuing education</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activities sponsored</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the</a:t>
            </a:r>
          </a:p>
          <a:p>
            <a:pPr marL="1091565" marR="1090295"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Southern</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Kentucky</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Area</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Health</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Education</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Center</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(AHEC)</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are</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expected</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disclose any</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real</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perceived</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conflict</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interest</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related</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content</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n-US" sz="2400" b="0"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Detailed</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disclosures</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will</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included</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participant</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materials</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given</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prior</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time</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production,</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individuals</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involved,</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had</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stated</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their</a:t>
            </a:r>
            <a:r>
              <a:rPr kumimoji="0" lang="en-US" sz="2400" b="0"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disclosures.</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Disclaimer</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Southern Kentucky Area Health Education Center (AHEC) presents this activity for educational purposes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Participants are expected to utilize their own expertise and judgment while engaged in the practice of medicine.  The content of the presentation is provided solely by presenter(s) who have been selected for presentations because of recognized expertise in their field.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35"/>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1572745"/>
      </p:ext>
    </p:extLst>
  </p:cSld>
  <p:clrMapOvr>
    <a:masterClrMapping/>
  </p:clrMapOvr>
  <p:transition spd="slow" advClick="0" advTm="40000"/>
</p:sld>
</file>

<file path=ppt/theme/theme1.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EF318974DDAC468B01BA9AC7767099" ma:contentTypeVersion="4" ma:contentTypeDescription="Create a new document." ma:contentTypeScope="" ma:versionID="48cbef8e54f4510412f58077111cfa2a">
  <xsd:schema xmlns:xsd="http://www.w3.org/2001/XMLSchema" xmlns:xs="http://www.w3.org/2001/XMLSchema" xmlns:p="http://schemas.microsoft.com/office/2006/metadata/properties" xmlns:ns1="http://schemas.microsoft.com/sharepoint/v3" targetNamespace="http://schemas.microsoft.com/office/2006/metadata/properties" ma:root="true" ma:fieldsID="8b4138599832faa7dbab8f9f17c133d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D90586B-DD03-447A-9861-DEF523C6315A}">
  <ds:schemaRefs>
    <ds:schemaRef ds:uri="http://schemas.microsoft.com/sharepoint/v3/contenttype/forms"/>
  </ds:schemaRefs>
</ds:datastoreItem>
</file>

<file path=customXml/itemProps2.xml><?xml version="1.0" encoding="utf-8"?>
<ds:datastoreItem xmlns:ds="http://schemas.openxmlformats.org/officeDocument/2006/customXml" ds:itemID="{8D10D2B4-601E-4910-8B5F-1D2B16079684}"/>
</file>

<file path=customXml/itemProps3.xml><?xml version="1.0" encoding="utf-8"?>
<ds:datastoreItem xmlns:ds="http://schemas.openxmlformats.org/officeDocument/2006/customXml" ds:itemID="{63F1B3DD-9D53-42CC-828E-6CFE8AB80826}">
  <ds:schemaRefs>
    <ds:schemaRef ds:uri="http://purl.org/dc/elements/1.1/"/>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540a4017-22d9-44e0-b6ab-03a3cfc71131"/>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6628</TotalTime>
  <Words>1147</Words>
  <Application>Microsoft Office PowerPoint</Application>
  <PresentationFormat>Widescreen</PresentationFormat>
  <Paragraphs>74</Paragraphs>
  <Slides>13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Calibri Light</vt:lpstr>
      <vt:lpstr>Courier New</vt:lpstr>
      <vt:lpstr>Source Sans Pro</vt:lpstr>
      <vt:lpstr>Times New Roman</vt:lpstr>
      <vt:lpstr>Wingdings</vt:lpstr>
      <vt:lpstr>DPH Overview Slides</vt:lpstr>
      <vt:lpstr>Office Theme</vt:lpstr>
      <vt:lpstr>1_Office Theme</vt:lpstr>
      <vt:lpstr>PowerPoint Presentation</vt:lpstr>
      <vt:lpstr>Rahel Basse, MPH</vt:lpstr>
      <vt:lpstr>Douglas R. Lotz, MD FACAAI</vt:lpstr>
      <vt:lpstr>James Crum, DO   </vt:lpstr>
      <vt:lpstr>Mark Corbett, MD</vt:lpstr>
      <vt:lpstr>Michael Carnes, DO, FAAO</vt:lpstr>
      <vt:lpstr>Danny Driskill, JD, EMT-P</vt:lpstr>
      <vt:lpstr>Brittany Meyer, Esq.</vt:lpstr>
      <vt:lpstr>PowerPoint Presentation</vt:lpstr>
      <vt:lpstr>PowerPoint Presentation</vt:lpstr>
      <vt:lpstr>Continuing Education</vt:lpstr>
      <vt:lpstr>PowerPoint Presentation</vt:lpstr>
      <vt:lpstr>PowerPoint Presentation</vt:lpstr>
    </vt:vector>
  </TitlesOfParts>
  <Company>Cabinet for Health and Family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DPH PPT template.pptx</dc:title>
  <dc:creator>Andy Waters</dc:creator>
  <cp:keywords>Aug 2021;update</cp:keywords>
  <cp:lastModifiedBy>Sparks, Tracey (CHFS DPH DPQI)</cp:lastModifiedBy>
  <cp:revision>249</cp:revision>
  <cp:lastPrinted>2023-05-11T16:43:40Z</cp:lastPrinted>
  <dcterms:created xsi:type="dcterms:W3CDTF">2018-07-02T16:39:44Z</dcterms:created>
  <dcterms:modified xsi:type="dcterms:W3CDTF">2023-05-11T17:45:07Z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0x0101005AEF318974DDAC468B01BA9AC7767099</vt:lpwstr>
  </property>
  <property fmtid="{D5CDD505-2E9C-101B-9397-08002B2CF9AE}" pid="3" name="Order">
    <vt:r8>11000</vt:r8>
  </property>
</Properties>
</file>